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61" r:id="rId3"/>
    <p:sldId id="267" r:id="rId4"/>
    <p:sldId id="269" r:id="rId5"/>
    <p:sldId id="270" r:id="rId6"/>
    <p:sldId id="268" r:id="rId7"/>
    <p:sldId id="368" r:id="rId8"/>
    <p:sldId id="271" r:id="rId9"/>
    <p:sldId id="373" r:id="rId10"/>
    <p:sldId id="390" r:id="rId11"/>
    <p:sldId id="319" r:id="rId12"/>
    <p:sldId id="336" r:id="rId13"/>
    <p:sldId id="377" r:id="rId14"/>
    <p:sldId id="376" r:id="rId15"/>
    <p:sldId id="387" r:id="rId16"/>
    <p:sldId id="266" r:id="rId17"/>
    <p:sldId id="262" r:id="rId18"/>
    <p:sldId id="389" r:id="rId19"/>
    <p:sldId id="391" r:id="rId20"/>
    <p:sldId id="259" r:id="rId21"/>
    <p:sldId id="264" r:id="rId22"/>
    <p:sldId id="369" r:id="rId23"/>
    <p:sldId id="320" r:id="rId24"/>
    <p:sldId id="364" r:id="rId25"/>
    <p:sldId id="365" r:id="rId26"/>
    <p:sldId id="366" r:id="rId27"/>
    <p:sldId id="355" r:id="rId28"/>
    <p:sldId id="367" r:id="rId29"/>
    <p:sldId id="257" r:id="rId30"/>
    <p:sldId id="258" r:id="rId31"/>
    <p:sldId id="265" r:id="rId32"/>
    <p:sldId id="371" r:id="rId33"/>
    <p:sldId id="374" r:id="rId34"/>
    <p:sldId id="370" r:id="rId35"/>
    <p:sldId id="375" r:id="rId36"/>
    <p:sldId id="372" r:id="rId37"/>
    <p:sldId id="381" r:id="rId38"/>
    <p:sldId id="382" r:id="rId39"/>
    <p:sldId id="383" r:id="rId40"/>
    <p:sldId id="378" r:id="rId41"/>
    <p:sldId id="380" r:id="rId42"/>
    <p:sldId id="379" r:id="rId43"/>
    <p:sldId id="384" r:id="rId44"/>
    <p:sldId id="385" r:id="rId45"/>
    <p:sldId id="386" r:id="rId46"/>
    <p:sldId id="388"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09"/>
    <p:restoredTop sz="94638"/>
  </p:normalViewPr>
  <p:slideViewPr>
    <p:cSldViewPr snapToGrid="0" snapToObjects="1">
      <p:cViewPr varScale="1">
        <p:scale>
          <a:sx n="75" d="100"/>
          <a:sy n="75" d="100"/>
        </p:scale>
        <p:origin x="184" y="1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12/22/18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12/22/18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12/22/18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12/22/18</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12/22/18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12/22/18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12/22/18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12/22/18</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12/22/18</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12/22/18</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plosone.org/article/info:doi/10.1371/journal.pone.0022024" TargetMode="Externa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DF7E014-FC8C-0341-968E-F809B5ACC240}"/>
              </a:ext>
            </a:extLst>
          </p:cNvPr>
          <p:cNvSpPr>
            <a:spLocks noGrp="1"/>
          </p:cNvSpPr>
          <p:nvPr>
            <p:ph type="subTitle" idx="1"/>
          </p:nvPr>
        </p:nvSpPr>
        <p:spPr>
          <a:xfrm>
            <a:off x="2695194" y="4352544"/>
            <a:ext cx="6801612" cy="1906366"/>
          </a:xfrm>
        </p:spPr>
        <p:txBody>
          <a:bodyPr>
            <a:normAutofit/>
          </a:bodyPr>
          <a:lstStyle/>
          <a:p>
            <a:r>
              <a:rPr lang="en-US" sz="3200" dirty="0"/>
              <a:t>Dr. </a:t>
            </a:r>
            <a:r>
              <a:rPr lang="en-US" sz="3200" dirty="0" err="1"/>
              <a:t>Bülent</a:t>
            </a:r>
            <a:r>
              <a:rPr lang="en-US" sz="3200" dirty="0"/>
              <a:t> </a:t>
            </a:r>
            <a:r>
              <a:rPr lang="en-US" sz="3200" dirty="0" err="1"/>
              <a:t>Urman</a:t>
            </a:r>
            <a:endParaRPr lang="en-US" sz="3200" dirty="0"/>
          </a:p>
          <a:p>
            <a:r>
              <a:rPr lang="en-US" sz="3200" dirty="0" err="1"/>
              <a:t>Koç</a:t>
            </a:r>
            <a:r>
              <a:rPr lang="en-US" sz="3200" dirty="0"/>
              <a:t> </a:t>
            </a:r>
            <a:r>
              <a:rPr lang="en-US" sz="3200" dirty="0" err="1"/>
              <a:t>Üniversitesi</a:t>
            </a:r>
            <a:r>
              <a:rPr lang="en-US" sz="3200" dirty="0"/>
              <a:t> </a:t>
            </a:r>
            <a:r>
              <a:rPr lang="en-US" sz="3200" dirty="0" err="1"/>
              <a:t>Tıp</a:t>
            </a:r>
            <a:r>
              <a:rPr lang="en-US" sz="3200" dirty="0"/>
              <a:t> </a:t>
            </a:r>
            <a:r>
              <a:rPr lang="en-US" sz="3200" dirty="0" err="1"/>
              <a:t>Fakültesi</a:t>
            </a:r>
            <a:r>
              <a:rPr lang="en-US" sz="3200" dirty="0"/>
              <a:t> </a:t>
            </a:r>
          </a:p>
          <a:p>
            <a:r>
              <a:rPr lang="en-US" sz="3200" dirty="0" err="1"/>
              <a:t>Amerikan</a:t>
            </a:r>
            <a:r>
              <a:rPr lang="en-US" sz="3200" dirty="0"/>
              <a:t> </a:t>
            </a:r>
            <a:r>
              <a:rPr lang="en-US" sz="3200" dirty="0" err="1"/>
              <a:t>Hastanesi</a:t>
            </a:r>
            <a:endParaRPr lang="en-US" sz="3200" dirty="0"/>
          </a:p>
        </p:txBody>
      </p:sp>
      <p:pic>
        <p:nvPicPr>
          <p:cNvPr id="4" name="Picture 2">
            <a:extLst>
              <a:ext uri="{FF2B5EF4-FFF2-40B4-BE49-F238E27FC236}">
                <a16:creationId xmlns:a16="http://schemas.microsoft.com/office/drawing/2014/main" id="{19B5993F-C6C3-2B49-81F0-ABFD5B398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42875"/>
            <a:ext cx="1255274" cy="103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5067D59E-54CC-B44F-BE96-936C33170A37}"/>
              </a:ext>
            </a:extLst>
          </p:cNvPr>
          <p:cNvSpPr txBox="1"/>
          <p:nvPr/>
        </p:nvSpPr>
        <p:spPr>
          <a:xfrm>
            <a:off x="1232338" y="2364827"/>
            <a:ext cx="9727324" cy="769441"/>
          </a:xfrm>
          <a:prstGeom prst="rect">
            <a:avLst/>
          </a:prstGeom>
          <a:solidFill>
            <a:schemeClr val="tx1"/>
          </a:solidFill>
        </p:spPr>
        <p:txBody>
          <a:bodyPr wrap="square" rtlCol="0">
            <a:spAutoFit/>
          </a:bodyPr>
          <a:lstStyle/>
          <a:p>
            <a:pPr algn="ctr"/>
            <a:r>
              <a:rPr lang="en-US" sz="4400" dirty="0">
                <a:solidFill>
                  <a:schemeClr val="bg1"/>
                </a:solidFill>
              </a:rPr>
              <a:t>JİNEKOLOJİDE AMH-KİME NE ZAMAN?</a:t>
            </a:r>
          </a:p>
        </p:txBody>
      </p:sp>
    </p:spTree>
    <p:extLst>
      <p:ext uri="{BB962C8B-B14F-4D97-AF65-F5344CB8AC3E}">
        <p14:creationId xmlns:p14="http://schemas.microsoft.com/office/powerpoint/2010/main" val="19200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0EFE8E-8497-9346-BFB7-84892F6DD855}"/>
              </a:ext>
            </a:extLst>
          </p:cNvPr>
          <p:cNvPicPr>
            <a:picLocks noChangeAspect="1"/>
          </p:cNvPicPr>
          <p:nvPr/>
        </p:nvPicPr>
        <p:blipFill>
          <a:blip r:embed="rId2"/>
          <a:stretch>
            <a:fillRect/>
          </a:stretch>
        </p:blipFill>
        <p:spPr>
          <a:xfrm>
            <a:off x="2800349" y="404283"/>
            <a:ext cx="5954183" cy="5954183"/>
          </a:xfrm>
          <a:prstGeom prst="rect">
            <a:avLst/>
          </a:prstGeom>
        </p:spPr>
      </p:pic>
    </p:spTree>
    <p:extLst>
      <p:ext uri="{BB962C8B-B14F-4D97-AF65-F5344CB8AC3E}">
        <p14:creationId xmlns:p14="http://schemas.microsoft.com/office/powerpoint/2010/main" val="2832757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a:extLst>
              <a:ext uri="{FF2B5EF4-FFF2-40B4-BE49-F238E27FC236}">
                <a16:creationId xmlns:a16="http://schemas.microsoft.com/office/drawing/2014/main" id="{2AA61671-B7BF-6545-B839-A2D2236D5DD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28839" y="1655764"/>
            <a:ext cx="7953375"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469BDBC8-6DA9-0B45-A1C8-00712F575F6A}"/>
              </a:ext>
            </a:extLst>
          </p:cNvPr>
          <p:cNvSpPr txBox="1"/>
          <p:nvPr/>
        </p:nvSpPr>
        <p:spPr>
          <a:xfrm>
            <a:off x="2002780" y="455614"/>
            <a:ext cx="8183267" cy="954107"/>
          </a:xfrm>
          <a:prstGeom prst="rect">
            <a:avLst/>
          </a:prstGeom>
          <a:noFill/>
        </p:spPr>
        <p:txBody>
          <a:bodyPr wrap="none">
            <a:spAutoFit/>
          </a:bodyPr>
          <a:lstStyle/>
          <a:p>
            <a:pPr algn="ctr">
              <a:defRPr/>
            </a:pPr>
            <a:r>
              <a:rPr lang="en-US" sz="2800" b="1" dirty="0">
                <a:solidFill>
                  <a:schemeClr val="accent2">
                    <a:lumMod val="75000"/>
                  </a:schemeClr>
                </a:solidFill>
              </a:rPr>
              <a:t>AMH levels throughout the reproductive period</a:t>
            </a:r>
          </a:p>
          <a:p>
            <a:pPr algn="ctr">
              <a:defRPr/>
            </a:pPr>
            <a:r>
              <a:rPr lang="en-US" sz="2800" b="1" dirty="0">
                <a:solidFill>
                  <a:schemeClr val="accent2">
                    <a:lumMod val="75000"/>
                  </a:schemeClr>
                </a:solidFill>
              </a:rPr>
              <a:t>and during the menstrual cycle</a:t>
            </a:r>
          </a:p>
        </p:txBody>
      </p:sp>
      <p:sp>
        <p:nvSpPr>
          <p:cNvPr id="44035" name="TextBox 3">
            <a:extLst>
              <a:ext uri="{FF2B5EF4-FFF2-40B4-BE49-F238E27FC236}">
                <a16:creationId xmlns:a16="http://schemas.microsoft.com/office/drawing/2014/main" id="{A7A816C6-17EC-BC4C-B47F-4E9E6652D7D6}"/>
              </a:ext>
            </a:extLst>
          </p:cNvPr>
          <p:cNvSpPr txBox="1">
            <a:spLocks noChangeArrowheads="1"/>
          </p:cNvSpPr>
          <p:nvPr/>
        </p:nvSpPr>
        <p:spPr bwMode="auto">
          <a:xfrm>
            <a:off x="3949701" y="5572126"/>
            <a:ext cx="430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en-US" altLang="en-US" b="1"/>
              <a:t>From La Marca et al.  HRU 2011</a:t>
            </a:r>
          </a:p>
        </p:txBody>
      </p:sp>
    </p:spTree>
    <p:extLst>
      <p:ext uri="{BB962C8B-B14F-4D97-AF65-F5344CB8AC3E}">
        <p14:creationId xmlns:p14="http://schemas.microsoft.com/office/powerpoint/2010/main" val="1417093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B6C27-27BC-0940-BFB0-5B3DB1BA1E35}"/>
              </a:ext>
            </a:extLst>
          </p:cNvPr>
          <p:cNvSpPr>
            <a:spLocks noGrp="1"/>
          </p:cNvSpPr>
          <p:nvPr>
            <p:ph type="title"/>
          </p:nvPr>
        </p:nvSpPr>
        <p:spPr>
          <a:xfrm>
            <a:off x="1874182" y="433987"/>
            <a:ext cx="8936187" cy="1188720"/>
          </a:xfrm>
        </p:spPr>
        <p:txBody>
          <a:bodyPr rtlCol="0">
            <a:normAutofit/>
          </a:bodyPr>
          <a:lstStyle/>
          <a:p>
            <a:pPr>
              <a:defRPr/>
            </a:pPr>
            <a:r>
              <a:rPr lang="en-US" b="1" dirty="0">
                <a:solidFill>
                  <a:schemeClr val="accent2">
                    <a:lumMod val="75000"/>
                  </a:schemeClr>
                </a:solidFill>
                <a:ea typeface="+mj-ea"/>
                <a:cs typeface="+mj-cs"/>
              </a:rPr>
              <a:t>Variations in AMH measurements</a:t>
            </a:r>
          </a:p>
        </p:txBody>
      </p:sp>
      <p:pic>
        <p:nvPicPr>
          <p:cNvPr id="74754" name="Picture 2">
            <a:extLst>
              <a:ext uri="{FF2B5EF4-FFF2-40B4-BE49-F238E27FC236}">
                <a16:creationId xmlns:a16="http://schemas.microsoft.com/office/drawing/2014/main" id="{30258E89-ACB3-054D-8AEA-274F7F5FFF3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0278" y="1803758"/>
            <a:ext cx="5781999" cy="295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Box 3">
            <a:extLst>
              <a:ext uri="{FF2B5EF4-FFF2-40B4-BE49-F238E27FC236}">
                <a16:creationId xmlns:a16="http://schemas.microsoft.com/office/drawing/2014/main" id="{3AB7181D-A141-2545-91DB-F93EE9397067}"/>
              </a:ext>
            </a:extLst>
          </p:cNvPr>
          <p:cNvSpPr txBox="1">
            <a:spLocks noChangeArrowheads="1"/>
          </p:cNvSpPr>
          <p:nvPr/>
        </p:nvSpPr>
        <p:spPr bwMode="auto">
          <a:xfrm>
            <a:off x="4282281" y="6246097"/>
            <a:ext cx="3679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dirty="0"/>
              <a:t>From Hadlow et al.  </a:t>
            </a:r>
            <a:r>
              <a:rPr lang="en-US" altLang="en-US" sz="1800" b="1" dirty="0" err="1"/>
              <a:t>Fertil</a:t>
            </a:r>
            <a:r>
              <a:rPr lang="en-US" altLang="en-US" sz="1800" b="1" dirty="0"/>
              <a:t> </a:t>
            </a:r>
            <a:r>
              <a:rPr lang="en-US" altLang="en-US" sz="1800" b="1" dirty="0" err="1"/>
              <a:t>Steril</a:t>
            </a:r>
            <a:r>
              <a:rPr lang="en-US" altLang="en-US" sz="1800" b="1" dirty="0"/>
              <a:t> 2013</a:t>
            </a:r>
          </a:p>
        </p:txBody>
      </p:sp>
      <p:pic>
        <p:nvPicPr>
          <p:cNvPr id="74756" name="Picture 4">
            <a:extLst>
              <a:ext uri="{FF2B5EF4-FFF2-40B4-BE49-F238E27FC236}">
                <a16:creationId xmlns:a16="http://schemas.microsoft.com/office/drawing/2014/main" id="{A8DBACD9-8587-3947-822D-AA259F264E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89118" y="1803758"/>
            <a:ext cx="4894634" cy="287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extBox 5">
            <a:extLst>
              <a:ext uri="{FF2B5EF4-FFF2-40B4-BE49-F238E27FC236}">
                <a16:creationId xmlns:a16="http://schemas.microsoft.com/office/drawing/2014/main" id="{71A6D30A-BE56-414F-97A6-19FAA0C42B7B}"/>
              </a:ext>
            </a:extLst>
          </p:cNvPr>
          <p:cNvSpPr txBox="1">
            <a:spLocks noChangeArrowheads="1"/>
          </p:cNvSpPr>
          <p:nvPr/>
        </p:nvSpPr>
        <p:spPr bwMode="auto">
          <a:xfrm>
            <a:off x="2479013" y="4864717"/>
            <a:ext cx="77265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dirty="0"/>
              <a:t>Over half the women (7 of 12) were reclassified as a result of testing AMH concentrations at different phases of the menstrual cycle. Over one-third (4 or 5 of 12) crossed a cutoff for reduced ovarian reserve; 2 of 12 crossed cutoffs predicting hyperstimulation.</a:t>
            </a:r>
          </a:p>
        </p:txBody>
      </p:sp>
    </p:spTree>
    <p:extLst>
      <p:ext uri="{BB962C8B-B14F-4D97-AF65-F5344CB8AC3E}">
        <p14:creationId xmlns:p14="http://schemas.microsoft.com/office/powerpoint/2010/main" val="3154771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3C43CB-C548-EE42-89DA-AC7FD436E98D}"/>
              </a:ext>
            </a:extLst>
          </p:cNvPr>
          <p:cNvPicPr>
            <a:picLocks noChangeAspect="1"/>
          </p:cNvPicPr>
          <p:nvPr/>
        </p:nvPicPr>
        <p:blipFill>
          <a:blip r:embed="rId2"/>
          <a:stretch>
            <a:fillRect/>
          </a:stretch>
        </p:blipFill>
        <p:spPr>
          <a:xfrm>
            <a:off x="253999" y="173264"/>
            <a:ext cx="11684000" cy="6184900"/>
          </a:xfrm>
          <a:prstGeom prst="rect">
            <a:avLst/>
          </a:prstGeom>
        </p:spPr>
      </p:pic>
      <p:sp>
        <p:nvSpPr>
          <p:cNvPr id="4" name="TextBox 3">
            <a:extLst>
              <a:ext uri="{FF2B5EF4-FFF2-40B4-BE49-F238E27FC236}">
                <a16:creationId xmlns:a16="http://schemas.microsoft.com/office/drawing/2014/main" id="{28DCA6C1-261C-FB4A-8FEF-821B46BAA330}"/>
              </a:ext>
            </a:extLst>
          </p:cNvPr>
          <p:cNvSpPr txBox="1"/>
          <p:nvPr/>
        </p:nvSpPr>
        <p:spPr>
          <a:xfrm>
            <a:off x="2854777" y="6397046"/>
            <a:ext cx="6482443" cy="369332"/>
          </a:xfrm>
          <a:prstGeom prst="rect">
            <a:avLst/>
          </a:prstGeom>
          <a:noFill/>
        </p:spPr>
        <p:txBody>
          <a:bodyPr wrap="square" rtlCol="0">
            <a:spAutoFit/>
          </a:bodyPr>
          <a:lstStyle/>
          <a:p>
            <a:pPr algn="ctr"/>
            <a:r>
              <a:rPr lang="en-US" dirty="0"/>
              <a:t>From </a:t>
            </a:r>
            <a:r>
              <a:rPr lang="en-US" dirty="0" err="1"/>
              <a:t>Melado</a:t>
            </a:r>
            <a:r>
              <a:rPr lang="en-US" dirty="0"/>
              <a:t> et al.  Frontiers in Endocrinology 2018</a:t>
            </a:r>
          </a:p>
        </p:txBody>
      </p:sp>
    </p:spTree>
    <p:extLst>
      <p:ext uri="{BB962C8B-B14F-4D97-AF65-F5344CB8AC3E}">
        <p14:creationId xmlns:p14="http://schemas.microsoft.com/office/powerpoint/2010/main" val="1802121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9351E-9DF4-8D40-9413-03B27AC17D0D}"/>
              </a:ext>
            </a:extLst>
          </p:cNvPr>
          <p:cNvSpPr>
            <a:spLocks noGrp="1"/>
          </p:cNvSpPr>
          <p:nvPr>
            <p:ph type="title"/>
          </p:nvPr>
        </p:nvSpPr>
        <p:spPr>
          <a:xfrm>
            <a:off x="2206425" y="605464"/>
            <a:ext cx="7729728" cy="1188720"/>
          </a:xfrm>
        </p:spPr>
        <p:txBody>
          <a:bodyPr/>
          <a:lstStyle/>
          <a:p>
            <a:r>
              <a:rPr lang="en-US" dirty="0"/>
              <a:t>Factors influencing </a:t>
            </a:r>
            <a:r>
              <a:rPr lang="en-US" dirty="0" err="1"/>
              <a:t>amh</a:t>
            </a:r>
            <a:r>
              <a:rPr lang="en-US" dirty="0"/>
              <a:t> measurements </a:t>
            </a:r>
          </a:p>
        </p:txBody>
      </p:sp>
      <p:sp>
        <p:nvSpPr>
          <p:cNvPr id="3" name="Content Placeholder 2">
            <a:extLst>
              <a:ext uri="{FF2B5EF4-FFF2-40B4-BE49-F238E27FC236}">
                <a16:creationId xmlns:a16="http://schemas.microsoft.com/office/drawing/2014/main" id="{0BD3EBFD-AC53-5844-852D-E06A0A84A654}"/>
              </a:ext>
            </a:extLst>
          </p:cNvPr>
          <p:cNvSpPr>
            <a:spLocks noGrp="1"/>
          </p:cNvSpPr>
          <p:nvPr>
            <p:ph idx="1"/>
          </p:nvPr>
        </p:nvSpPr>
        <p:spPr>
          <a:xfrm>
            <a:off x="1333064" y="2164515"/>
            <a:ext cx="9476450" cy="4040341"/>
          </a:xfrm>
        </p:spPr>
        <p:txBody>
          <a:bodyPr>
            <a:normAutofit fontScale="85000" lnSpcReduction="20000"/>
          </a:bodyPr>
          <a:lstStyle/>
          <a:p>
            <a:r>
              <a:rPr lang="en-US" sz="2800" dirty="0"/>
              <a:t>Clinical conditions under which the samples were drawn and storage </a:t>
            </a:r>
          </a:p>
          <a:p>
            <a:r>
              <a:rPr lang="en-US" sz="2800" dirty="0"/>
              <a:t>Transport conditions</a:t>
            </a:r>
          </a:p>
          <a:p>
            <a:r>
              <a:rPr lang="en-US" sz="2800" dirty="0"/>
              <a:t>Phase of the menstrual cycle-Variations as high as 0.5-0.8 ng/ml</a:t>
            </a:r>
          </a:p>
          <a:p>
            <a:r>
              <a:rPr lang="en-US" sz="2800" dirty="0"/>
              <a:t>Current oral contraceptive use</a:t>
            </a:r>
          </a:p>
          <a:p>
            <a:r>
              <a:rPr lang="en-US" sz="2800" dirty="0"/>
              <a:t>GnRH agonist administration</a:t>
            </a:r>
          </a:p>
          <a:p>
            <a:r>
              <a:rPr lang="en-US" sz="2800" dirty="0"/>
              <a:t>Hypovitaminosis D</a:t>
            </a:r>
          </a:p>
          <a:p>
            <a:r>
              <a:rPr lang="en-US" sz="2800" dirty="0"/>
              <a:t>Polymorphism of AMH and its receptor</a:t>
            </a:r>
          </a:p>
          <a:p>
            <a:r>
              <a:rPr lang="en-US" sz="2800" dirty="0"/>
              <a:t>Smoking</a:t>
            </a:r>
          </a:p>
          <a:p>
            <a:r>
              <a:rPr lang="en-US" sz="2800" dirty="0"/>
              <a:t>Physiological decline-6-8%/year</a:t>
            </a:r>
          </a:p>
          <a:p>
            <a:endParaRPr lang="en-US" sz="2800" dirty="0"/>
          </a:p>
        </p:txBody>
      </p:sp>
    </p:spTree>
    <p:extLst>
      <p:ext uri="{BB962C8B-B14F-4D97-AF65-F5344CB8AC3E}">
        <p14:creationId xmlns:p14="http://schemas.microsoft.com/office/powerpoint/2010/main" val="380779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24BA6-BBA0-8A4A-A8E5-BD99B8FD8D9D}"/>
              </a:ext>
            </a:extLst>
          </p:cNvPr>
          <p:cNvSpPr>
            <a:spLocks noGrp="1"/>
          </p:cNvSpPr>
          <p:nvPr>
            <p:ph type="title"/>
          </p:nvPr>
        </p:nvSpPr>
        <p:spPr/>
        <p:txBody>
          <a:bodyPr/>
          <a:lstStyle/>
          <a:p>
            <a:r>
              <a:rPr lang="en-US" dirty="0" err="1"/>
              <a:t>Amh</a:t>
            </a:r>
            <a:r>
              <a:rPr lang="en-US" dirty="0"/>
              <a:t> tests-reliability</a:t>
            </a:r>
          </a:p>
        </p:txBody>
      </p:sp>
      <p:sp>
        <p:nvSpPr>
          <p:cNvPr id="3" name="Content Placeholder 2">
            <a:extLst>
              <a:ext uri="{FF2B5EF4-FFF2-40B4-BE49-F238E27FC236}">
                <a16:creationId xmlns:a16="http://schemas.microsoft.com/office/drawing/2014/main" id="{3B358D51-69EF-564F-A752-383E219EF8FD}"/>
              </a:ext>
            </a:extLst>
          </p:cNvPr>
          <p:cNvSpPr>
            <a:spLocks noGrp="1"/>
          </p:cNvSpPr>
          <p:nvPr>
            <p:ph idx="1"/>
          </p:nvPr>
        </p:nvSpPr>
        <p:spPr>
          <a:xfrm>
            <a:off x="1198201" y="2367110"/>
            <a:ext cx="9639131" cy="4033690"/>
          </a:xfrm>
        </p:spPr>
        <p:txBody>
          <a:bodyPr>
            <a:normAutofit lnSpcReduction="10000"/>
          </a:bodyPr>
          <a:lstStyle/>
          <a:p>
            <a:r>
              <a:rPr lang="en-US" sz="2800" dirty="0"/>
              <a:t>Currently there are at least three AMH assays that have reproducible results and can be used interchangeably – Roche, </a:t>
            </a:r>
            <a:r>
              <a:rPr lang="en-US" sz="2800" dirty="0" err="1"/>
              <a:t>BioMérieux</a:t>
            </a:r>
            <a:r>
              <a:rPr lang="en-US" sz="2800" dirty="0"/>
              <a:t> and Beckman Coulter</a:t>
            </a:r>
          </a:p>
          <a:p>
            <a:r>
              <a:rPr lang="en-US" sz="2800" dirty="0"/>
              <a:t>Before </a:t>
            </a:r>
            <a:r>
              <a:rPr lang="en-US" sz="2800" b="1" dirty="0">
                <a:solidFill>
                  <a:srgbClr val="FF0000"/>
                </a:solidFill>
              </a:rPr>
              <a:t>2015</a:t>
            </a:r>
            <a:r>
              <a:rPr lang="en-US" sz="2800" dirty="0"/>
              <a:t> Beckman Coulter tests showed great instability from year to year, even for the same version of the test, and most of the empirical data on AMH levels were from these tests. </a:t>
            </a:r>
          </a:p>
          <a:p>
            <a:r>
              <a:rPr lang="en-US" sz="2800" dirty="0"/>
              <a:t>This means that many of the studies which collected data in that period may be unreliable. </a:t>
            </a:r>
          </a:p>
          <a:p>
            <a:endParaRPr lang="en-US" sz="2800" dirty="0"/>
          </a:p>
        </p:txBody>
      </p:sp>
    </p:spTree>
    <p:extLst>
      <p:ext uri="{BB962C8B-B14F-4D97-AF65-F5344CB8AC3E}">
        <p14:creationId xmlns:p14="http://schemas.microsoft.com/office/powerpoint/2010/main" val="3619037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2C881-4B5E-1847-8EE9-AC3D75F90E27}"/>
              </a:ext>
            </a:extLst>
          </p:cNvPr>
          <p:cNvSpPr>
            <a:spLocks noGrp="1"/>
          </p:cNvSpPr>
          <p:nvPr>
            <p:ph type="title"/>
          </p:nvPr>
        </p:nvSpPr>
        <p:spPr>
          <a:xfrm>
            <a:off x="2168073" y="1847561"/>
            <a:ext cx="7729728" cy="1188720"/>
          </a:xfrm>
        </p:spPr>
        <p:txBody>
          <a:bodyPr/>
          <a:lstStyle/>
          <a:p>
            <a:r>
              <a:rPr lang="en-US" dirty="0"/>
              <a:t>AMH AND FERTILITY/INFERTILITY</a:t>
            </a:r>
          </a:p>
        </p:txBody>
      </p:sp>
    </p:spTree>
    <p:extLst>
      <p:ext uri="{BB962C8B-B14F-4D97-AF65-F5344CB8AC3E}">
        <p14:creationId xmlns:p14="http://schemas.microsoft.com/office/powerpoint/2010/main" val="218109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C397FC-9F85-484F-AEE7-185B5FFAA8F5}"/>
              </a:ext>
            </a:extLst>
          </p:cNvPr>
          <p:cNvPicPr>
            <a:picLocks noChangeAspect="1"/>
          </p:cNvPicPr>
          <p:nvPr/>
        </p:nvPicPr>
        <p:blipFill>
          <a:blip r:embed="rId2"/>
          <a:stretch>
            <a:fillRect/>
          </a:stretch>
        </p:blipFill>
        <p:spPr>
          <a:xfrm>
            <a:off x="2594740" y="444281"/>
            <a:ext cx="6848803" cy="5812702"/>
          </a:xfrm>
          <a:prstGeom prst="rect">
            <a:avLst/>
          </a:prstGeom>
        </p:spPr>
      </p:pic>
    </p:spTree>
    <p:extLst>
      <p:ext uri="{BB962C8B-B14F-4D97-AF65-F5344CB8AC3E}">
        <p14:creationId xmlns:p14="http://schemas.microsoft.com/office/powerpoint/2010/main" val="73392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FEE06-8C5C-8941-81AE-F461272D950F}"/>
              </a:ext>
            </a:extLst>
          </p:cNvPr>
          <p:cNvSpPr>
            <a:spLocks noGrp="1"/>
          </p:cNvSpPr>
          <p:nvPr>
            <p:ph type="title"/>
          </p:nvPr>
        </p:nvSpPr>
        <p:spPr>
          <a:xfrm>
            <a:off x="2197269" y="338159"/>
            <a:ext cx="7729728" cy="1188720"/>
          </a:xfrm>
        </p:spPr>
        <p:txBody>
          <a:bodyPr/>
          <a:lstStyle/>
          <a:p>
            <a:r>
              <a:rPr lang="en-US" dirty="0" err="1"/>
              <a:t>amh</a:t>
            </a:r>
            <a:r>
              <a:rPr lang="en-US" dirty="0"/>
              <a:t> and </a:t>
            </a:r>
            <a:r>
              <a:rPr lang="en-US" dirty="0" err="1"/>
              <a:t>pcos</a:t>
            </a:r>
            <a:endParaRPr lang="en-US" dirty="0"/>
          </a:p>
        </p:txBody>
      </p:sp>
      <p:pic>
        <p:nvPicPr>
          <p:cNvPr id="3" name="Picture 2">
            <a:extLst>
              <a:ext uri="{FF2B5EF4-FFF2-40B4-BE49-F238E27FC236}">
                <a16:creationId xmlns:a16="http://schemas.microsoft.com/office/drawing/2014/main" id="{B713E49D-5ACA-3C4A-8F78-A8D5B0D80536}"/>
              </a:ext>
            </a:extLst>
          </p:cNvPr>
          <p:cNvPicPr>
            <a:picLocks noChangeAspect="1"/>
          </p:cNvPicPr>
          <p:nvPr/>
        </p:nvPicPr>
        <p:blipFill>
          <a:blip r:embed="rId2"/>
          <a:stretch>
            <a:fillRect/>
          </a:stretch>
        </p:blipFill>
        <p:spPr>
          <a:xfrm>
            <a:off x="2197269" y="1725088"/>
            <a:ext cx="7729728" cy="4878912"/>
          </a:xfrm>
          <a:prstGeom prst="rect">
            <a:avLst/>
          </a:prstGeom>
        </p:spPr>
      </p:pic>
    </p:spTree>
    <p:extLst>
      <p:ext uri="{BB962C8B-B14F-4D97-AF65-F5344CB8AC3E}">
        <p14:creationId xmlns:p14="http://schemas.microsoft.com/office/powerpoint/2010/main" val="928258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22376F-15D9-E242-B388-0BFCB167F80C}"/>
              </a:ext>
            </a:extLst>
          </p:cNvPr>
          <p:cNvPicPr>
            <a:picLocks noChangeAspect="1"/>
          </p:cNvPicPr>
          <p:nvPr/>
        </p:nvPicPr>
        <p:blipFill>
          <a:blip r:embed="rId2"/>
          <a:stretch>
            <a:fillRect/>
          </a:stretch>
        </p:blipFill>
        <p:spPr>
          <a:xfrm>
            <a:off x="1566334" y="848783"/>
            <a:ext cx="8504208" cy="5365750"/>
          </a:xfrm>
          <a:prstGeom prst="rect">
            <a:avLst/>
          </a:prstGeom>
        </p:spPr>
      </p:pic>
      <p:sp>
        <p:nvSpPr>
          <p:cNvPr id="4" name="TextBox 3">
            <a:extLst>
              <a:ext uri="{FF2B5EF4-FFF2-40B4-BE49-F238E27FC236}">
                <a16:creationId xmlns:a16="http://schemas.microsoft.com/office/drawing/2014/main" id="{D5F65C31-2F90-8843-985E-DAB52532CBBE}"/>
              </a:ext>
            </a:extLst>
          </p:cNvPr>
          <p:cNvSpPr txBox="1"/>
          <p:nvPr/>
        </p:nvSpPr>
        <p:spPr>
          <a:xfrm>
            <a:off x="2980268" y="6350000"/>
            <a:ext cx="6028267" cy="369332"/>
          </a:xfrm>
          <a:prstGeom prst="rect">
            <a:avLst/>
          </a:prstGeom>
          <a:noFill/>
        </p:spPr>
        <p:txBody>
          <a:bodyPr wrap="square" rtlCol="0">
            <a:spAutoFit/>
          </a:bodyPr>
          <a:lstStyle/>
          <a:p>
            <a:pPr algn="ctr"/>
            <a:r>
              <a:rPr lang="en-US" dirty="0"/>
              <a:t>Homburg et al.  Human Reproduction 2013</a:t>
            </a:r>
          </a:p>
        </p:txBody>
      </p:sp>
      <p:sp>
        <p:nvSpPr>
          <p:cNvPr id="5" name="TextBox 4">
            <a:extLst>
              <a:ext uri="{FF2B5EF4-FFF2-40B4-BE49-F238E27FC236}">
                <a16:creationId xmlns:a16="http://schemas.microsoft.com/office/drawing/2014/main" id="{38086388-A80A-6F42-8579-9ED835027853}"/>
              </a:ext>
            </a:extLst>
          </p:cNvPr>
          <p:cNvSpPr txBox="1"/>
          <p:nvPr/>
        </p:nvSpPr>
        <p:spPr>
          <a:xfrm>
            <a:off x="1016000" y="251651"/>
            <a:ext cx="10532534" cy="461665"/>
          </a:xfrm>
          <a:prstGeom prst="rect">
            <a:avLst/>
          </a:prstGeom>
          <a:noFill/>
        </p:spPr>
        <p:txBody>
          <a:bodyPr wrap="square" rtlCol="0">
            <a:spAutoFit/>
          </a:bodyPr>
          <a:lstStyle/>
          <a:p>
            <a:r>
              <a:rPr lang="en-US" sz="2400" dirty="0"/>
              <a:t>AMH in normal women, women with PCO morphology and women with PCOS</a:t>
            </a:r>
          </a:p>
        </p:txBody>
      </p:sp>
    </p:spTree>
    <p:extLst>
      <p:ext uri="{BB962C8B-B14F-4D97-AF65-F5344CB8AC3E}">
        <p14:creationId xmlns:p14="http://schemas.microsoft.com/office/powerpoint/2010/main" val="1255563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BBDEAC-C0D8-9948-BD67-D3B8555E8017}"/>
              </a:ext>
            </a:extLst>
          </p:cNvPr>
          <p:cNvPicPr>
            <a:picLocks noChangeAspect="1"/>
          </p:cNvPicPr>
          <p:nvPr/>
        </p:nvPicPr>
        <p:blipFill>
          <a:blip r:embed="rId2"/>
          <a:stretch>
            <a:fillRect/>
          </a:stretch>
        </p:blipFill>
        <p:spPr>
          <a:xfrm>
            <a:off x="3154418" y="777546"/>
            <a:ext cx="5169776" cy="5145158"/>
          </a:xfrm>
          <a:prstGeom prst="rect">
            <a:avLst/>
          </a:prstGeom>
        </p:spPr>
      </p:pic>
    </p:spTree>
    <p:extLst>
      <p:ext uri="{BB962C8B-B14F-4D97-AF65-F5344CB8AC3E}">
        <p14:creationId xmlns:p14="http://schemas.microsoft.com/office/powerpoint/2010/main" val="58893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B1421CB-457C-DD42-87F2-731E281F89A9}"/>
              </a:ext>
            </a:extLst>
          </p:cNvPr>
          <p:cNvPicPr>
            <a:picLocks noGrp="1" noChangeAspect="1"/>
          </p:cNvPicPr>
          <p:nvPr>
            <p:ph idx="1"/>
          </p:nvPr>
        </p:nvPicPr>
        <p:blipFill>
          <a:blip r:embed="rId2"/>
          <a:stretch>
            <a:fillRect/>
          </a:stretch>
        </p:blipFill>
        <p:spPr>
          <a:xfrm>
            <a:off x="389663" y="1364011"/>
            <a:ext cx="11549390" cy="4871544"/>
          </a:xfrm>
        </p:spPr>
      </p:pic>
      <p:sp>
        <p:nvSpPr>
          <p:cNvPr id="6" name="TextBox 5">
            <a:extLst>
              <a:ext uri="{FF2B5EF4-FFF2-40B4-BE49-F238E27FC236}">
                <a16:creationId xmlns:a16="http://schemas.microsoft.com/office/drawing/2014/main" id="{9E876368-ED31-D940-9488-BF05B0F36038}"/>
              </a:ext>
            </a:extLst>
          </p:cNvPr>
          <p:cNvSpPr txBox="1"/>
          <p:nvPr/>
        </p:nvSpPr>
        <p:spPr>
          <a:xfrm>
            <a:off x="890793" y="268014"/>
            <a:ext cx="10547131" cy="954107"/>
          </a:xfrm>
          <a:prstGeom prst="rect">
            <a:avLst/>
          </a:prstGeom>
          <a:noFill/>
        </p:spPr>
        <p:txBody>
          <a:bodyPr wrap="square" rtlCol="0">
            <a:spAutoFit/>
          </a:bodyPr>
          <a:lstStyle/>
          <a:p>
            <a:r>
              <a:rPr lang="en-US" sz="2800" dirty="0"/>
              <a:t>Association Between Biomarkers of Ovarian Reserve and Infertility Among Older Women of Reproductive Age </a:t>
            </a:r>
          </a:p>
        </p:txBody>
      </p:sp>
      <p:sp>
        <p:nvSpPr>
          <p:cNvPr id="7" name="TextBox 6">
            <a:extLst>
              <a:ext uri="{FF2B5EF4-FFF2-40B4-BE49-F238E27FC236}">
                <a16:creationId xmlns:a16="http://schemas.microsoft.com/office/drawing/2014/main" id="{54C023CE-68C4-6440-B513-BFA199AEB4CF}"/>
              </a:ext>
            </a:extLst>
          </p:cNvPr>
          <p:cNvSpPr txBox="1"/>
          <p:nvPr/>
        </p:nvSpPr>
        <p:spPr>
          <a:xfrm>
            <a:off x="4051779" y="6377445"/>
            <a:ext cx="4225158" cy="461665"/>
          </a:xfrm>
          <a:prstGeom prst="rect">
            <a:avLst/>
          </a:prstGeom>
          <a:noFill/>
        </p:spPr>
        <p:txBody>
          <a:bodyPr wrap="square" rtlCol="0">
            <a:spAutoFit/>
          </a:bodyPr>
          <a:lstStyle/>
          <a:p>
            <a:pPr algn="ctr"/>
            <a:r>
              <a:rPr lang="en-US" sz="2400" dirty="0"/>
              <a:t>Steiner et al.  JAMA 2017</a:t>
            </a:r>
          </a:p>
        </p:txBody>
      </p:sp>
    </p:spTree>
    <p:extLst>
      <p:ext uri="{BB962C8B-B14F-4D97-AF65-F5344CB8AC3E}">
        <p14:creationId xmlns:p14="http://schemas.microsoft.com/office/powerpoint/2010/main" val="1476089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C86A4-AAE3-8943-AA7F-EA82EBAF2412}"/>
              </a:ext>
            </a:extLst>
          </p:cNvPr>
          <p:cNvSpPr>
            <a:spLocks noGrp="1"/>
          </p:cNvSpPr>
          <p:nvPr>
            <p:ph type="title"/>
          </p:nvPr>
        </p:nvSpPr>
        <p:spPr>
          <a:xfrm>
            <a:off x="2215371" y="1957920"/>
            <a:ext cx="7729728" cy="1188720"/>
          </a:xfrm>
        </p:spPr>
        <p:txBody>
          <a:bodyPr/>
          <a:lstStyle/>
          <a:p>
            <a:r>
              <a:rPr lang="en-US" dirty="0" err="1"/>
              <a:t>Amh</a:t>
            </a:r>
            <a:r>
              <a:rPr lang="en-US" dirty="0"/>
              <a:t> and ART</a:t>
            </a:r>
          </a:p>
        </p:txBody>
      </p:sp>
    </p:spTree>
    <p:extLst>
      <p:ext uri="{BB962C8B-B14F-4D97-AF65-F5344CB8AC3E}">
        <p14:creationId xmlns:p14="http://schemas.microsoft.com/office/powerpoint/2010/main" val="994141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C601E4-F23F-054A-B36C-3E09C2C470C6}"/>
              </a:ext>
            </a:extLst>
          </p:cNvPr>
          <p:cNvPicPr>
            <a:picLocks noChangeAspect="1"/>
          </p:cNvPicPr>
          <p:nvPr/>
        </p:nvPicPr>
        <p:blipFill>
          <a:blip r:embed="rId2"/>
          <a:stretch>
            <a:fillRect/>
          </a:stretch>
        </p:blipFill>
        <p:spPr>
          <a:xfrm>
            <a:off x="485447" y="1358462"/>
            <a:ext cx="11315700" cy="5181600"/>
          </a:xfrm>
          <a:prstGeom prst="rect">
            <a:avLst/>
          </a:prstGeom>
        </p:spPr>
      </p:pic>
      <p:sp>
        <p:nvSpPr>
          <p:cNvPr id="5" name="TextBox 4">
            <a:extLst>
              <a:ext uri="{FF2B5EF4-FFF2-40B4-BE49-F238E27FC236}">
                <a16:creationId xmlns:a16="http://schemas.microsoft.com/office/drawing/2014/main" id="{4A129A5B-4DBA-CA43-AE12-EF72ECA4F5D6}"/>
              </a:ext>
            </a:extLst>
          </p:cNvPr>
          <p:cNvSpPr txBox="1"/>
          <p:nvPr/>
        </p:nvSpPr>
        <p:spPr>
          <a:xfrm>
            <a:off x="646387" y="362607"/>
            <a:ext cx="10878206" cy="830997"/>
          </a:xfrm>
          <a:prstGeom prst="rect">
            <a:avLst/>
          </a:prstGeom>
          <a:noFill/>
        </p:spPr>
        <p:txBody>
          <a:bodyPr wrap="square" rtlCol="0">
            <a:spAutoFit/>
          </a:bodyPr>
          <a:lstStyle/>
          <a:p>
            <a:r>
              <a:rPr lang="en-US" sz="2400" dirty="0"/>
              <a:t>AMH as a predictor of live birth following ART: an analysis of 85,062 fresh and thawed cycles from SART database for 2012-2013</a:t>
            </a:r>
            <a:endParaRPr lang="en-US" sz="2400" dirty="0">
              <a:effectLst/>
            </a:endParaRPr>
          </a:p>
        </p:txBody>
      </p:sp>
    </p:spTree>
    <p:extLst>
      <p:ext uri="{BB962C8B-B14F-4D97-AF65-F5344CB8AC3E}">
        <p14:creationId xmlns:p14="http://schemas.microsoft.com/office/powerpoint/2010/main" val="2961307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ED13E-A632-4844-B6F6-26B9B38D2EC9}"/>
              </a:ext>
            </a:extLst>
          </p:cNvPr>
          <p:cNvSpPr>
            <a:spLocks noGrp="1"/>
          </p:cNvSpPr>
          <p:nvPr>
            <p:ph type="title"/>
          </p:nvPr>
        </p:nvSpPr>
        <p:spPr>
          <a:xfrm>
            <a:off x="2231136" y="252334"/>
            <a:ext cx="7729728" cy="1188720"/>
          </a:xfrm>
        </p:spPr>
        <p:txBody>
          <a:bodyPr rtlCol="0">
            <a:normAutofit fontScale="90000"/>
          </a:bodyPr>
          <a:lstStyle/>
          <a:p>
            <a:pPr>
              <a:defRPr/>
            </a:pPr>
            <a:r>
              <a:rPr lang="en-US" b="1" dirty="0">
                <a:solidFill>
                  <a:srgbClr val="953735"/>
                </a:solidFill>
                <a:ea typeface="+mj-ea"/>
                <a:cs typeface="+mj-cs"/>
              </a:rPr>
              <a:t>Predictive value of AMH to predict extremes of ovarian response</a:t>
            </a:r>
          </a:p>
        </p:txBody>
      </p:sp>
      <p:pic>
        <p:nvPicPr>
          <p:cNvPr id="45058" name="Picture 3">
            <a:extLst>
              <a:ext uri="{FF2B5EF4-FFF2-40B4-BE49-F238E27FC236}">
                <a16:creationId xmlns:a16="http://schemas.microsoft.com/office/drawing/2014/main" id="{5BF0B64C-485C-3148-8B10-B61B2EC59EC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81164"/>
            <a:ext cx="91440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4">
            <a:extLst>
              <a:ext uri="{FF2B5EF4-FFF2-40B4-BE49-F238E27FC236}">
                <a16:creationId xmlns:a16="http://schemas.microsoft.com/office/drawing/2014/main" id="{27E01807-553E-EB4B-80F6-45415C8B2C00}"/>
              </a:ext>
            </a:extLst>
          </p:cNvPr>
          <p:cNvSpPr txBox="1">
            <a:spLocks noChangeArrowheads="1"/>
          </p:cNvSpPr>
          <p:nvPr/>
        </p:nvSpPr>
        <p:spPr bwMode="auto">
          <a:xfrm>
            <a:off x="4521201" y="6080125"/>
            <a:ext cx="28380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a:t>From Lee et al.  CERM 2011 </a:t>
            </a:r>
          </a:p>
        </p:txBody>
      </p:sp>
    </p:spTree>
    <p:extLst>
      <p:ext uri="{BB962C8B-B14F-4D97-AF65-F5344CB8AC3E}">
        <p14:creationId xmlns:p14="http://schemas.microsoft.com/office/powerpoint/2010/main" val="2650739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75DE7412-A0BB-7348-A40E-2B32E6FDC299}"/>
              </a:ext>
            </a:extLst>
          </p:cNvPr>
          <p:cNvGraphicFramePr>
            <a:graphicFrameLocks noGrp="1"/>
          </p:cNvGraphicFramePr>
          <p:nvPr>
            <p:ph idx="1"/>
            <p:extLst>
              <p:ext uri="{D42A27DB-BD31-4B8C-83A1-F6EECF244321}">
                <p14:modId xmlns:p14="http://schemas.microsoft.com/office/powerpoint/2010/main" val="3651884482"/>
              </p:ext>
            </p:extLst>
          </p:nvPr>
        </p:nvGraphicFramePr>
        <p:xfrm>
          <a:off x="2255837" y="402843"/>
          <a:ext cx="7680325" cy="5819468"/>
        </p:xfrm>
        <a:graphic>
          <a:graphicData uri="http://schemas.openxmlformats.org/drawingml/2006/table">
            <a:tbl>
              <a:tblPr/>
              <a:tblGrid>
                <a:gridCol w="1693863">
                  <a:extLst>
                    <a:ext uri="{9D8B030D-6E8A-4147-A177-3AD203B41FA5}">
                      <a16:colId xmlns:a16="http://schemas.microsoft.com/office/drawing/2014/main" val="3093881733"/>
                    </a:ext>
                  </a:extLst>
                </a:gridCol>
                <a:gridCol w="1262062">
                  <a:extLst>
                    <a:ext uri="{9D8B030D-6E8A-4147-A177-3AD203B41FA5}">
                      <a16:colId xmlns:a16="http://schemas.microsoft.com/office/drawing/2014/main" val="4277250725"/>
                    </a:ext>
                  </a:extLst>
                </a:gridCol>
                <a:gridCol w="856373">
                  <a:extLst>
                    <a:ext uri="{9D8B030D-6E8A-4147-A177-3AD203B41FA5}">
                      <a16:colId xmlns:a16="http://schemas.microsoft.com/office/drawing/2014/main" val="2027745603"/>
                    </a:ext>
                  </a:extLst>
                </a:gridCol>
                <a:gridCol w="845427">
                  <a:extLst>
                    <a:ext uri="{9D8B030D-6E8A-4147-A177-3AD203B41FA5}">
                      <a16:colId xmlns:a16="http://schemas.microsoft.com/office/drawing/2014/main" val="1220275488"/>
                    </a:ext>
                  </a:extLst>
                </a:gridCol>
                <a:gridCol w="801688">
                  <a:extLst>
                    <a:ext uri="{9D8B030D-6E8A-4147-A177-3AD203B41FA5}">
                      <a16:colId xmlns:a16="http://schemas.microsoft.com/office/drawing/2014/main" val="569719242"/>
                    </a:ext>
                  </a:extLst>
                </a:gridCol>
                <a:gridCol w="723900">
                  <a:extLst>
                    <a:ext uri="{9D8B030D-6E8A-4147-A177-3AD203B41FA5}">
                      <a16:colId xmlns:a16="http://schemas.microsoft.com/office/drawing/2014/main" val="1357426161"/>
                    </a:ext>
                  </a:extLst>
                </a:gridCol>
                <a:gridCol w="752475">
                  <a:extLst>
                    <a:ext uri="{9D8B030D-6E8A-4147-A177-3AD203B41FA5}">
                      <a16:colId xmlns:a16="http://schemas.microsoft.com/office/drawing/2014/main" val="2428721227"/>
                    </a:ext>
                  </a:extLst>
                </a:gridCol>
                <a:gridCol w="744537">
                  <a:extLst>
                    <a:ext uri="{9D8B030D-6E8A-4147-A177-3AD203B41FA5}">
                      <a16:colId xmlns:a16="http://schemas.microsoft.com/office/drawing/2014/main" val="832305501"/>
                    </a:ext>
                  </a:extLst>
                </a:gridCol>
              </a:tblGrid>
              <a:tr h="4699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Reference</a:t>
                      </a:r>
                    </a:p>
                    <a:p>
                      <a:pPr marL="0" marR="0" lvl="0" indent="0" algn="l"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Design</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N</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Assay used</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cut-off value</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sensitivity (%)</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specificity (%)</a:t>
                      </a:r>
                    </a:p>
                    <a:p>
                      <a:pPr marL="0" marR="0" lvl="0" indent="0" algn="ctr" defTabSz="457200" rtl="0" eaLnBrk="1" fontAlgn="b" latinLnBrk="0" hangingPunct="1">
                        <a:lnSpc>
                          <a:spcPct val="100000"/>
                        </a:lnSpc>
                        <a:spcBef>
                          <a:spcPct val="0"/>
                        </a:spcBef>
                        <a:spcAft>
                          <a:spcPct val="0"/>
                        </a:spcAft>
                        <a:buClrTx/>
                        <a:buSzTx/>
                        <a:buFontTx/>
                        <a:buNone/>
                        <a:tabLst/>
                      </a:pPr>
                      <a:endParaRPr kumimoji="0" lang="en-US" altLang="en-US" sz="1000" b="1" i="0" u="none" strike="noStrike" cap="none" normalizeH="0" baseline="0">
                        <a:ln>
                          <a:noFill/>
                        </a:ln>
                        <a:solidFill>
                          <a:srgbClr val="FFFFFF"/>
                        </a:solidFill>
                        <a:effectLst/>
                        <a:latin typeface="Arial" panose="020B0604020202020204" pitchFamily="34" charset="0"/>
                        <a:ea typeface="MS PGothic" panose="020B0600070205080204" pitchFamily="34" charset="-128"/>
                      </a:endParaRP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457331189"/>
                  </a:ext>
                </a:extLst>
              </a:tr>
              <a:tr h="13652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Van Rooij et al., 2002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119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978221378"/>
                  </a:ext>
                </a:extLst>
              </a:tr>
              <a:tr h="177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Muttukrishna et al., 2004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72.2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06606946"/>
                  </a:ext>
                </a:extLst>
              </a:tr>
              <a:tr h="177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Muttukrishna et al., 2005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470203854"/>
                  </a:ext>
                </a:extLst>
              </a:tr>
              <a:tr h="13652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Tremellen et al., 2005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26221892"/>
                  </a:ext>
                </a:extLst>
              </a:tr>
              <a:tr h="177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Penarrubia et al., 2005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0.68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932667389"/>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da-DK"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Ebner et al., 2006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1,66*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11.9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15841677"/>
                  </a:ext>
                </a:extLst>
              </a:tr>
              <a:tr h="13652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Fiçicioglu et al., 2006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17.9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90.9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90.9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564348646"/>
                  </a:ext>
                </a:extLst>
              </a:tr>
              <a:tr h="13652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La Marca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327343743"/>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Fréour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087350795"/>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nl-NL"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Smeenk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35361475"/>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Mcllveen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90636589"/>
                  </a:ext>
                </a:extLst>
              </a:tr>
              <a:tr h="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nl-NL"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Kwee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110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51241410"/>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Nakhuda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0,35*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90.1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81.8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759176386"/>
                  </a:ext>
                </a:extLst>
              </a:tr>
              <a:tr h="13652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Lekamge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1.96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353343711"/>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Nelson et al., 2007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340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849647389"/>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Gnoth et al., 2008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095728018"/>
                  </a:ext>
                </a:extLst>
              </a:tr>
              <a:tr h="177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Jayaprakasan et al., 2008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0,99*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32180727"/>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Riggs et al., 2008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0,83*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89479470"/>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Elgindy et al., 2008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33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19.3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83.3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82.4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517260526"/>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Nardo  et al., 2009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165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968896818"/>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Barad et al., 2009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3.6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553515858"/>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Riggs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179515561"/>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Al-Azemi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356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74.8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199637564"/>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Lee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172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568068084"/>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tr-T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Buyuk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422188422"/>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Kunt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180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2,97*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89.6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72683187"/>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Lee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1538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0,68*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64.7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85.1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235519079"/>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Friden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35454044"/>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Yoo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0,95*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82.1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078712494"/>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Tolikas et al., 2011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2,74*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19.6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70.5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636270537"/>
                  </a:ext>
                </a:extLst>
              </a:tr>
              <a:tr h="1778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Bonilla-Musoles et al., 2012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9,28*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643739875"/>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Anckeert et al., 2012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731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2.29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16,4*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4545874"/>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nl-NL"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Satwik et al., 2012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198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213001622"/>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Lee et al., 2012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162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85.8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78.6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47537161"/>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tr-T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Honnma et al., 2012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456</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IBC</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72.2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221773072"/>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Mutlu et al., 2013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prospective</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192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DSL</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0,94*</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6.7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71791873"/>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fr-FR"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Arce et al., 2013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759</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AMH gen II</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1.68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92</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83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446260579"/>
                  </a:ext>
                </a:extLst>
              </a:tr>
              <a:tr h="134938">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Polyzos et al., 2013</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retrospective </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210</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AMH gen II</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1,37*</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9.78</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74.1</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ea typeface="MS PGothic" panose="020B0600070205080204" pitchFamily="34" charset="-128"/>
                        </a:rPr>
                        <a:t>77.5</a:t>
                      </a:r>
                    </a:p>
                  </a:txBody>
                  <a:tcPr marL="12699" marR="12699" marT="1269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993646579"/>
                  </a:ext>
                </a:extLst>
              </a:tr>
            </a:tbl>
          </a:graphicData>
        </a:graphic>
      </p:graphicFrame>
      <p:sp>
        <p:nvSpPr>
          <p:cNvPr id="47467" name="TextBox 5">
            <a:extLst>
              <a:ext uri="{FF2B5EF4-FFF2-40B4-BE49-F238E27FC236}">
                <a16:creationId xmlns:a16="http://schemas.microsoft.com/office/drawing/2014/main" id="{631FA953-C947-F148-B6C6-E1B4984A271E}"/>
              </a:ext>
            </a:extLst>
          </p:cNvPr>
          <p:cNvSpPr txBox="1">
            <a:spLocks noChangeArrowheads="1"/>
          </p:cNvSpPr>
          <p:nvPr/>
        </p:nvSpPr>
        <p:spPr bwMode="auto">
          <a:xfrm>
            <a:off x="4737100" y="6472239"/>
            <a:ext cx="271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a:solidFill>
                  <a:srgbClr val="FF0000"/>
                </a:solidFill>
              </a:rPr>
              <a:t>Cut-off for POR=1.2 ng/mL</a:t>
            </a:r>
          </a:p>
        </p:txBody>
      </p:sp>
    </p:spTree>
    <p:extLst>
      <p:ext uri="{BB962C8B-B14F-4D97-AF65-F5344CB8AC3E}">
        <p14:creationId xmlns:p14="http://schemas.microsoft.com/office/powerpoint/2010/main" val="1894297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C2F92EC-E650-1243-92B8-36114F8B3D37}"/>
              </a:ext>
            </a:extLst>
          </p:cNvPr>
          <p:cNvGraphicFramePr>
            <a:graphicFrameLocks noGrp="1"/>
          </p:cNvGraphicFramePr>
          <p:nvPr>
            <p:ph idx="1"/>
          </p:nvPr>
        </p:nvGraphicFramePr>
        <p:xfrm>
          <a:off x="1981200" y="914400"/>
          <a:ext cx="8229600" cy="4791082"/>
        </p:xfrm>
        <a:graphic>
          <a:graphicData uri="http://schemas.openxmlformats.org/drawingml/2006/table">
            <a:tbl>
              <a:tblPr firstRow="1" bandRow="1">
                <a:tableStyleId>{5C22544A-7EE6-4342-B048-85BDC9FD1C3A}</a:tableStyleId>
              </a:tblPr>
              <a:tblGrid>
                <a:gridCol w="1818326">
                  <a:extLst>
                    <a:ext uri="{9D8B030D-6E8A-4147-A177-3AD203B41FA5}">
                      <a16:colId xmlns:a16="http://schemas.microsoft.com/office/drawing/2014/main" val="20000"/>
                    </a:ext>
                  </a:extLst>
                </a:gridCol>
                <a:gridCol w="1217142">
                  <a:extLst>
                    <a:ext uri="{9D8B030D-6E8A-4147-A177-3AD203B41FA5}">
                      <a16:colId xmlns:a16="http://schemas.microsoft.com/office/drawing/2014/main" val="20001"/>
                    </a:ext>
                  </a:extLst>
                </a:gridCol>
                <a:gridCol w="723230">
                  <a:extLst>
                    <a:ext uri="{9D8B030D-6E8A-4147-A177-3AD203B41FA5}">
                      <a16:colId xmlns:a16="http://schemas.microsoft.com/office/drawing/2014/main" val="20002"/>
                    </a:ext>
                  </a:extLst>
                </a:gridCol>
                <a:gridCol w="899626">
                  <a:extLst>
                    <a:ext uri="{9D8B030D-6E8A-4147-A177-3AD203B41FA5}">
                      <a16:colId xmlns:a16="http://schemas.microsoft.com/office/drawing/2014/main" val="20003"/>
                    </a:ext>
                  </a:extLst>
                </a:gridCol>
                <a:gridCol w="829068">
                  <a:extLst>
                    <a:ext uri="{9D8B030D-6E8A-4147-A177-3AD203B41FA5}">
                      <a16:colId xmlns:a16="http://schemas.microsoft.com/office/drawing/2014/main" val="20004"/>
                    </a:ext>
                  </a:extLst>
                </a:gridCol>
                <a:gridCol w="934906">
                  <a:extLst>
                    <a:ext uri="{9D8B030D-6E8A-4147-A177-3AD203B41FA5}">
                      <a16:colId xmlns:a16="http://schemas.microsoft.com/office/drawing/2014/main" val="20005"/>
                    </a:ext>
                  </a:extLst>
                </a:gridCol>
                <a:gridCol w="917267">
                  <a:extLst>
                    <a:ext uri="{9D8B030D-6E8A-4147-A177-3AD203B41FA5}">
                      <a16:colId xmlns:a16="http://schemas.microsoft.com/office/drawing/2014/main" val="20006"/>
                    </a:ext>
                  </a:extLst>
                </a:gridCol>
                <a:gridCol w="890035">
                  <a:extLst>
                    <a:ext uri="{9D8B030D-6E8A-4147-A177-3AD203B41FA5}">
                      <a16:colId xmlns:a16="http://schemas.microsoft.com/office/drawing/2014/main" val="20007"/>
                    </a:ext>
                  </a:extLst>
                </a:gridCol>
              </a:tblGrid>
              <a:tr h="469897">
                <a:tc>
                  <a:txBody>
                    <a:bodyPr/>
                    <a:lstStyle/>
                    <a:p>
                      <a:pPr algn="l" fontAlgn="b"/>
                      <a:r>
                        <a:rPr lang="en-US" sz="1000" b="1" i="0" u="none" strike="noStrike" dirty="0">
                          <a:effectLst/>
                          <a:latin typeface="Arial"/>
                        </a:rPr>
                        <a:t>Reference</a:t>
                      </a:r>
                    </a:p>
                    <a:p>
                      <a:pPr algn="l" fontAlgn="b"/>
                      <a:endParaRPr lang="en-US" sz="1000" b="1" i="0" u="none" strike="noStrike" dirty="0">
                        <a:effectLst/>
                        <a:latin typeface="Arial"/>
                      </a:endParaRPr>
                    </a:p>
                  </a:txBody>
                  <a:tcPr marL="12700" marR="12700" marT="12698" marB="0" anchor="b"/>
                </a:tc>
                <a:tc>
                  <a:txBody>
                    <a:bodyPr/>
                    <a:lstStyle/>
                    <a:p>
                      <a:pPr algn="ctr" fontAlgn="b"/>
                      <a:r>
                        <a:rPr lang="en-US" sz="1000" b="1" i="0" u="none" strike="noStrike" dirty="0">
                          <a:effectLst/>
                          <a:latin typeface="Arial"/>
                        </a:rPr>
                        <a:t>Design</a:t>
                      </a:r>
                    </a:p>
                    <a:p>
                      <a:pPr algn="ctr" fontAlgn="b"/>
                      <a:endParaRPr lang="en-US" sz="1000" b="1" i="0" u="none" strike="noStrike" dirty="0">
                        <a:effectLst/>
                        <a:latin typeface="Arial"/>
                      </a:endParaRPr>
                    </a:p>
                  </a:txBody>
                  <a:tcPr marL="12700" marR="12700" marT="12698" marB="0" anchor="b"/>
                </a:tc>
                <a:tc>
                  <a:txBody>
                    <a:bodyPr/>
                    <a:lstStyle/>
                    <a:p>
                      <a:pPr algn="ctr" fontAlgn="b"/>
                      <a:r>
                        <a:rPr lang="en-US" sz="1000" b="1" i="0" u="none" strike="noStrike" dirty="0">
                          <a:effectLst/>
                          <a:latin typeface="Arial"/>
                        </a:rPr>
                        <a:t>N</a:t>
                      </a:r>
                    </a:p>
                    <a:p>
                      <a:pPr algn="ctr" fontAlgn="b"/>
                      <a:endParaRPr lang="en-US" sz="1000" b="1" i="0" u="none" strike="noStrike" dirty="0">
                        <a:effectLst/>
                        <a:latin typeface="Arial"/>
                      </a:endParaRPr>
                    </a:p>
                  </a:txBody>
                  <a:tcPr marL="12700" marR="12700" marT="12698" marB="0" anchor="b"/>
                </a:tc>
                <a:tc>
                  <a:txBody>
                    <a:bodyPr/>
                    <a:lstStyle/>
                    <a:p>
                      <a:pPr algn="ctr" fontAlgn="b"/>
                      <a:r>
                        <a:rPr lang="en-US" sz="1000" b="1" i="0" u="none" strike="noStrike" dirty="0">
                          <a:effectLst/>
                          <a:latin typeface="Arial"/>
                        </a:rPr>
                        <a:t>Assay used</a:t>
                      </a:r>
                    </a:p>
                    <a:p>
                      <a:pPr algn="ctr" fontAlgn="b"/>
                      <a:endParaRPr lang="en-US" sz="1000" b="1" i="0" u="none" strike="noStrike" dirty="0">
                        <a:effectLst/>
                        <a:latin typeface="Arial"/>
                      </a:endParaRPr>
                    </a:p>
                  </a:txBody>
                  <a:tcPr marL="12700" marR="12700" marT="12698" marB="0" anchor="b"/>
                </a:tc>
                <a:tc gridSpan="2">
                  <a:txBody>
                    <a:bodyPr/>
                    <a:lstStyle/>
                    <a:p>
                      <a:pPr algn="ctr" fontAlgn="b"/>
                      <a:r>
                        <a:rPr lang="en-US" sz="1000" b="1" i="0" u="none" strike="noStrike" dirty="0">
                          <a:effectLst/>
                          <a:latin typeface="Arial"/>
                        </a:rPr>
                        <a:t>cut-off value</a:t>
                      </a:r>
                    </a:p>
                    <a:p>
                      <a:pPr algn="ctr" fontAlgn="b"/>
                      <a:endParaRPr lang="en-US" sz="1000" b="1" i="0" u="none" strike="noStrike" dirty="0">
                        <a:effectLst/>
                        <a:latin typeface="Arial"/>
                      </a:endParaRPr>
                    </a:p>
                  </a:txBody>
                  <a:tcPr marL="12700" marR="12700" marT="12698" marB="0" anchor="b"/>
                </a:tc>
                <a:tc hMerge="1">
                  <a:txBody>
                    <a:bodyPr/>
                    <a:lstStyle/>
                    <a:p>
                      <a:endParaRPr lang="en-US"/>
                    </a:p>
                  </a:txBody>
                  <a:tcPr/>
                </a:tc>
                <a:tc>
                  <a:txBody>
                    <a:bodyPr/>
                    <a:lstStyle/>
                    <a:p>
                      <a:pPr algn="ctr" fontAlgn="b"/>
                      <a:r>
                        <a:rPr lang="en-US" sz="1000" b="1" i="0" u="none" strike="noStrike" dirty="0">
                          <a:effectLst/>
                          <a:latin typeface="Arial"/>
                        </a:rPr>
                        <a:t>sensitivity (%)</a:t>
                      </a:r>
                    </a:p>
                    <a:p>
                      <a:pPr algn="ctr" fontAlgn="b"/>
                      <a:endParaRPr lang="en-US" sz="1000" b="1" i="0" u="none" strike="noStrike" dirty="0">
                        <a:effectLst/>
                        <a:latin typeface="Arial"/>
                      </a:endParaRPr>
                    </a:p>
                  </a:txBody>
                  <a:tcPr marL="12700" marR="12700" marT="12698" marB="0" anchor="b"/>
                </a:tc>
                <a:tc>
                  <a:txBody>
                    <a:bodyPr/>
                    <a:lstStyle/>
                    <a:p>
                      <a:pPr algn="ctr" fontAlgn="b"/>
                      <a:endParaRPr lang="en-US" sz="1000" b="1" i="0" u="none" strike="noStrike" dirty="0">
                        <a:effectLst/>
                        <a:latin typeface="Arial"/>
                      </a:endParaRPr>
                    </a:p>
                    <a:p>
                      <a:pPr algn="ctr" fontAlgn="b"/>
                      <a:r>
                        <a:rPr lang="en-US" sz="1000" b="1" i="0" u="none" strike="noStrike" dirty="0">
                          <a:effectLst/>
                          <a:latin typeface="Arial"/>
                        </a:rPr>
                        <a:t>specificity (%)</a:t>
                      </a:r>
                    </a:p>
                    <a:p>
                      <a:pPr algn="ctr" fontAlgn="b"/>
                      <a:endParaRPr lang="en-US" sz="1000" b="1" i="0" u="none" strike="noStrike" dirty="0">
                        <a:effectLst/>
                        <a:latin typeface="Arial"/>
                      </a:endParaRPr>
                    </a:p>
                  </a:txBody>
                  <a:tcPr marL="12700" marR="12700" marT="12698" marB="0" anchor="b"/>
                </a:tc>
                <a:extLst>
                  <a:ext uri="{0D108BD9-81ED-4DB2-BD59-A6C34878D82A}">
                    <a16:rowId xmlns:a16="http://schemas.microsoft.com/office/drawing/2014/main" val="10000"/>
                  </a:ext>
                </a:extLst>
              </a:tr>
              <a:tr h="270074">
                <a:tc>
                  <a:txBody>
                    <a:bodyPr/>
                    <a:lstStyle/>
                    <a:p>
                      <a:pPr algn="l" fontAlgn="b"/>
                      <a:r>
                        <a:rPr lang="en-US" sz="1000" b="0" i="0" u="none" strike="noStrike" dirty="0">
                          <a:effectLst/>
                          <a:latin typeface="Arial"/>
                        </a:rPr>
                        <a:t>van </a:t>
                      </a:r>
                      <a:r>
                        <a:rPr lang="en-US" sz="1000" b="0" i="0" u="none" strike="noStrike" dirty="0" err="1">
                          <a:effectLst/>
                          <a:latin typeface="Arial"/>
                        </a:rPr>
                        <a:t>Rooijet</a:t>
                      </a:r>
                      <a:r>
                        <a:rPr lang="en-US" sz="1000" b="0" i="0" u="none" strike="noStrike" dirty="0">
                          <a:effectLst/>
                          <a:latin typeface="Arial"/>
                        </a:rPr>
                        <a:t> al., 2002</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114</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3,5*</a:t>
                      </a:r>
                    </a:p>
                  </a:txBody>
                  <a:tcPr marL="12700" marR="12700" marT="12698" marB="0" anchor="b"/>
                </a:tc>
                <a:tc>
                  <a:txBody>
                    <a:bodyPr/>
                    <a:lstStyle/>
                    <a:p>
                      <a:pPr algn="ctr" fontAlgn="b"/>
                      <a:r>
                        <a:rPr lang="en-US" sz="1000" b="0" i="0" u="none" strike="noStrike">
                          <a:effectLst/>
                          <a:latin typeface="Arial"/>
                        </a:rPr>
                        <a:t>25</a:t>
                      </a:r>
                    </a:p>
                  </a:txBody>
                  <a:tcPr marL="12700" marR="12700" marT="12698" marB="0" anchor="b"/>
                </a:tc>
                <a:tc>
                  <a:txBody>
                    <a:bodyPr/>
                    <a:lstStyle/>
                    <a:p>
                      <a:pPr algn="ctr" fontAlgn="b"/>
                      <a:r>
                        <a:rPr lang="en-US" sz="1000" b="0" i="0" u="none" strike="noStrike">
                          <a:effectLst/>
                          <a:latin typeface="Arial"/>
                        </a:rPr>
                        <a:t>40</a:t>
                      </a:r>
                    </a:p>
                  </a:txBody>
                  <a:tcPr marL="12700" marR="12700" marT="12698" marB="0" anchor="b"/>
                </a:tc>
                <a:tc>
                  <a:txBody>
                    <a:bodyPr/>
                    <a:lstStyle/>
                    <a:p>
                      <a:pPr algn="ctr" fontAlgn="b"/>
                      <a:r>
                        <a:rPr lang="en-US" sz="1000" b="0" i="0" u="none" strike="noStrike">
                          <a:effectLst/>
                          <a:latin typeface="Arial"/>
                        </a:rPr>
                        <a:t>95</a:t>
                      </a:r>
                    </a:p>
                  </a:txBody>
                  <a:tcPr marL="12700" marR="12700" marT="12698" marB="0" anchor="b"/>
                </a:tc>
                <a:extLst>
                  <a:ext uri="{0D108BD9-81ED-4DB2-BD59-A6C34878D82A}">
                    <a16:rowId xmlns:a16="http://schemas.microsoft.com/office/drawing/2014/main" val="10001"/>
                  </a:ext>
                </a:extLst>
              </a:tr>
              <a:tr h="270074">
                <a:tc>
                  <a:txBody>
                    <a:bodyPr/>
                    <a:lstStyle/>
                    <a:p>
                      <a:pPr algn="l" fontAlgn="b"/>
                      <a:r>
                        <a:rPr lang="en-US" sz="1000" b="0" i="0" u="none" strike="noStrike">
                          <a:effectLst/>
                          <a:latin typeface="Arial"/>
                        </a:rPr>
                        <a:t>Eldar-Geva et al., 2005</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53</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3,5*</a:t>
                      </a:r>
                    </a:p>
                  </a:txBody>
                  <a:tcPr marL="12700" marR="12700" marT="12698" marB="0" anchor="b"/>
                </a:tc>
                <a:tc>
                  <a:txBody>
                    <a:bodyPr/>
                    <a:lstStyle/>
                    <a:p>
                      <a:pPr algn="ctr" fontAlgn="b"/>
                      <a:r>
                        <a:rPr lang="en-US" sz="1000" b="0" i="0" u="none" strike="noStrike">
                          <a:effectLst/>
                          <a:latin typeface="Arial"/>
                        </a:rPr>
                        <a:t>25</a:t>
                      </a:r>
                    </a:p>
                  </a:txBody>
                  <a:tcPr marL="12700" marR="12700" marT="12698" marB="0" anchor="b"/>
                </a:tc>
                <a:tc>
                  <a:txBody>
                    <a:bodyPr/>
                    <a:lstStyle/>
                    <a:p>
                      <a:pPr algn="ctr" fontAlgn="b"/>
                      <a:r>
                        <a:rPr lang="en-US" sz="1000" b="0" i="0" u="none" strike="noStrike">
                          <a:effectLst/>
                          <a:latin typeface="Arial"/>
                        </a:rPr>
                        <a:t>72</a:t>
                      </a:r>
                    </a:p>
                  </a:txBody>
                  <a:tcPr marL="12700" marR="12700" marT="12698" marB="0" anchor="b"/>
                </a:tc>
                <a:tc>
                  <a:txBody>
                    <a:bodyPr/>
                    <a:lstStyle/>
                    <a:p>
                      <a:pPr algn="ctr" fontAlgn="b"/>
                      <a:r>
                        <a:rPr lang="en-US" sz="1000" b="0" i="0" u="none" strike="noStrike">
                          <a:effectLst/>
                          <a:latin typeface="Arial"/>
                        </a:rPr>
                        <a:t>89</a:t>
                      </a:r>
                    </a:p>
                  </a:txBody>
                  <a:tcPr marL="12700" marR="12700" marT="12698" marB="0" anchor="b"/>
                </a:tc>
                <a:extLst>
                  <a:ext uri="{0D108BD9-81ED-4DB2-BD59-A6C34878D82A}">
                    <a16:rowId xmlns:a16="http://schemas.microsoft.com/office/drawing/2014/main" val="10002"/>
                  </a:ext>
                </a:extLst>
              </a:tr>
              <a:tr h="270074">
                <a:tc>
                  <a:txBody>
                    <a:bodyPr/>
                    <a:lstStyle/>
                    <a:p>
                      <a:pPr algn="l" fontAlgn="b"/>
                      <a:r>
                        <a:rPr lang="fr-FR" sz="1000" b="0" i="0" u="none" strike="noStrike">
                          <a:effectLst/>
                          <a:latin typeface="Arial"/>
                        </a:rPr>
                        <a:t>La Marca et al., 2007</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48</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2,6*</a:t>
                      </a:r>
                    </a:p>
                  </a:txBody>
                  <a:tcPr marL="12700" marR="12700" marT="12698" marB="0" anchor="b"/>
                </a:tc>
                <a:tc>
                  <a:txBody>
                    <a:bodyPr/>
                    <a:lstStyle/>
                    <a:p>
                      <a:pPr algn="ctr" fontAlgn="b"/>
                      <a:r>
                        <a:rPr lang="en-US" sz="1000" b="0" i="0" u="none" strike="noStrike">
                          <a:effectLst/>
                          <a:latin typeface="Arial"/>
                        </a:rPr>
                        <a:t>18.6</a:t>
                      </a:r>
                    </a:p>
                  </a:txBody>
                  <a:tcPr marL="12700" marR="12700" marT="12698" marB="0" anchor="b"/>
                </a:tc>
                <a:tc>
                  <a:txBody>
                    <a:bodyPr/>
                    <a:lstStyle/>
                    <a:p>
                      <a:pPr algn="ctr" fontAlgn="b"/>
                      <a:r>
                        <a:rPr lang="en-US" sz="1000" b="0" i="0" u="none" strike="noStrike">
                          <a:effectLst/>
                          <a:latin typeface="Arial"/>
                        </a:rPr>
                        <a:t>86</a:t>
                      </a:r>
                    </a:p>
                  </a:txBody>
                  <a:tcPr marL="12700" marR="12700" marT="12698" marB="0" anchor="b"/>
                </a:tc>
                <a:tc>
                  <a:txBody>
                    <a:bodyPr/>
                    <a:lstStyle/>
                    <a:p>
                      <a:pPr algn="ctr" fontAlgn="b"/>
                      <a:r>
                        <a:rPr lang="en-US" sz="1000" b="0" i="0" u="none" strike="noStrike">
                          <a:effectLst/>
                          <a:latin typeface="Arial"/>
                        </a:rPr>
                        <a:t>56</a:t>
                      </a:r>
                    </a:p>
                  </a:txBody>
                  <a:tcPr marL="12700" marR="12700" marT="12698" marB="0" anchor="b"/>
                </a:tc>
                <a:extLst>
                  <a:ext uri="{0D108BD9-81ED-4DB2-BD59-A6C34878D82A}">
                    <a16:rowId xmlns:a16="http://schemas.microsoft.com/office/drawing/2014/main" val="10003"/>
                  </a:ext>
                </a:extLst>
              </a:tr>
              <a:tr h="270074">
                <a:tc>
                  <a:txBody>
                    <a:bodyPr/>
                    <a:lstStyle/>
                    <a:p>
                      <a:pPr algn="l" fontAlgn="b"/>
                      <a:r>
                        <a:rPr lang="nl-NL" sz="1000" b="0" i="0" u="none" strike="noStrike">
                          <a:effectLst/>
                          <a:latin typeface="Arial"/>
                        </a:rPr>
                        <a:t>Kwee et al., 2007</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110</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5*</a:t>
                      </a:r>
                    </a:p>
                  </a:txBody>
                  <a:tcPr marL="12700" marR="12700" marT="12698" marB="0" anchor="b"/>
                </a:tc>
                <a:tc>
                  <a:txBody>
                    <a:bodyPr/>
                    <a:lstStyle/>
                    <a:p>
                      <a:pPr algn="ctr" fontAlgn="b"/>
                      <a:r>
                        <a:rPr lang="en-US" sz="1000" b="0" i="0" u="none" strike="noStrike">
                          <a:effectLst/>
                          <a:latin typeface="Arial"/>
                        </a:rPr>
                        <a:t>35.7</a:t>
                      </a:r>
                    </a:p>
                  </a:txBody>
                  <a:tcPr marL="12700" marR="12700" marT="12698" marB="0" anchor="b"/>
                </a:tc>
                <a:tc>
                  <a:txBody>
                    <a:bodyPr/>
                    <a:lstStyle/>
                    <a:p>
                      <a:pPr algn="ctr" fontAlgn="b"/>
                      <a:r>
                        <a:rPr lang="en-US" sz="1000" b="0" i="0" u="none" strike="noStrike">
                          <a:effectLst/>
                          <a:latin typeface="Arial"/>
                        </a:rPr>
                        <a:t>53</a:t>
                      </a:r>
                    </a:p>
                  </a:txBody>
                  <a:tcPr marL="12700" marR="12700" marT="12698" marB="0" anchor="b"/>
                </a:tc>
                <a:tc>
                  <a:txBody>
                    <a:bodyPr/>
                    <a:lstStyle/>
                    <a:p>
                      <a:pPr algn="ctr" fontAlgn="b"/>
                      <a:r>
                        <a:rPr lang="en-US" sz="1000" b="0" i="0" u="none" strike="noStrike">
                          <a:effectLst/>
                          <a:latin typeface="Arial"/>
                        </a:rPr>
                        <a:t>91</a:t>
                      </a:r>
                    </a:p>
                  </a:txBody>
                  <a:tcPr marL="12700" marR="12700" marT="12698" marB="0" anchor="b"/>
                </a:tc>
                <a:extLst>
                  <a:ext uri="{0D108BD9-81ED-4DB2-BD59-A6C34878D82A}">
                    <a16:rowId xmlns:a16="http://schemas.microsoft.com/office/drawing/2014/main" val="10004"/>
                  </a:ext>
                </a:extLst>
              </a:tr>
              <a:tr h="270074">
                <a:tc>
                  <a:txBody>
                    <a:bodyPr/>
                    <a:lstStyle/>
                    <a:p>
                      <a:pPr algn="l" fontAlgn="b"/>
                      <a:r>
                        <a:rPr lang="fr-FR" sz="1000" b="0" i="0" u="none" strike="noStrike">
                          <a:effectLst/>
                          <a:latin typeface="Arial"/>
                        </a:rPr>
                        <a:t>Nelson et al., 2007</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340</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3.5</a:t>
                      </a:r>
                    </a:p>
                  </a:txBody>
                  <a:tcPr marL="12700" marR="12700" marT="12698" marB="0" anchor="b"/>
                </a:tc>
                <a:tc>
                  <a:txBody>
                    <a:bodyPr/>
                    <a:lstStyle/>
                    <a:p>
                      <a:pPr algn="ctr" fontAlgn="b"/>
                      <a:r>
                        <a:rPr lang="en-US" sz="1000" b="0" i="0" u="none" strike="noStrike">
                          <a:effectLst/>
                          <a:latin typeface="Arial"/>
                        </a:rPr>
                        <a:t>25*</a:t>
                      </a:r>
                    </a:p>
                  </a:txBody>
                  <a:tcPr marL="12700" marR="12700" marT="12698" marB="0" anchor="b"/>
                </a:tc>
                <a:tc>
                  <a:txBody>
                    <a:bodyPr/>
                    <a:lstStyle/>
                    <a:p>
                      <a:pPr algn="ctr" fontAlgn="b"/>
                      <a:r>
                        <a:rPr lang="en-US" sz="1000" b="0" i="0" u="none" strike="noStrike">
                          <a:effectLst/>
                          <a:latin typeface="Arial"/>
                        </a:rPr>
                        <a:t>60</a:t>
                      </a:r>
                    </a:p>
                  </a:txBody>
                  <a:tcPr marL="12700" marR="12700" marT="12698" marB="0" anchor="b"/>
                </a:tc>
                <a:tc>
                  <a:txBody>
                    <a:bodyPr/>
                    <a:lstStyle/>
                    <a:p>
                      <a:pPr algn="ctr" fontAlgn="b"/>
                      <a:r>
                        <a:rPr lang="en-US" sz="1000" b="0" i="0" u="none" strike="noStrike">
                          <a:effectLst/>
                          <a:latin typeface="Arial"/>
                        </a:rPr>
                        <a:t>94.9</a:t>
                      </a:r>
                    </a:p>
                  </a:txBody>
                  <a:tcPr marL="12700" marR="12700" marT="12698" marB="0" anchor="b"/>
                </a:tc>
                <a:extLst>
                  <a:ext uri="{0D108BD9-81ED-4DB2-BD59-A6C34878D82A}">
                    <a16:rowId xmlns:a16="http://schemas.microsoft.com/office/drawing/2014/main" val="10005"/>
                  </a:ext>
                </a:extLst>
              </a:tr>
              <a:tr h="270074">
                <a:tc>
                  <a:txBody>
                    <a:bodyPr/>
                    <a:lstStyle/>
                    <a:p>
                      <a:pPr algn="l" fontAlgn="b"/>
                      <a:r>
                        <a:rPr lang="fr-FR" sz="1000" b="0" i="0" u="none" strike="noStrike">
                          <a:effectLst/>
                          <a:latin typeface="Arial"/>
                        </a:rPr>
                        <a:t>Riggs et al., 2008</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123</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1,59*</a:t>
                      </a:r>
                    </a:p>
                  </a:txBody>
                  <a:tcPr marL="12700" marR="12700" marT="12698" marB="0" anchor="b"/>
                </a:tc>
                <a:tc>
                  <a:txBody>
                    <a:bodyPr/>
                    <a:lstStyle/>
                    <a:p>
                      <a:pPr algn="ctr" fontAlgn="b"/>
                      <a:r>
                        <a:rPr lang="en-US" sz="1000" b="0" i="0" u="none" strike="noStrike">
                          <a:effectLst/>
                          <a:latin typeface="Arial"/>
                        </a:rPr>
                        <a:t>11.3</a:t>
                      </a:r>
                    </a:p>
                  </a:txBody>
                  <a:tcPr marL="12700" marR="12700" marT="12698" marB="0" anchor="b"/>
                </a:tc>
                <a:tc>
                  <a:txBody>
                    <a:bodyPr/>
                    <a:lstStyle/>
                    <a:p>
                      <a:pPr algn="ctr" fontAlgn="b"/>
                      <a:r>
                        <a:rPr lang="en-US" sz="1000" b="0" i="0" u="none" strike="noStrike">
                          <a:effectLst/>
                          <a:latin typeface="Arial"/>
                        </a:rPr>
                        <a:t>84</a:t>
                      </a:r>
                    </a:p>
                  </a:txBody>
                  <a:tcPr marL="12700" marR="12700" marT="12698" marB="0" anchor="b"/>
                </a:tc>
                <a:tc>
                  <a:txBody>
                    <a:bodyPr/>
                    <a:lstStyle/>
                    <a:p>
                      <a:pPr algn="ctr" fontAlgn="b"/>
                      <a:r>
                        <a:rPr lang="en-US" sz="1000" b="0" i="0" u="none" strike="noStrike">
                          <a:effectLst/>
                          <a:latin typeface="Arial"/>
                        </a:rPr>
                        <a:t>67</a:t>
                      </a:r>
                    </a:p>
                  </a:txBody>
                  <a:tcPr marL="12700" marR="12700" marT="12698" marB="0" anchor="b"/>
                </a:tc>
                <a:extLst>
                  <a:ext uri="{0D108BD9-81ED-4DB2-BD59-A6C34878D82A}">
                    <a16:rowId xmlns:a16="http://schemas.microsoft.com/office/drawing/2014/main" val="10006"/>
                  </a:ext>
                </a:extLst>
              </a:tr>
              <a:tr h="270074">
                <a:tc>
                  <a:txBody>
                    <a:bodyPr/>
                    <a:lstStyle/>
                    <a:p>
                      <a:pPr algn="l" fontAlgn="b"/>
                      <a:r>
                        <a:rPr lang="fr-FR" sz="1000" b="0" i="0" u="none" strike="noStrike">
                          <a:effectLst/>
                          <a:latin typeface="Arial"/>
                        </a:rPr>
                        <a:t>Lee et al., 2008</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262</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3,36*</a:t>
                      </a:r>
                    </a:p>
                  </a:txBody>
                  <a:tcPr marL="12700" marR="12700" marT="12698" marB="0" anchor="b"/>
                </a:tc>
                <a:tc>
                  <a:txBody>
                    <a:bodyPr/>
                    <a:lstStyle/>
                    <a:p>
                      <a:pPr algn="ctr" fontAlgn="b"/>
                      <a:r>
                        <a:rPr lang="en-US" sz="1000" b="0" i="0" u="none" strike="noStrike">
                          <a:effectLst/>
                          <a:latin typeface="Arial"/>
                        </a:rPr>
                        <a:t>23.9</a:t>
                      </a:r>
                    </a:p>
                  </a:txBody>
                  <a:tcPr marL="12700" marR="12700" marT="12698" marB="0" anchor="b"/>
                </a:tc>
                <a:tc>
                  <a:txBody>
                    <a:bodyPr/>
                    <a:lstStyle/>
                    <a:p>
                      <a:pPr algn="ctr" fontAlgn="b"/>
                      <a:r>
                        <a:rPr lang="en-US" sz="1000" b="0" i="0" u="none" strike="noStrike">
                          <a:effectLst/>
                          <a:latin typeface="Arial"/>
                        </a:rPr>
                        <a:t>62</a:t>
                      </a:r>
                    </a:p>
                  </a:txBody>
                  <a:tcPr marL="12700" marR="12700" marT="12698" marB="0" anchor="b"/>
                </a:tc>
                <a:tc>
                  <a:txBody>
                    <a:bodyPr/>
                    <a:lstStyle/>
                    <a:p>
                      <a:pPr algn="ctr" fontAlgn="b"/>
                      <a:r>
                        <a:rPr lang="en-US" sz="1000" b="0" i="0" u="none" strike="noStrike">
                          <a:effectLst/>
                          <a:latin typeface="Arial"/>
                        </a:rPr>
                        <a:t>87</a:t>
                      </a:r>
                    </a:p>
                  </a:txBody>
                  <a:tcPr marL="12700" marR="12700" marT="12698" marB="0" anchor="b"/>
                </a:tc>
                <a:extLst>
                  <a:ext uri="{0D108BD9-81ED-4DB2-BD59-A6C34878D82A}">
                    <a16:rowId xmlns:a16="http://schemas.microsoft.com/office/drawing/2014/main" val="10007"/>
                  </a:ext>
                </a:extLst>
              </a:tr>
              <a:tr h="270074">
                <a:tc>
                  <a:txBody>
                    <a:bodyPr/>
                    <a:lstStyle/>
                    <a:p>
                      <a:pPr algn="l" fontAlgn="b"/>
                      <a:r>
                        <a:rPr lang="fr-FR" sz="1000" b="0" i="0" u="none" strike="noStrike">
                          <a:effectLst/>
                          <a:latin typeface="Arial"/>
                        </a:rPr>
                        <a:t>Nardo et al., 2009</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165</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3,5*</a:t>
                      </a:r>
                    </a:p>
                  </a:txBody>
                  <a:tcPr marL="12700" marR="12700" marT="12698" marB="0" anchor="b"/>
                </a:tc>
                <a:tc>
                  <a:txBody>
                    <a:bodyPr/>
                    <a:lstStyle/>
                    <a:p>
                      <a:pPr algn="ctr" fontAlgn="b"/>
                      <a:r>
                        <a:rPr lang="en-US" sz="1000" b="0" i="0" u="none" strike="noStrike">
                          <a:effectLst/>
                          <a:latin typeface="Arial"/>
                        </a:rPr>
                        <a:t>25</a:t>
                      </a:r>
                    </a:p>
                  </a:txBody>
                  <a:tcPr marL="12700" marR="12700" marT="12698" marB="0" anchor="b"/>
                </a:tc>
                <a:tc>
                  <a:txBody>
                    <a:bodyPr/>
                    <a:lstStyle/>
                    <a:p>
                      <a:pPr algn="ctr" fontAlgn="b"/>
                      <a:r>
                        <a:rPr lang="en-US" sz="1000" b="0" i="0" u="none" strike="noStrike">
                          <a:effectLst/>
                          <a:latin typeface="Arial"/>
                        </a:rPr>
                        <a:t>88</a:t>
                      </a:r>
                    </a:p>
                  </a:txBody>
                  <a:tcPr marL="12700" marR="12700" marT="12698" marB="0" anchor="b"/>
                </a:tc>
                <a:tc>
                  <a:txBody>
                    <a:bodyPr/>
                    <a:lstStyle/>
                    <a:p>
                      <a:pPr algn="ctr" fontAlgn="b"/>
                      <a:r>
                        <a:rPr lang="en-US" sz="1000" b="0" i="0" u="none" strike="noStrike">
                          <a:effectLst/>
                          <a:latin typeface="Arial"/>
                        </a:rPr>
                        <a:t>70</a:t>
                      </a:r>
                    </a:p>
                  </a:txBody>
                  <a:tcPr marL="12700" marR="12700" marT="12698" marB="0" anchor="b"/>
                </a:tc>
                <a:extLst>
                  <a:ext uri="{0D108BD9-81ED-4DB2-BD59-A6C34878D82A}">
                    <a16:rowId xmlns:a16="http://schemas.microsoft.com/office/drawing/2014/main" val="10008"/>
                  </a:ext>
                </a:extLst>
              </a:tr>
              <a:tr h="270074">
                <a:tc>
                  <a:txBody>
                    <a:bodyPr/>
                    <a:lstStyle/>
                    <a:p>
                      <a:pPr algn="l" fontAlgn="b"/>
                      <a:r>
                        <a:rPr lang="en-US" sz="1000" b="0" i="0" u="none" strike="noStrike">
                          <a:effectLst/>
                          <a:latin typeface="Arial"/>
                        </a:rPr>
                        <a:t>Aflatooninan et al., 2009</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159</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4,83*</a:t>
                      </a:r>
                    </a:p>
                  </a:txBody>
                  <a:tcPr marL="12700" marR="12700" marT="12698" marB="0" anchor="b"/>
                </a:tc>
                <a:tc>
                  <a:txBody>
                    <a:bodyPr/>
                    <a:lstStyle/>
                    <a:p>
                      <a:pPr algn="ctr" fontAlgn="b"/>
                      <a:r>
                        <a:rPr lang="en-US" sz="1000" b="0" i="0" u="none" strike="noStrike">
                          <a:effectLst/>
                          <a:latin typeface="Arial"/>
                        </a:rPr>
                        <a:t>34.5</a:t>
                      </a:r>
                    </a:p>
                  </a:txBody>
                  <a:tcPr marL="12700" marR="12700" marT="12698" marB="0" anchor="b"/>
                </a:tc>
                <a:tc>
                  <a:txBody>
                    <a:bodyPr/>
                    <a:lstStyle/>
                    <a:p>
                      <a:pPr algn="ctr" fontAlgn="b"/>
                      <a:r>
                        <a:rPr lang="en-US" sz="1000" b="0" i="0" u="none" strike="noStrike">
                          <a:effectLst/>
                          <a:latin typeface="Arial"/>
                        </a:rPr>
                        <a:t>93</a:t>
                      </a:r>
                    </a:p>
                  </a:txBody>
                  <a:tcPr marL="12700" marR="12700" marT="12698" marB="0" anchor="b"/>
                </a:tc>
                <a:tc>
                  <a:txBody>
                    <a:bodyPr/>
                    <a:lstStyle/>
                    <a:p>
                      <a:pPr algn="ctr" fontAlgn="b"/>
                      <a:r>
                        <a:rPr lang="en-US" sz="1000" b="0" i="0" u="none" strike="noStrike">
                          <a:effectLst/>
                          <a:latin typeface="Arial"/>
                        </a:rPr>
                        <a:t>78</a:t>
                      </a:r>
                    </a:p>
                  </a:txBody>
                  <a:tcPr marL="12700" marR="12700" marT="12698" marB="0" anchor="b"/>
                </a:tc>
                <a:extLst>
                  <a:ext uri="{0D108BD9-81ED-4DB2-BD59-A6C34878D82A}">
                    <a16:rowId xmlns:a16="http://schemas.microsoft.com/office/drawing/2014/main" val="10009"/>
                  </a:ext>
                </a:extLst>
              </a:tr>
              <a:tr h="270074">
                <a:tc>
                  <a:txBody>
                    <a:bodyPr/>
                    <a:lstStyle/>
                    <a:p>
                      <a:pPr algn="l" fontAlgn="b"/>
                      <a:r>
                        <a:rPr lang="fr-FR" sz="1000" b="0" i="0" u="none" strike="noStrike">
                          <a:effectLst/>
                          <a:latin typeface="Arial"/>
                        </a:rPr>
                        <a:t>Riggs et al., 2011</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78</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3</a:t>
                      </a:r>
                    </a:p>
                  </a:txBody>
                  <a:tcPr marL="12700" marR="12700" marT="12698" marB="0" anchor="b"/>
                </a:tc>
                <a:tc>
                  <a:txBody>
                    <a:bodyPr/>
                    <a:lstStyle/>
                    <a:p>
                      <a:pPr algn="ctr" fontAlgn="b"/>
                      <a:r>
                        <a:rPr lang="en-US" sz="1000" b="0" i="0" u="none" strike="noStrike">
                          <a:effectLst/>
                          <a:latin typeface="Arial"/>
                        </a:rPr>
                        <a:t>21.4</a:t>
                      </a:r>
                    </a:p>
                  </a:txBody>
                  <a:tcPr marL="12700" marR="12700" marT="12698" marB="0" anchor="b"/>
                </a:tc>
                <a:tc>
                  <a:txBody>
                    <a:bodyPr/>
                    <a:lstStyle/>
                    <a:p>
                      <a:pPr algn="ctr" fontAlgn="b"/>
                      <a:r>
                        <a:rPr lang="en-US" sz="1000" b="0" i="0" u="none" strike="noStrike">
                          <a:effectLst/>
                          <a:latin typeface="Arial"/>
                        </a:rPr>
                        <a:t>70</a:t>
                      </a:r>
                    </a:p>
                  </a:txBody>
                  <a:tcPr marL="12700" marR="12700" marT="12698" marB="0" anchor="b"/>
                </a:tc>
                <a:tc>
                  <a:txBody>
                    <a:bodyPr/>
                    <a:lstStyle/>
                    <a:p>
                      <a:pPr algn="ctr" fontAlgn="b"/>
                      <a:r>
                        <a:rPr lang="en-US" sz="1000" b="0" i="0" u="none" strike="noStrike">
                          <a:effectLst/>
                          <a:latin typeface="Arial"/>
                        </a:rPr>
                        <a:t>71</a:t>
                      </a:r>
                    </a:p>
                  </a:txBody>
                  <a:tcPr marL="12700" marR="12700" marT="12698" marB="0" anchor="b"/>
                </a:tc>
                <a:extLst>
                  <a:ext uri="{0D108BD9-81ED-4DB2-BD59-A6C34878D82A}">
                    <a16:rowId xmlns:a16="http://schemas.microsoft.com/office/drawing/2014/main" val="10010"/>
                  </a:ext>
                </a:extLst>
              </a:tr>
              <a:tr h="270074">
                <a:tc>
                  <a:txBody>
                    <a:bodyPr/>
                    <a:lstStyle/>
                    <a:p>
                      <a:pPr algn="l" fontAlgn="b"/>
                      <a:r>
                        <a:rPr lang="fr-FR" sz="1000" b="0" i="0" u="none" strike="noStrike">
                          <a:effectLst/>
                          <a:latin typeface="Arial"/>
                        </a:rPr>
                        <a:t>Ocal et al., 2011</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695</a:t>
                      </a:r>
                    </a:p>
                  </a:txBody>
                  <a:tcPr marL="12700" marR="12700" marT="12698" marB="0" anchor="b"/>
                </a:tc>
                <a:tc>
                  <a:txBody>
                    <a:bodyPr/>
                    <a:lstStyle/>
                    <a:p>
                      <a:pPr algn="ctr" fontAlgn="b"/>
                      <a:r>
                        <a:rPr lang="en-US" sz="1000" b="0" i="0" u="none" strike="noStrike">
                          <a:effectLst/>
                          <a:latin typeface="Arial"/>
                        </a:rPr>
                        <a:t>DSL</a:t>
                      </a:r>
                    </a:p>
                  </a:txBody>
                  <a:tcPr marL="12700" marR="12700" marT="12698" marB="0" anchor="b"/>
                </a:tc>
                <a:tc>
                  <a:txBody>
                    <a:bodyPr/>
                    <a:lstStyle/>
                    <a:p>
                      <a:pPr algn="ctr" fontAlgn="b"/>
                      <a:r>
                        <a:rPr lang="en-US" sz="1000" b="0" i="0" u="none" strike="noStrike">
                          <a:effectLst/>
                          <a:latin typeface="Arial"/>
                        </a:rPr>
                        <a:t>3,3*</a:t>
                      </a:r>
                    </a:p>
                  </a:txBody>
                  <a:tcPr marL="12700" marR="12700" marT="12698" marB="0" anchor="b"/>
                </a:tc>
                <a:tc>
                  <a:txBody>
                    <a:bodyPr/>
                    <a:lstStyle/>
                    <a:p>
                      <a:pPr algn="ctr" fontAlgn="b"/>
                      <a:r>
                        <a:rPr lang="en-US" sz="1000" b="0" i="0" u="none" strike="noStrike">
                          <a:effectLst/>
                          <a:latin typeface="Arial"/>
                        </a:rPr>
                        <a:t>23.6</a:t>
                      </a:r>
                    </a:p>
                  </a:txBody>
                  <a:tcPr marL="12700" marR="12700" marT="12698" marB="0" anchor="b"/>
                </a:tc>
                <a:tc>
                  <a:txBody>
                    <a:bodyPr/>
                    <a:lstStyle/>
                    <a:p>
                      <a:pPr algn="ctr" fontAlgn="b"/>
                      <a:r>
                        <a:rPr lang="en-US" sz="1000" b="0" i="0" u="none" strike="noStrike">
                          <a:effectLst/>
                          <a:latin typeface="Arial"/>
                        </a:rPr>
                        <a:t>90</a:t>
                      </a:r>
                    </a:p>
                  </a:txBody>
                  <a:tcPr marL="12700" marR="12700" marT="12698" marB="0" anchor="b"/>
                </a:tc>
                <a:tc>
                  <a:txBody>
                    <a:bodyPr/>
                    <a:lstStyle/>
                    <a:p>
                      <a:pPr algn="ctr" fontAlgn="b"/>
                      <a:r>
                        <a:rPr lang="en-US" sz="1000" b="0" i="0" u="none" strike="noStrike">
                          <a:effectLst/>
                          <a:latin typeface="Arial"/>
                        </a:rPr>
                        <a:t>71</a:t>
                      </a:r>
                    </a:p>
                  </a:txBody>
                  <a:tcPr marL="12700" marR="12700" marT="12698" marB="0" anchor="b"/>
                </a:tc>
                <a:extLst>
                  <a:ext uri="{0D108BD9-81ED-4DB2-BD59-A6C34878D82A}">
                    <a16:rowId xmlns:a16="http://schemas.microsoft.com/office/drawing/2014/main" val="10011"/>
                  </a:ext>
                </a:extLst>
              </a:tr>
              <a:tr h="270074">
                <a:tc>
                  <a:txBody>
                    <a:bodyPr/>
                    <a:lstStyle/>
                    <a:p>
                      <a:pPr algn="l" fontAlgn="b"/>
                      <a:r>
                        <a:rPr lang="tr-TR" sz="1000" b="0" i="0" u="none" strike="noStrike">
                          <a:effectLst/>
                          <a:latin typeface="Arial"/>
                        </a:rPr>
                        <a:t>Honnma et al., 2012</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456</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2.46</a:t>
                      </a:r>
                    </a:p>
                  </a:txBody>
                  <a:tcPr marL="12700" marR="12700" marT="12698" marB="0" anchor="b"/>
                </a:tc>
                <a:tc>
                  <a:txBody>
                    <a:bodyPr/>
                    <a:lstStyle/>
                    <a:p>
                      <a:pPr algn="ctr" fontAlgn="b"/>
                      <a:r>
                        <a:rPr lang="en-US" sz="1000" b="0" i="0" u="none" strike="noStrike">
                          <a:effectLst/>
                          <a:latin typeface="Arial"/>
                        </a:rPr>
                        <a:t>17,6*</a:t>
                      </a:r>
                    </a:p>
                  </a:txBody>
                  <a:tcPr marL="12700" marR="12700" marT="12698" marB="0" anchor="b"/>
                </a:tc>
                <a:tc>
                  <a:txBody>
                    <a:bodyPr/>
                    <a:lstStyle/>
                    <a:p>
                      <a:pPr algn="ctr" fontAlgn="b"/>
                      <a:r>
                        <a:rPr lang="en-US" sz="1000" b="0" i="0" u="none" strike="noStrike">
                          <a:effectLst/>
                          <a:latin typeface="Arial"/>
                        </a:rPr>
                        <a:t>69</a:t>
                      </a:r>
                    </a:p>
                  </a:txBody>
                  <a:tcPr marL="12700" marR="12700" marT="12698" marB="0" anchor="b"/>
                </a:tc>
                <a:tc>
                  <a:txBody>
                    <a:bodyPr/>
                    <a:lstStyle/>
                    <a:p>
                      <a:pPr algn="ctr" fontAlgn="b"/>
                      <a:r>
                        <a:rPr lang="en-US" sz="1000" b="0" i="0" u="none" strike="noStrike">
                          <a:effectLst/>
                          <a:latin typeface="Arial"/>
                        </a:rPr>
                        <a:t>75</a:t>
                      </a:r>
                    </a:p>
                  </a:txBody>
                  <a:tcPr marL="12700" marR="12700" marT="12698" marB="0" anchor="b"/>
                </a:tc>
                <a:extLst>
                  <a:ext uri="{0D108BD9-81ED-4DB2-BD59-A6C34878D82A}">
                    <a16:rowId xmlns:a16="http://schemas.microsoft.com/office/drawing/2014/main" val="10012"/>
                  </a:ext>
                </a:extLst>
              </a:tr>
              <a:tr h="270074">
                <a:tc>
                  <a:txBody>
                    <a:bodyPr/>
                    <a:lstStyle/>
                    <a:p>
                      <a:pPr algn="l" fontAlgn="b"/>
                      <a:r>
                        <a:rPr lang="en-US" sz="1000" b="0" i="0" u="none" strike="noStrike">
                          <a:effectLst/>
                          <a:latin typeface="Arial"/>
                        </a:rPr>
                        <a:t>Anckeert et al., 2012</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731</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4.17</a:t>
                      </a:r>
                    </a:p>
                  </a:txBody>
                  <a:tcPr marL="12700" marR="12700" marT="12698" marB="0" anchor="b"/>
                </a:tc>
                <a:tc>
                  <a:txBody>
                    <a:bodyPr/>
                    <a:lstStyle/>
                    <a:p>
                      <a:pPr algn="ctr" fontAlgn="b"/>
                      <a:r>
                        <a:rPr lang="en-US" sz="1000" b="0" i="0" u="none" strike="noStrike">
                          <a:effectLst/>
                          <a:latin typeface="Arial"/>
                        </a:rPr>
                        <a:t>29,8*</a:t>
                      </a:r>
                    </a:p>
                  </a:txBody>
                  <a:tcPr marL="12700" marR="12700" marT="12698" marB="0" anchor="b"/>
                </a:tc>
                <a:tc>
                  <a:txBody>
                    <a:bodyPr/>
                    <a:lstStyle/>
                    <a:p>
                      <a:pPr algn="ctr" fontAlgn="b"/>
                      <a:r>
                        <a:rPr lang="en-US" sz="1000" b="0" i="0" u="none" strike="noStrike">
                          <a:effectLst/>
                          <a:latin typeface="Arial"/>
                        </a:rPr>
                        <a:t>82.5</a:t>
                      </a:r>
                    </a:p>
                  </a:txBody>
                  <a:tcPr marL="12700" marR="12700" marT="12698" marB="0" anchor="b"/>
                </a:tc>
                <a:tc>
                  <a:txBody>
                    <a:bodyPr/>
                    <a:lstStyle/>
                    <a:p>
                      <a:pPr algn="ctr" fontAlgn="b"/>
                      <a:r>
                        <a:rPr lang="en-US" sz="1000" b="0" i="0" u="none" strike="noStrike">
                          <a:effectLst/>
                          <a:latin typeface="Arial"/>
                        </a:rPr>
                        <a:t>70.4</a:t>
                      </a:r>
                    </a:p>
                  </a:txBody>
                  <a:tcPr marL="12700" marR="12700" marT="12698" marB="0" anchor="b"/>
                </a:tc>
                <a:extLst>
                  <a:ext uri="{0D108BD9-81ED-4DB2-BD59-A6C34878D82A}">
                    <a16:rowId xmlns:a16="http://schemas.microsoft.com/office/drawing/2014/main" val="10013"/>
                  </a:ext>
                </a:extLst>
              </a:tr>
              <a:tr h="270074">
                <a:tc>
                  <a:txBody>
                    <a:bodyPr/>
                    <a:lstStyle/>
                    <a:p>
                      <a:pPr algn="l" fontAlgn="b"/>
                      <a:r>
                        <a:rPr lang="fr-FR" sz="1000" b="0" i="0" u="none" strike="noStrike">
                          <a:effectLst/>
                          <a:latin typeface="Arial"/>
                        </a:rPr>
                        <a:t>Lee et al., 2012</a:t>
                      </a:r>
                    </a:p>
                  </a:txBody>
                  <a:tcPr marL="12700" marR="12700" marT="12698" marB="0" anchor="b"/>
                </a:tc>
                <a:tc>
                  <a:txBody>
                    <a:bodyPr/>
                    <a:lstStyle/>
                    <a:p>
                      <a:pPr algn="ctr" fontAlgn="b"/>
                      <a:r>
                        <a:rPr lang="en-US" sz="1000" b="0" i="0" u="none" strike="noStrike">
                          <a:effectLst/>
                          <a:latin typeface="Arial"/>
                        </a:rPr>
                        <a:t>prospective</a:t>
                      </a:r>
                    </a:p>
                  </a:txBody>
                  <a:tcPr marL="12700" marR="12700" marT="12698" marB="0" anchor="b"/>
                </a:tc>
                <a:tc>
                  <a:txBody>
                    <a:bodyPr/>
                    <a:lstStyle/>
                    <a:p>
                      <a:pPr algn="ctr" fontAlgn="b"/>
                      <a:r>
                        <a:rPr lang="en-US" sz="1000" b="0" i="0" u="none" strike="noStrike">
                          <a:effectLst/>
                          <a:latin typeface="Arial"/>
                        </a:rPr>
                        <a:t>162</a:t>
                      </a:r>
                    </a:p>
                  </a:txBody>
                  <a:tcPr marL="12700" marR="12700" marT="12698" marB="0" anchor="b"/>
                </a:tc>
                <a:tc>
                  <a:txBody>
                    <a:bodyPr/>
                    <a:lstStyle/>
                    <a:p>
                      <a:pPr algn="ctr" fontAlgn="b"/>
                      <a:r>
                        <a:rPr lang="en-US" sz="1000" b="0" i="0" u="none" strike="noStrike">
                          <a:effectLst/>
                          <a:latin typeface="Arial"/>
                        </a:rPr>
                        <a:t>IBC</a:t>
                      </a:r>
                    </a:p>
                  </a:txBody>
                  <a:tcPr marL="12700" marR="12700" marT="12698" marB="0" anchor="b"/>
                </a:tc>
                <a:tc>
                  <a:txBody>
                    <a:bodyPr/>
                    <a:lstStyle/>
                    <a:p>
                      <a:pPr algn="ctr" fontAlgn="b"/>
                      <a:r>
                        <a:rPr lang="en-US" sz="1000" b="0" i="0" u="none" strike="noStrike">
                          <a:effectLst/>
                          <a:latin typeface="Arial"/>
                        </a:rPr>
                        <a:t>3.57</a:t>
                      </a:r>
                    </a:p>
                  </a:txBody>
                  <a:tcPr marL="12700" marR="12700" marT="12698" marB="0" anchor="b"/>
                </a:tc>
                <a:tc>
                  <a:txBody>
                    <a:bodyPr/>
                    <a:lstStyle/>
                    <a:p>
                      <a:pPr algn="ctr" fontAlgn="b"/>
                      <a:r>
                        <a:rPr lang="en-US" sz="1000" b="0" i="0" u="none" strike="noStrike">
                          <a:effectLst/>
                          <a:latin typeface="Arial"/>
                        </a:rPr>
                        <a:t>25.5</a:t>
                      </a:r>
                    </a:p>
                  </a:txBody>
                  <a:tcPr marL="12700" marR="12700" marT="12698" marB="0" anchor="b"/>
                </a:tc>
                <a:tc>
                  <a:txBody>
                    <a:bodyPr/>
                    <a:lstStyle/>
                    <a:p>
                      <a:pPr algn="ctr" fontAlgn="b"/>
                      <a:r>
                        <a:rPr lang="en-US" sz="1000" b="0" i="0" u="none" strike="noStrike">
                          <a:effectLst/>
                          <a:latin typeface="Arial"/>
                        </a:rPr>
                        <a:t>94.4</a:t>
                      </a:r>
                    </a:p>
                  </a:txBody>
                  <a:tcPr marL="12700" marR="12700" marT="12698" marB="0" anchor="b"/>
                </a:tc>
                <a:tc>
                  <a:txBody>
                    <a:bodyPr/>
                    <a:lstStyle/>
                    <a:p>
                      <a:pPr algn="ctr" fontAlgn="b"/>
                      <a:r>
                        <a:rPr lang="en-US" sz="1000" b="0" i="0" u="none" strike="noStrike">
                          <a:effectLst/>
                          <a:latin typeface="Arial"/>
                        </a:rPr>
                        <a:t>83.3</a:t>
                      </a:r>
                    </a:p>
                  </a:txBody>
                  <a:tcPr marL="12700" marR="12700" marT="12698" marB="0" anchor="b"/>
                </a:tc>
                <a:extLst>
                  <a:ext uri="{0D108BD9-81ED-4DB2-BD59-A6C34878D82A}">
                    <a16:rowId xmlns:a16="http://schemas.microsoft.com/office/drawing/2014/main" val="10014"/>
                  </a:ext>
                </a:extLst>
              </a:tr>
              <a:tr h="270074">
                <a:tc>
                  <a:txBody>
                    <a:bodyPr/>
                    <a:lstStyle/>
                    <a:p>
                      <a:pPr algn="l" fontAlgn="b"/>
                      <a:r>
                        <a:rPr lang="fr-FR" sz="1000" b="0" i="0" u="none" strike="noStrike">
                          <a:effectLst/>
                          <a:latin typeface="Arial"/>
                        </a:rPr>
                        <a:t>Arce et al., 2013</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759</a:t>
                      </a:r>
                    </a:p>
                  </a:txBody>
                  <a:tcPr marL="12700" marR="12700" marT="12698" marB="0" anchor="b"/>
                </a:tc>
                <a:tc>
                  <a:txBody>
                    <a:bodyPr/>
                    <a:lstStyle/>
                    <a:p>
                      <a:pPr algn="ctr" fontAlgn="b"/>
                      <a:r>
                        <a:rPr lang="en-US" sz="1000" b="0" i="0" u="none" strike="noStrike">
                          <a:effectLst/>
                          <a:latin typeface="Arial"/>
                        </a:rPr>
                        <a:t>AMH gen II</a:t>
                      </a:r>
                    </a:p>
                  </a:txBody>
                  <a:tcPr marL="12700" marR="12700" marT="12698" marB="0" anchor="b"/>
                </a:tc>
                <a:tc>
                  <a:txBody>
                    <a:bodyPr/>
                    <a:lstStyle/>
                    <a:p>
                      <a:pPr algn="ctr" fontAlgn="b"/>
                      <a:r>
                        <a:rPr lang="en-US" sz="1000" b="0" i="0" u="none" strike="noStrike">
                          <a:effectLst/>
                          <a:latin typeface="Arial"/>
                        </a:rPr>
                        <a:t>3.9</a:t>
                      </a:r>
                    </a:p>
                  </a:txBody>
                  <a:tcPr marL="12700" marR="12700" marT="12698" marB="0" anchor="b"/>
                </a:tc>
                <a:tc>
                  <a:txBody>
                    <a:bodyPr/>
                    <a:lstStyle/>
                    <a:p>
                      <a:pPr algn="ctr" fontAlgn="b"/>
                      <a:r>
                        <a:rPr lang="en-US" sz="1000" b="0" i="0" u="none" strike="noStrike">
                          <a:effectLst/>
                          <a:latin typeface="Arial"/>
                        </a:rPr>
                        <a:t>28*</a:t>
                      </a:r>
                    </a:p>
                  </a:txBody>
                  <a:tcPr marL="12700" marR="12700" marT="12698" marB="0" anchor="b"/>
                </a:tc>
                <a:tc>
                  <a:txBody>
                    <a:bodyPr/>
                    <a:lstStyle/>
                    <a:p>
                      <a:pPr algn="ctr" fontAlgn="b"/>
                      <a:r>
                        <a:rPr lang="en-US" sz="1000" b="0" i="0" u="none" strike="noStrike">
                          <a:effectLst/>
                          <a:latin typeface="Arial"/>
                        </a:rPr>
                        <a:t>78</a:t>
                      </a:r>
                    </a:p>
                  </a:txBody>
                  <a:tcPr marL="12700" marR="12700" marT="12698" marB="0" anchor="b"/>
                </a:tc>
                <a:tc>
                  <a:txBody>
                    <a:bodyPr/>
                    <a:lstStyle/>
                    <a:p>
                      <a:pPr algn="ctr" fontAlgn="b"/>
                      <a:r>
                        <a:rPr lang="en-US" sz="1000" b="0" i="0" u="none" strike="noStrike">
                          <a:effectLst/>
                          <a:latin typeface="Arial"/>
                        </a:rPr>
                        <a:t>67</a:t>
                      </a:r>
                    </a:p>
                  </a:txBody>
                  <a:tcPr marL="12700" marR="12700" marT="12698" marB="0" anchor="b"/>
                </a:tc>
                <a:extLst>
                  <a:ext uri="{0D108BD9-81ED-4DB2-BD59-A6C34878D82A}">
                    <a16:rowId xmlns:a16="http://schemas.microsoft.com/office/drawing/2014/main" val="10015"/>
                  </a:ext>
                </a:extLst>
              </a:tr>
              <a:tr h="270074">
                <a:tc>
                  <a:txBody>
                    <a:bodyPr/>
                    <a:lstStyle/>
                    <a:p>
                      <a:pPr algn="l" fontAlgn="b"/>
                      <a:r>
                        <a:rPr lang="en-US" sz="1000" b="0" i="0" u="none" strike="noStrike">
                          <a:effectLst/>
                          <a:latin typeface="Arial"/>
                        </a:rPr>
                        <a:t>Polyzos et al., 2013</a:t>
                      </a:r>
                    </a:p>
                  </a:txBody>
                  <a:tcPr marL="12700" marR="12700" marT="12698" marB="0" anchor="b"/>
                </a:tc>
                <a:tc>
                  <a:txBody>
                    <a:bodyPr/>
                    <a:lstStyle/>
                    <a:p>
                      <a:pPr algn="ctr" fontAlgn="b"/>
                      <a:r>
                        <a:rPr lang="en-US" sz="1000" b="0" i="0" u="none" strike="noStrike">
                          <a:effectLst/>
                          <a:latin typeface="Arial"/>
                        </a:rPr>
                        <a:t>retrospective </a:t>
                      </a:r>
                    </a:p>
                  </a:txBody>
                  <a:tcPr marL="12700" marR="12700" marT="12698" marB="0" anchor="b"/>
                </a:tc>
                <a:tc>
                  <a:txBody>
                    <a:bodyPr/>
                    <a:lstStyle/>
                    <a:p>
                      <a:pPr algn="ctr" fontAlgn="b"/>
                      <a:r>
                        <a:rPr lang="en-US" sz="1000" b="0" i="0" u="none" strike="noStrike">
                          <a:effectLst/>
                          <a:latin typeface="Arial"/>
                        </a:rPr>
                        <a:t>210</a:t>
                      </a:r>
                    </a:p>
                  </a:txBody>
                  <a:tcPr marL="12700" marR="12700" marT="12698" marB="0" anchor="b"/>
                </a:tc>
                <a:tc>
                  <a:txBody>
                    <a:bodyPr/>
                    <a:lstStyle/>
                    <a:p>
                      <a:pPr algn="ctr" fontAlgn="b"/>
                      <a:r>
                        <a:rPr lang="en-US" sz="1000" b="0" i="0" u="none" strike="noStrike">
                          <a:effectLst/>
                          <a:latin typeface="Arial"/>
                        </a:rPr>
                        <a:t>AMH gen II</a:t>
                      </a:r>
                    </a:p>
                  </a:txBody>
                  <a:tcPr marL="12700" marR="12700" marT="12698" marB="0" anchor="b"/>
                </a:tc>
                <a:tc>
                  <a:txBody>
                    <a:bodyPr/>
                    <a:lstStyle/>
                    <a:p>
                      <a:pPr algn="ctr" fontAlgn="b"/>
                      <a:r>
                        <a:rPr lang="en-US" sz="1000" b="0" i="0" u="none" strike="noStrike">
                          <a:effectLst/>
                          <a:latin typeface="Arial"/>
                        </a:rPr>
                        <a:t>3,52*</a:t>
                      </a:r>
                    </a:p>
                  </a:txBody>
                  <a:tcPr marL="12700" marR="12700" marT="12698" marB="0" anchor="b"/>
                </a:tc>
                <a:tc>
                  <a:txBody>
                    <a:bodyPr/>
                    <a:lstStyle/>
                    <a:p>
                      <a:pPr algn="ctr" fontAlgn="b"/>
                      <a:r>
                        <a:rPr lang="en-US" sz="1000" b="0" i="0" u="none" strike="noStrike">
                          <a:effectLst/>
                          <a:latin typeface="Arial"/>
                        </a:rPr>
                        <a:t>25.1</a:t>
                      </a:r>
                    </a:p>
                  </a:txBody>
                  <a:tcPr marL="12700" marR="12700" marT="12698" marB="0" anchor="b"/>
                </a:tc>
                <a:tc>
                  <a:txBody>
                    <a:bodyPr/>
                    <a:lstStyle/>
                    <a:p>
                      <a:pPr algn="ctr" fontAlgn="b"/>
                      <a:r>
                        <a:rPr lang="en-US" sz="1000" b="0" i="0" u="none" strike="noStrike">
                          <a:effectLst/>
                          <a:latin typeface="Arial"/>
                        </a:rPr>
                        <a:t>89.5</a:t>
                      </a:r>
                    </a:p>
                  </a:txBody>
                  <a:tcPr marL="12700" marR="12700" marT="12698" marB="0" anchor="b"/>
                </a:tc>
                <a:tc>
                  <a:txBody>
                    <a:bodyPr/>
                    <a:lstStyle/>
                    <a:p>
                      <a:pPr algn="ctr" fontAlgn="b"/>
                      <a:r>
                        <a:rPr lang="en-US" sz="1000" b="0" i="0" u="none" strike="noStrike" dirty="0">
                          <a:effectLst/>
                          <a:latin typeface="Arial"/>
                        </a:rPr>
                        <a:t>83.8</a:t>
                      </a:r>
                    </a:p>
                  </a:txBody>
                  <a:tcPr marL="12700" marR="12700" marT="12698" marB="0" anchor="b"/>
                </a:tc>
                <a:extLst>
                  <a:ext uri="{0D108BD9-81ED-4DB2-BD59-A6C34878D82A}">
                    <a16:rowId xmlns:a16="http://schemas.microsoft.com/office/drawing/2014/main" val="10016"/>
                  </a:ext>
                </a:extLst>
              </a:tr>
            </a:tbl>
          </a:graphicData>
        </a:graphic>
      </p:graphicFrame>
      <p:sp>
        <p:nvSpPr>
          <p:cNvPr id="48293" name="TextBox 5">
            <a:extLst>
              <a:ext uri="{FF2B5EF4-FFF2-40B4-BE49-F238E27FC236}">
                <a16:creationId xmlns:a16="http://schemas.microsoft.com/office/drawing/2014/main" id="{7F0937A9-67EE-D043-8AE4-67FC6310CEFC}"/>
              </a:ext>
            </a:extLst>
          </p:cNvPr>
          <p:cNvSpPr txBox="1">
            <a:spLocks noChangeArrowheads="1"/>
          </p:cNvSpPr>
          <p:nvPr/>
        </p:nvSpPr>
        <p:spPr bwMode="auto">
          <a:xfrm>
            <a:off x="4144963" y="5848350"/>
            <a:ext cx="3803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a:solidFill>
                  <a:srgbClr val="FF0000"/>
                </a:solidFill>
              </a:rPr>
              <a:t>Cut-off for hyper-response=3.5 ng/mL</a:t>
            </a:r>
          </a:p>
        </p:txBody>
      </p:sp>
    </p:spTree>
    <p:extLst>
      <p:ext uri="{BB962C8B-B14F-4D97-AF65-F5344CB8AC3E}">
        <p14:creationId xmlns:p14="http://schemas.microsoft.com/office/powerpoint/2010/main" val="4128613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3CE05F-F497-C44A-8747-06944A8EE5D1}"/>
              </a:ext>
            </a:extLst>
          </p:cNvPr>
          <p:cNvPicPr>
            <a:picLocks noChangeAspect="1"/>
          </p:cNvPicPr>
          <p:nvPr/>
        </p:nvPicPr>
        <p:blipFill>
          <a:blip r:embed="rId2"/>
          <a:stretch>
            <a:fillRect/>
          </a:stretch>
        </p:blipFill>
        <p:spPr>
          <a:xfrm>
            <a:off x="254000" y="1758950"/>
            <a:ext cx="11684000" cy="3340100"/>
          </a:xfrm>
          <a:prstGeom prst="rect">
            <a:avLst/>
          </a:prstGeom>
        </p:spPr>
      </p:pic>
      <p:sp>
        <p:nvSpPr>
          <p:cNvPr id="6" name="TextBox 5">
            <a:extLst>
              <a:ext uri="{FF2B5EF4-FFF2-40B4-BE49-F238E27FC236}">
                <a16:creationId xmlns:a16="http://schemas.microsoft.com/office/drawing/2014/main" id="{1CFDAE88-3024-5C42-896A-4E054C5929BF}"/>
              </a:ext>
            </a:extLst>
          </p:cNvPr>
          <p:cNvSpPr txBox="1"/>
          <p:nvPr/>
        </p:nvSpPr>
        <p:spPr>
          <a:xfrm>
            <a:off x="2004848" y="662152"/>
            <a:ext cx="8182304" cy="584775"/>
          </a:xfrm>
          <a:prstGeom prst="rect">
            <a:avLst/>
          </a:prstGeom>
          <a:noFill/>
        </p:spPr>
        <p:txBody>
          <a:bodyPr wrap="square" rtlCol="0">
            <a:spAutoFit/>
          </a:bodyPr>
          <a:lstStyle/>
          <a:p>
            <a:pPr algn="ctr"/>
            <a:r>
              <a:rPr lang="en-US" sz="3200" dirty="0"/>
              <a:t>Optimizing ovarian stimulation based on AMH</a:t>
            </a:r>
          </a:p>
        </p:txBody>
      </p:sp>
      <p:sp>
        <p:nvSpPr>
          <p:cNvPr id="7" name="TextBox 6">
            <a:extLst>
              <a:ext uri="{FF2B5EF4-FFF2-40B4-BE49-F238E27FC236}">
                <a16:creationId xmlns:a16="http://schemas.microsoft.com/office/drawing/2014/main" id="{5F40FB34-F0E4-3143-8CD2-EE04C9E1565C}"/>
              </a:ext>
            </a:extLst>
          </p:cNvPr>
          <p:cNvSpPr txBox="1"/>
          <p:nvPr/>
        </p:nvSpPr>
        <p:spPr>
          <a:xfrm>
            <a:off x="3179379" y="5611073"/>
            <a:ext cx="5833241" cy="369332"/>
          </a:xfrm>
          <a:prstGeom prst="rect">
            <a:avLst/>
          </a:prstGeom>
          <a:noFill/>
        </p:spPr>
        <p:txBody>
          <a:bodyPr wrap="square" rtlCol="0">
            <a:spAutoFit/>
          </a:bodyPr>
          <a:lstStyle/>
          <a:p>
            <a:pPr algn="ctr"/>
            <a:r>
              <a:rPr lang="en-US" dirty="0"/>
              <a:t>From Fleming et al.  RBM Online 2013</a:t>
            </a:r>
          </a:p>
        </p:txBody>
      </p:sp>
    </p:spTree>
    <p:extLst>
      <p:ext uri="{BB962C8B-B14F-4D97-AF65-F5344CB8AC3E}">
        <p14:creationId xmlns:p14="http://schemas.microsoft.com/office/powerpoint/2010/main" val="455618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CEFF4A-95B7-DB49-8F95-B7968F9C41B9}"/>
              </a:ext>
            </a:extLst>
          </p:cNvPr>
          <p:cNvSpPr>
            <a:spLocks noChangeArrowheads="1"/>
          </p:cNvSpPr>
          <p:nvPr/>
        </p:nvSpPr>
        <p:spPr bwMode="auto">
          <a:xfrm>
            <a:off x="3362326" y="5832476"/>
            <a:ext cx="3006725" cy="517525"/>
          </a:xfrm>
          <a:prstGeom prst="rect">
            <a:avLst/>
          </a:prstGeom>
          <a:solidFill>
            <a:srgbClr val="FF66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400" b="1" dirty="0">
                <a:solidFill>
                  <a:schemeClr val="lt1"/>
                </a:solidFill>
              </a:rPr>
              <a:t>No response</a:t>
            </a:r>
          </a:p>
        </p:txBody>
      </p:sp>
      <p:sp>
        <p:nvSpPr>
          <p:cNvPr id="5" name="Rectangle 4">
            <a:extLst>
              <a:ext uri="{FF2B5EF4-FFF2-40B4-BE49-F238E27FC236}">
                <a16:creationId xmlns:a16="http://schemas.microsoft.com/office/drawing/2014/main" id="{899DDBD9-5910-6E43-A0AB-D1C6DF9AD316}"/>
              </a:ext>
            </a:extLst>
          </p:cNvPr>
          <p:cNvSpPr>
            <a:spLocks noChangeArrowheads="1"/>
          </p:cNvSpPr>
          <p:nvPr/>
        </p:nvSpPr>
        <p:spPr bwMode="auto">
          <a:xfrm>
            <a:off x="3362326" y="4382814"/>
            <a:ext cx="3006725" cy="1449661"/>
          </a:xfrm>
          <a:prstGeom prst="rect">
            <a:avLst/>
          </a:prstGeom>
          <a:solidFill>
            <a:srgbClr val="FFFF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400" b="1" dirty="0"/>
              <a:t>Poor response</a:t>
            </a:r>
          </a:p>
        </p:txBody>
      </p:sp>
      <p:sp>
        <p:nvSpPr>
          <p:cNvPr id="6" name="Rectangle 5">
            <a:extLst>
              <a:ext uri="{FF2B5EF4-FFF2-40B4-BE49-F238E27FC236}">
                <a16:creationId xmlns:a16="http://schemas.microsoft.com/office/drawing/2014/main" id="{3A702180-F1EB-AD4A-A67C-B852491CA8F2}"/>
              </a:ext>
            </a:extLst>
          </p:cNvPr>
          <p:cNvSpPr>
            <a:spLocks noChangeArrowheads="1"/>
          </p:cNvSpPr>
          <p:nvPr/>
        </p:nvSpPr>
        <p:spPr bwMode="auto">
          <a:xfrm>
            <a:off x="3362326" y="1804989"/>
            <a:ext cx="3006725" cy="2577825"/>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400" b="1" dirty="0">
                <a:solidFill>
                  <a:srgbClr val="000000"/>
                </a:solidFill>
              </a:rPr>
              <a:t>Normal response</a:t>
            </a:r>
          </a:p>
        </p:txBody>
      </p:sp>
      <p:sp>
        <p:nvSpPr>
          <p:cNvPr id="7" name="Rectangle 6">
            <a:extLst>
              <a:ext uri="{FF2B5EF4-FFF2-40B4-BE49-F238E27FC236}">
                <a16:creationId xmlns:a16="http://schemas.microsoft.com/office/drawing/2014/main" id="{AED185F3-7EAE-6142-9768-0996A25F91EA}"/>
              </a:ext>
            </a:extLst>
          </p:cNvPr>
          <p:cNvSpPr>
            <a:spLocks noChangeArrowheads="1"/>
          </p:cNvSpPr>
          <p:nvPr/>
        </p:nvSpPr>
        <p:spPr bwMode="auto">
          <a:xfrm>
            <a:off x="3362326" y="517526"/>
            <a:ext cx="3006725" cy="1287463"/>
          </a:xfrm>
          <a:prstGeom prst="rect">
            <a:avLst/>
          </a:prstGeom>
          <a:solidFill>
            <a:srgbClr val="FF00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400" b="1" dirty="0">
                <a:solidFill>
                  <a:schemeClr val="lt1"/>
                </a:solidFill>
              </a:rPr>
              <a:t>Excessive response</a:t>
            </a:r>
          </a:p>
        </p:txBody>
      </p:sp>
      <p:sp>
        <p:nvSpPr>
          <p:cNvPr id="8" name="Rectangle 7">
            <a:extLst>
              <a:ext uri="{FF2B5EF4-FFF2-40B4-BE49-F238E27FC236}">
                <a16:creationId xmlns:a16="http://schemas.microsoft.com/office/drawing/2014/main" id="{B2C0CBEA-F5A7-8E49-BCA2-1F84E0EBE793}"/>
              </a:ext>
            </a:extLst>
          </p:cNvPr>
          <p:cNvSpPr>
            <a:spLocks noChangeArrowheads="1"/>
          </p:cNvSpPr>
          <p:nvPr/>
        </p:nvSpPr>
        <p:spPr bwMode="auto">
          <a:xfrm>
            <a:off x="1939159" y="517526"/>
            <a:ext cx="1213617" cy="5832475"/>
          </a:xfrm>
          <a:prstGeom prst="rect">
            <a:avLst/>
          </a:prstGeom>
          <a:gradFill rotWithShape="1">
            <a:gsLst>
              <a:gs pos="0">
                <a:srgbClr val="A6A6A6"/>
              </a:gs>
              <a:gs pos="100000">
                <a:srgbClr val="FFFFFF"/>
              </a:gs>
            </a:gsLst>
            <a:lin ang="0" scaled="1"/>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r>
              <a:rPr lang="en-US" b="1" dirty="0">
                <a:solidFill>
                  <a:srgbClr val="000000"/>
                </a:solidFill>
              </a:rPr>
              <a:t>&gt;3.5</a:t>
            </a: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r>
              <a:rPr lang="en-US" b="1" dirty="0">
                <a:solidFill>
                  <a:srgbClr val="000000"/>
                </a:solidFill>
              </a:rPr>
              <a:t>1.2-3.5</a:t>
            </a: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r>
              <a:rPr lang="en-US" sz="2400" b="1" dirty="0">
                <a:solidFill>
                  <a:schemeClr val="accent2">
                    <a:lumMod val="75000"/>
                  </a:schemeClr>
                </a:solidFill>
              </a:rPr>
              <a:t>AMH</a:t>
            </a: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r>
              <a:rPr lang="en-US" b="1" dirty="0">
                <a:solidFill>
                  <a:srgbClr val="000000"/>
                </a:solidFill>
              </a:rPr>
              <a:t>0.2-1.2</a:t>
            </a: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r>
              <a:rPr lang="en-US" b="1" dirty="0">
                <a:solidFill>
                  <a:srgbClr val="000000"/>
                </a:solidFill>
              </a:rPr>
              <a:t>&lt;0.2</a:t>
            </a: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a:p>
            <a:pPr>
              <a:defRPr/>
            </a:pPr>
            <a:endParaRPr lang="en-US" b="1" dirty="0">
              <a:solidFill>
                <a:srgbClr val="000000"/>
              </a:solidFill>
            </a:endParaRPr>
          </a:p>
        </p:txBody>
      </p:sp>
      <p:sp>
        <p:nvSpPr>
          <p:cNvPr id="9" name="Rectangle 8">
            <a:extLst>
              <a:ext uri="{FF2B5EF4-FFF2-40B4-BE49-F238E27FC236}">
                <a16:creationId xmlns:a16="http://schemas.microsoft.com/office/drawing/2014/main" id="{7A09394C-8B2E-734D-B2DF-B888E1172871}"/>
              </a:ext>
            </a:extLst>
          </p:cNvPr>
          <p:cNvSpPr>
            <a:spLocks noChangeArrowheads="1"/>
          </p:cNvSpPr>
          <p:nvPr/>
        </p:nvSpPr>
        <p:spPr bwMode="auto">
          <a:xfrm>
            <a:off x="6823076" y="517526"/>
            <a:ext cx="3006725" cy="1287463"/>
          </a:xfrm>
          <a:prstGeom prst="rect">
            <a:avLst/>
          </a:prstGeom>
          <a:solidFill>
            <a:srgbClr val="FF00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1600" b="1" dirty="0"/>
              <a:t>Antagonist</a:t>
            </a:r>
          </a:p>
          <a:p>
            <a:pPr algn="ctr">
              <a:defRPr/>
            </a:pPr>
            <a:r>
              <a:rPr lang="en-US" sz="1600" b="1" dirty="0"/>
              <a:t>Low dose GN (preferably </a:t>
            </a:r>
            <a:r>
              <a:rPr lang="en-US" sz="1600" b="1" dirty="0" err="1"/>
              <a:t>hpHMG</a:t>
            </a:r>
            <a:r>
              <a:rPr lang="en-US" sz="1600" b="1" dirty="0"/>
              <a:t>) 150 IU</a:t>
            </a:r>
          </a:p>
          <a:p>
            <a:pPr algn="ctr">
              <a:defRPr/>
            </a:pPr>
            <a:r>
              <a:rPr lang="en-US" sz="1600" b="1" dirty="0">
                <a:solidFill>
                  <a:schemeClr val="bg1"/>
                </a:solidFill>
              </a:rPr>
              <a:t>Agonist trigger</a:t>
            </a:r>
          </a:p>
          <a:p>
            <a:pPr algn="ctr">
              <a:defRPr/>
            </a:pPr>
            <a:r>
              <a:rPr lang="en-US" sz="1600" b="1" dirty="0" err="1">
                <a:solidFill>
                  <a:schemeClr val="bg1"/>
                </a:solidFill>
              </a:rPr>
              <a:t>Cryo</a:t>
            </a:r>
            <a:r>
              <a:rPr lang="en-US" sz="1600" b="1" dirty="0">
                <a:solidFill>
                  <a:schemeClr val="bg1"/>
                </a:solidFill>
              </a:rPr>
              <a:t> all</a:t>
            </a:r>
          </a:p>
        </p:txBody>
      </p:sp>
      <p:sp>
        <p:nvSpPr>
          <p:cNvPr id="10" name="Rectangle 9">
            <a:extLst>
              <a:ext uri="{FF2B5EF4-FFF2-40B4-BE49-F238E27FC236}">
                <a16:creationId xmlns:a16="http://schemas.microsoft.com/office/drawing/2014/main" id="{1E8923FB-7CE0-8B46-BADA-E42AC2C0363B}"/>
              </a:ext>
            </a:extLst>
          </p:cNvPr>
          <p:cNvSpPr>
            <a:spLocks noChangeArrowheads="1"/>
          </p:cNvSpPr>
          <p:nvPr/>
        </p:nvSpPr>
        <p:spPr bwMode="auto">
          <a:xfrm>
            <a:off x="6823076" y="1804989"/>
            <a:ext cx="3006725" cy="2577825"/>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000" b="1" dirty="0">
                <a:solidFill>
                  <a:srgbClr val="000000"/>
                </a:solidFill>
              </a:rPr>
              <a:t>Antagonist/Agonist</a:t>
            </a:r>
          </a:p>
          <a:p>
            <a:pPr algn="ctr">
              <a:defRPr/>
            </a:pPr>
            <a:r>
              <a:rPr lang="en-US" sz="2000" b="1" dirty="0">
                <a:solidFill>
                  <a:srgbClr val="000000"/>
                </a:solidFill>
              </a:rPr>
              <a:t>GN dose according to age and BMI (150-225 IU)</a:t>
            </a:r>
          </a:p>
          <a:p>
            <a:pPr algn="ctr">
              <a:defRPr/>
            </a:pPr>
            <a:r>
              <a:rPr lang="en-US" sz="2000" b="1" dirty="0">
                <a:solidFill>
                  <a:srgbClr val="000000"/>
                </a:solidFill>
              </a:rPr>
              <a:t>(add 75IU if &gt; 80 kg)</a:t>
            </a:r>
          </a:p>
          <a:p>
            <a:pPr algn="ctr">
              <a:defRPr/>
            </a:pPr>
            <a:r>
              <a:rPr lang="en-US" sz="2000" b="1" dirty="0" err="1">
                <a:solidFill>
                  <a:srgbClr val="000000"/>
                </a:solidFill>
              </a:rPr>
              <a:t>hCG</a:t>
            </a:r>
            <a:r>
              <a:rPr lang="en-US" sz="2000" b="1" dirty="0">
                <a:solidFill>
                  <a:srgbClr val="000000"/>
                </a:solidFill>
              </a:rPr>
              <a:t> trigger</a:t>
            </a:r>
          </a:p>
        </p:txBody>
      </p:sp>
      <p:sp>
        <p:nvSpPr>
          <p:cNvPr id="11" name="Rectangle 10">
            <a:extLst>
              <a:ext uri="{FF2B5EF4-FFF2-40B4-BE49-F238E27FC236}">
                <a16:creationId xmlns:a16="http://schemas.microsoft.com/office/drawing/2014/main" id="{3AE0397A-8862-F842-9ABD-7F4389A2CCBB}"/>
              </a:ext>
            </a:extLst>
          </p:cNvPr>
          <p:cNvSpPr>
            <a:spLocks noChangeArrowheads="1"/>
          </p:cNvSpPr>
          <p:nvPr/>
        </p:nvSpPr>
        <p:spPr bwMode="auto">
          <a:xfrm>
            <a:off x="6823076" y="4382814"/>
            <a:ext cx="3006725" cy="1449661"/>
          </a:xfrm>
          <a:prstGeom prst="rect">
            <a:avLst/>
          </a:prstGeom>
          <a:solidFill>
            <a:srgbClr val="FFFF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000" b="1" dirty="0"/>
              <a:t>Agonist/Antagonist/</a:t>
            </a:r>
          </a:p>
          <a:p>
            <a:pPr algn="ctr">
              <a:defRPr/>
            </a:pPr>
            <a:r>
              <a:rPr lang="en-US" sz="2000" b="1" dirty="0" err="1"/>
              <a:t>Microdose</a:t>
            </a:r>
            <a:r>
              <a:rPr lang="en-US" sz="2000" b="1" dirty="0"/>
              <a:t> flare/</a:t>
            </a:r>
            <a:r>
              <a:rPr lang="en-US" sz="2000" b="1" dirty="0" err="1"/>
              <a:t>letrozole</a:t>
            </a:r>
            <a:r>
              <a:rPr lang="en-US" sz="2000" b="1" dirty="0"/>
              <a:t>/E2 priming</a:t>
            </a:r>
          </a:p>
          <a:p>
            <a:pPr algn="ctr">
              <a:defRPr/>
            </a:pPr>
            <a:r>
              <a:rPr lang="en-US" sz="2000" b="1" dirty="0"/>
              <a:t>High dose GN (300 IU)?</a:t>
            </a:r>
          </a:p>
        </p:txBody>
      </p:sp>
      <p:sp>
        <p:nvSpPr>
          <p:cNvPr id="12" name="Rectangle 11">
            <a:extLst>
              <a:ext uri="{FF2B5EF4-FFF2-40B4-BE49-F238E27FC236}">
                <a16:creationId xmlns:a16="http://schemas.microsoft.com/office/drawing/2014/main" id="{10C9898B-EA19-1E47-9A05-E2103014B8D6}"/>
              </a:ext>
            </a:extLst>
          </p:cNvPr>
          <p:cNvSpPr>
            <a:spLocks noChangeArrowheads="1"/>
          </p:cNvSpPr>
          <p:nvPr/>
        </p:nvSpPr>
        <p:spPr bwMode="auto">
          <a:xfrm>
            <a:off x="6823076" y="5832476"/>
            <a:ext cx="3006725" cy="517525"/>
          </a:xfrm>
          <a:prstGeom prst="rect">
            <a:avLst/>
          </a:prstGeom>
          <a:solidFill>
            <a:srgbClr val="FF66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a:defRPr/>
            </a:pPr>
            <a:r>
              <a:rPr lang="en-US" sz="2000" b="1" dirty="0">
                <a:solidFill>
                  <a:srgbClr val="000000"/>
                </a:solidFill>
              </a:rPr>
              <a:t>Natural cycle/OD</a:t>
            </a:r>
          </a:p>
        </p:txBody>
      </p:sp>
    </p:spTree>
    <p:extLst>
      <p:ext uri="{BB962C8B-B14F-4D97-AF65-F5344CB8AC3E}">
        <p14:creationId xmlns:p14="http://schemas.microsoft.com/office/powerpoint/2010/main" val="991245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0C174B-C1D5-9E40-BB9F-B881C8BC3860}"/>
              </a:ext>
            </a:extLst>
          </p:cNvPr>
          <p:cNvPicPr>
            <a:picLocks noChangeAspect="1"/>
          </p:cNvPicPr>
          <p:nvPr/>
        </p:nvPicPr>
        <p:blipFill>
          <a:blip r:embed="rId2"/>
          <a:stretch>
            <a:fillRect/>
          </a:stretch>
        </p:blipFill>
        <p:spPr>
          <a:xfrm>
            <a:off x="6677135" y="284875"/>
            <a:ext cx="5005114" cy="6286912"/>
          </a:xfrm>
          <a:prstGeom prst="rect">
            <a:avLst/>
          </a:prstGeom>
        </p:spPr>
      </p:pic>
      <p:pic>
        <p:nvPicPr>
          <p:cNvPr id="6" name="Picture 5">
            <a:extLst>
              <a:ext uri="{FF2B5EF4-FFF2-40B4-BE49-F238E27FC236}">
                <a16:creationId xmlns:a16="http://schemas.microsoft.com/office/drawing/2014/main" id="{0B99A4AF-83F9-FC4B-9A43-CA174705EE5D}"/>
              </a:ext>
            </a:extLst>
          </p:cNvPr>
          <p:cNvPicPr>
            <a:picLocks noChangeAspect="1"/>
          </p:cNvPicPr>
          <p:nvPr/>
        </p:nvPicPr>
        <p:blipFill>
          <a:blip r:embed="rId3"/>
          <a:stretch>
            <a:fillRect/>
          </a:stretch>
        </p:blipFill>
        <p:spPr>
          <a:xfrm>
            <a:off x="160518" y="284875"/>
            <a:ext cx="6441517" cy="2792217"/>
          </a:xfrm>
          <a:prstGeom prst="rect">
            <a:avLst/>
          </a:prstGeom>
        </p:spPr>
      </p:pic>
    </p:spTree>
    <p:extLst>
      <p:ext uri="{BB962C8B-B14F-4D97-AF65-F5344CB8AC3E}">
        <p14:creationId xmlns:p14="http://schemas.microsoft.com/office/powerpoint/2010/main" val="3881192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CA8DD-9654-6A44-869B-6AEF9A96326E}"/>
              </a:ext>
            </a:extLst>
          </p:cNvPr>
          <p:cNvSpPr>
            <a:spLocks noGrp="1"/>
          </p:cNvSpPr>
          <p:nvPr>
            <p:ph type="title"/>
          </p:nvPr>
        </p:nvSpPr>
        <p:spPr>
          <a:xfrm>
            <a:off x="2231136" y="460195"/>
            <a:ext cx="7729728" cy="1188720"/>
          </a:xfrm>
        </p:spPr>
        <p:txBody>
          <a:bodyPr/>
          <a:lstStyle/>
          <a:p>
            <a:r>
              <a:rPr lang="en-US" dirty="0" err="1"/>
              <a:t>Prognostıc</a:t>
            </a:r>
            <a:r>
              <a:rPr lang="en-US" dirty="0"/>
              <a:t> </a:t>
            </a:r>
            <a:r>
              <a:rPr lang="en-US" dirty="0" err="1"/>
              <a:t>ındıcators</a:t>
            </a:r>
            <a:r>
              <a:rPr lang="en-US" dirty="0"/>
              <a:t> of art </a:t>
            </a:r>
            <a:r>
              <a:rPr lang="en-US" dirty="0" err="1"/>
              <a:t>ın</a:t>
            </a:r>
            <a:r>
              <a:rPr lang="en-US" dirty="0"/>
              <a:t> women with ultralow </a:t>
            </a:r>
            <a:r>
              <a:rPr lang="en-US" dirty="0" err="1"/>
              <a:t>amh</a:t>
            </a:r>
            <a:endParaRPr lang="en-US" dirty="0"/>
          </a:p>
        </p:txBody>
      </p:sp>
      <p:pic>
        <p:nvPicPr>
          <p:cNvPr id="5" name="Picture 4">
            <a:extLst>
              <a:ext uri="{FF2B5EF4-FFF2-40B4-BE49-F238E27FC236}">
                <a16:creationId xmlns:a16="http://schemas.microsoft.com/office/drawing/2014/main" id="{B98BB8B2-3F58-3544-BCA4-6097A05F04C7}"/>
              </a:ext>
            </a:extLst>
          </p:cNvPr>
          <p:cNvPicPr>
            <a:picLocks noChangeAspect="1"/>
          </p:cNvPicPr>
          <p:nvPr/>
        </p:nvPicPr>
        <p:blipFill>
          <a:blip r:embed="rId2"/>
          <a:stretch>
            <a:fillRect/>
          </a:stretch>
        </p:blipFill>
        <p:spPr>
          <a:xfrm>
            <a:off x="0" y="1831972"/>
            <a:ext cx="12192000" cy="3446302"/>
          </a:xfrm>
          <a:prstGeom prst="rect">
            <a:avLst/>
          </a:prstGeom>
        </p:spPr>
      </p:pic>
    </p:spTree>
    <p:extLst>
      <p:ext uri="{BB962C8B-B14F-4D97-AF65-F5344CB8AC3E}">
        <p14:creationId xmlns:p14="http://schemas.microsoft.com/office/powerpoint/2010/main" val="3679770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304AA-3937-6E4E-B0DA-2A30E91C1183}"/>
              </a:ext>
            </a:extLst>
          </p:cNvPr>
          <p:cNvSpPr>
            <a:spLocks noGrp="1"/>
          </p:cNvSpPr>
          <p:nvPr>
            <p:ph type="title"/>
          </p:nvPr>
        </p:nvSpPr>
        <p:spPr>
          <a:xfrm>
            <a:off x="2286608" y="467786"/>
            <a:ext cx="7729728" cy="1188720"/>
          </a:xfrm>
        </p:spPr>
        <p:txBody>
          <a:bodyPr/>
          <a:lstStyle/>
          <a:p>
            <a:r>
              <a:rPr lang="en-US" dirty="0"/>
              <a:t>PATHOPHYSIOLOGY</a:t>
            </a:r>
          </a:p>
        </p:txBody>
      </p:sp>
      <p:sp>
        <p:nvSpPr>
          <p:cNvPr id="3" name="TextBox 2">
            <a:extLst>
              <a:ext uri="{FF2B5EF4-FFF2-40B4-BE49-F238E27FC236}">
                <a16:creationId xmlns:a16="http://schemas.microsoft.com/office/drawing/2014/main" id="{24773371-52FC-D44E-AAD7-3E74D705303C}"/>
              </a:ext>
            </a:extLst>
          </p:cNvPr>
          <p:cNvSpPr txBox="1"/>
          <p:nvPr/>
        </p:nvSpPr>
        <p:spPr>
          <a:xfrm>
            <a:off x="1376272" y="2082176"/>
            <a:ext cx="9550400" cy="954107"/>
          </a:xfrm>
          <a:prstGeom prst="rect">
            <a:avLst/>
          </a:prstGeom>
          <a:noFill/>
        </p:spPr>
        <p:txBody>
          <a:bodyPr wrap="square" rtlCol="0">
            <a:spAutoFit/>
          </a:bodyPr>
          <a:lstStyle/>
          <a:p>
            <a:r>
              <a:rPr lang="en-US" sz="2800" dirty="0"/>
              <a:t>AMH is a dimeric TGF-beta superfamily glycoprotein is produced by the granulosa cells of ovarian follicles in women </a:t>
            </a:r>
          </a:p>
        </p:txBody>
      </p:sp>
      <p:pic>
        <p:nvPicPr>
          <p:cNvPr id="4" name="Picture 3">
            <a:extLst>
              <a:ext uri="{FF2B5EF4-FFF2-40B4-BE49-F238E27FC236}">
                <a16:creationId xmlns:a16="http://schemas.microsoft.com/office/drawing/2014/main" id="{9D0846E2-3224-6F40-B7BC-230F1995ECB0}"/>
              </a:ext>
            </a:extLst>
          </p:cNvPr>
          <p:cNvPicPr>
            <a:picLocks noChangeAspect="1"/>
          </p:cNvPicPr>
          <p:nvPr/>
        </p:nvPicPr>
        <p:blipFill>
          <a:blip r:embed="rId2"/>
          <a:stretch>
            <a:fillRect/>
          </a:stretch>
        </p:blipFill>
        <p:spPr>
          <a:xfrm>
            <a:off x="4034804" y="3461953"/>
            <a:ext cx="4042395" cy="3031796"/>
          </a:xfrm>
          <a:prstGeom prst="rect">
            <a:avLst/>
          </a:prstGeom>
        </p:spPr>
      </p:pic>
    </p:spTree>
    <p:extLst>
      <p:ext uri="{BB962C8B-B14F-4D97-AF65-F5344CB8AC3E}">
        <p14:creationId xmlns:p14="http://schemas.microsoft.com/office/powerpoint/2010/main" val="36345127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a:extLst>
              <a:ext uri="{FF2B5EF4-FFF2-40B4-BE49-F238E27FC236}">
                <a16:creationId xmlns:a16="http://schemas.microsoft.com/office/drawing/2014/main" id="{3A10C40E-FA9A-8544-889B-50D928075DBE}"/>
              </a:ext>
            </a:extLst>
          </p:cNvPr>
          <p:cNvGraphicFramePr>
            <a:graphicFrameLocks/>
          </p:cNvGraphicFramePr>
          <p:nvPr>
            <p:extLst/>
          </p:nvPr>
        </p:nvGraphicFramePr>
        <p:xfrm>
          <a:off x="2393698" y="746563"/>
          <a:ext cx="7730427" cy="3925990"/>
        </p:xfrm>
        <a:graphic>
          <a:graphicData uri="http://schemas.openxmlformats.org/drawingml/2006/table">
            <a:tbl>
              <a:tblPr firstRow="1" bandRow="1">
                <a:tableStyleId>{5C22544A-7EE6-4342-B048-85BDC9FD1C3A}</a:tableStyleId>
              </a:tblPr>
              <a:tblGrid>
                <a:gridCol w="2576809">
                  <a:extLst>
                    <a:ext uri="{9D8B030D-6E8A-4147-A177-3AD203B41FA5}">
                      <a16:colId xmlns:a16="http://schemas.microsoft.com/office/drawing/2014/main" val="2100655438"/>
                    </a:ext>
                  </a:extLst>
                </a:gridCol>
                <a:gridCol w="2576809">
                  <a:extLst>
                    <a:ext uri="{9D8B030D-6E8A-4147-A177-3AD203B41FA5}">
                      <a16:colId xmlns:a16="http://schemas.microsoft.com/office/drawing/2014/main" val="4186922984"/>
                    </a:ext>
                  </a:extLst>
                </a:gridCol>
                <a:gridCol w="2576809">
                  <a:extLst>
                    <a:ext uri="{9D8B030D-6E8A-4147-A177-3AD203B41FA5}">
                      <a16:colId xmlns:a16="http://schemas.microsoft.com/office/drawing/2014/main" val="3837632749"/>
                    </a:ext>
                  </a:extLst>
                </a:gridCol>
              </a:tblGrid>
              <a:tr h="644990">
                <a:tc>
                  <a:txBody>
                    <a:bodyPr/>
                    <a:lstStyle/>
                    <a:p>
                      <a:endParaRPr lang="en-US" dirty="0"/>
                    </a:p>
                  </a:txBody>
                  <a:tcPr/>
                </a:tc>
                <a:tc>
                  <a:txBody>
                    <a:bodyPr/>
                    <a:lstStyle/>
                    <a:p>
                      <a:pPr algn="ctr"/>
                      <a:r>
                        <a:rPr lang="en-US" dirty="0"/>
                        <a:t>Clinical pregnancy cycle starts</a:t>
                      </a:r>
                    </a:p>
                  </a:txBody>
                  <a:tcPr/>
                </a:tc>
                <a:tc>
                  <a:txBody>
                    <a:bodyPr/>
                    <a:lstStyle/>
                    <a:p>
                      <a:pPr algn="ctr"/>
                      <a:r>
                        <a:rPr lang="en-US" dirty="0"/>
                        <a:t>No pregnancy cycle starts</a:t>
                      </a:r>
                    </a:p>
                  </a:txBody>
                  <a:tcPr/>
                </a:tc>
                <a:extLst>
                  <a:ext uri="{0D108BD9-81ED-4DB2-BD59-A6C34878D82A}">
                    <a16:rowId xmlns:a16="http://schemas.microsoft.com/office/drawing/2014/main" val="4130706603"/>
                  </a:ext>
                </a:extLst>
              </a:tr>
              <a:tr h="644990">
                <a:tc>
                  <a:txBody>
                    <a:bodyPr/>
                    <a:lstStyle/>
                    <a:p>
                      <a:r>
                        <a:rPr lang="en-US" sz="2000" dirty="0"/>
                        <a:t>Age</a:t>
                      </a:r>
                    </a:p>
                  </a:txBody>
                  <a:tcPr/>
                </a:tc>
                <a:tc>
                  <a:txBody>
                    <a:bodyPr/>
                    <a:lstStyle/>
                    <a:p>
                      <a:pPr algn="ctr"/>
                      <a:r>
                        <a:rPr lang="en-US" sz="2000" dirty="0"/>
                        <a:t>37.3</a:t>
                      </a:r>
                    </a:p>
                  </a:txBody>
                  <a:tcPr/>
                </a:tc>
                <a:tc>
                  <a:txBody>
                    <a:bodyPr/>
                    <a:lstStyle/>
                    <a:p>
                      <a:pPr algn="ctr"/>
                      <a:r>
                        <a:rPr lang="en-US" sz="2000" dirty="0"/>
                        <a:t>39.6</a:t>
                      </a:r>
                    </a:p>
                  </a:txBody>
                  <a:tcPr/>
                </a:tc>
                <a:extLst>
                  <a:ext uri="{0D108BD9-81ED-4DB2-BD59-A6C34878D82A}">
                    <a16:rowId xmlns:a16="http://schemas.microsoft.com/office/drawing/2014/main" val="3679548151"/>
                  </a:ext>
                </a:extLst>
              </a:tr>
              <a:tr h="644990">
                <a:tc>
                  <a:txBody>
                    <a:bodyPr/>
                    <a:lstStyle/>
                    <a:p>
                      <a:r>
                        <a:rPr lang="en-US" sz="2000" dirty="0"/>
                        <a:t>Oocytes</a:t>
                      </a:r>
                    </a:p>
                  </a:txBody>
                  <a:tcPr/>
                </a:tc>
                <a:tc>
                  <a:txBody>
                    <a:bodyPr/>
                    <a:lstStyle/>
                    <a:p>
                      <a:pPr algn="ctr"/>
                      <a:r>
                        <a:rPr lang="en-US" sz="2000" dirty="0"/>
                        <a:t>5.9</a:t>
                      </a:r>
                    </a:p>
                  </a:txBody>
                  <a:tcPr/>
                </a:tc>
                <a:tc>
                  <a:txBody>
                    <a:bodyPr/>
                    <a:lstStyle/>
                    <a:p>
                      <a:pPr algn="ctr"/>
                      <a:r>
                        <a:rPr lang="en-US" sz="2000" dirty="0"/>
                        <a:t>2.0</a:t>
                      </a:r>
                    </a:p>
                  </a:txBody>
                  <a:tcPr/>
                </a:tc>
                <a:extLst>
                  <a:ext uri="{0D108BD9-81ED-4DB2-BD59-A6C34878D82A}">
                    <a16:rowId xmlns:a16="http://schemas.microsoft.com/office/drawing/2014/main" val="3088234651"/>
                  </a:ext>
                </a:extLst>
              </a:tr>
              <a:tr h="644990">
                <a:tc>
                  <a:txBody>
                    <a:bodyPr/>
                    <a:lstStyle/>
                    <a:p>
                      <a:r>
                        <a:rPr lang="en-US" sz="2000" dirty="0"/>
                        <a:t>Embryos transferred</a:t>
                      </a:r>
                    </a:p>
                  </a:txBody>
                  <a:tcPr/>
                </a:tc>
                <a:tc>
                  <a:txBody>
                    <a:bodyPr/>
                    <a:lstStyle/>
                    <a:p>
                      <a:pPr algn="ctr"/>
                      <a:r>
                        <a:rPr lang="en-US" sz="2000" dirty="0"/>
                        <a:t>2.2</a:t>
                      </a:r>
                    </a:p>
                  </a:txBody>
                  <a:tcPr/>
                </a:tc>
                <a:tc>
                  <a:txBody>
                    <a:bodyPr/>
                    <a:lstStyle/>
                    <a:p>
                      <a:pPr algn="ctr"/>
                      <a:r>
                        <a:rPr lang="en-US" sz="2000" dirty="0"/>
                        <a:t>0.7</a:t>
                      </a:r>
                    </a:p>
                  </a:txBody>
                  <a:tcPr/>
                </a:tc>
                <a:extLst>
                  <a:ext uri="{0D108BD9-81ED-4DB2-BD59-A6C34878D82A}">
                    <a16:rowId xmlns:a16="http://schemas.microsoft.com/office/drawing/2014/main" val="1136287423"/>
                  </a:ext>
                </a:extLst>
              </a:tr>
              <a:tr h="644990">
                <a:tc>
                  <a:txBody>
                    <a:bodyPr/>
                    <a:lstStyle/>
                    <a:p>
                      <a:r>
                        <a:rPr lang="en-US" sz="2000" dirty="0"/>
                        <a:t>Embryos transferred on day 5</a:t>
                      </a:r>
                    </a:p>
                  </a:txBody>
                  <a:tcPr/>
                </a:tc>
                <a:tc>
                  <a:txBody>
                    <a:bodyPr/>
                    <a:lstStyle/>
                    <a:p>
                      <a:pPr algn="ctr"/>
                      <a:r>
                        <a:rPr lang="en-US" sz="2000" dirty="0"/>
                        <a:t>29.8%</a:t>
                      </a:r>
                    </a:p>
                  </a:txBody>
                  <a:tcPr/>
                </a:tc>
                <a:tc>
                  <a:txBody>
                    <a:bodyPr/>
                    <a:lstStyle/>
                    <a:p>
                      <a:pPr algn="ctr"/>
                      <a:r>
                        <a:rPr lang="en-US" sz="2000" dirty="0"/>
                        <a:t>14.7%</a:t>
                      </a:r>
                    </a:p>
                  </a:txBody>
                  <a:tcPr/>
                </a:tc>
                <a:extLst>
                  <a:ext uri="{0D108BD9-81ED-4DB2-BD59-A6C34878D82A}">
                    <a16:rowId xmlns:a16="http://schemas.microsoft.com/office/drawing/2014/main" val="2043389996"/>
                  </a:ext>
                </a:extLst>
              </a:tr>
              <a:tr h="644990">
                <a:tc>
                  <a:txBody>
                    <a:bodyPr/>
                    <a:lstStyle/>
                    <a:p>
                      <a:r>
                        <a:rPr lang="en-US" sz="2000" dirty="0"/>
                        <a:t>Cycles with </a:t>
                      </a:r>
                      <a:r>
                        <a:rPr lang="en-US" sz="2000" dirty="0" err="1"/>
                        <a:t>cryo</a:t>
                      </a:r>
                      <a:endParaRPr lang="en-US" sz="2000" dirty="0"/>
                    </a:p>
                  </a:txBody>
                  <a:tcPr/>
                </a:tc>
                <a:tc>
                  <a:txBody>
                    <a:bodyPr/>
                    <a:lstStyle/>
                    <a:p>
                      <a:pPr algn="ctr"/>
                      <a:r>
                        <a:rPr lang="en-US" sz="2000" dirty="0"/>
                        <a:t>19.8</a:t>
                      </a:r>
                    </a:p>
                  </a:txBody>
                  <a:tcPr/>
                </a:tc>
                <a:tc>
                  <a:txBody>
                    <a:bodyPr/>
                    <a:lstStyle/>
                    <a:p>
                      <a:pPr algn="ctr"/>
                      <a:r>
                        <a:rPr lang="en-US" sz="2000" dirty="0"/>
                        <a:t>9.3</a:t>
                      </a:r>
                    </a:p>
                  </a:txBody>
                  <a:tcPr/>
                </a:tc>
                <a:extLst>
                  <a:ext uri="{0D108BD9-81ED-4DB2-BD59-A6C34878D82A}">
                    <a16:rowId xmlns:a16="http://schemas.microsoft.com/office/drawing/2014/main" val="255889671"/>
                  </a:ext>
                </a:extLst>
              </a:tr>
            </a:tbl>
          </a:graphicData>
        </a:graphic>
      </p:graphicFrame>
      <p:sp>
        <p:nvSpPr>
          <p:cNvPr id="8" name="TextBox 7">
            <a:extLst>
              <a:ext uri="{FF2B5EF4-FFF2-40B4-BE49-F238E27FC236}">
                <a16:creationId xmlns:a16="http://schemas.microsoft.com/office/drawing/2014/main" id="{8B1DD5C1-4936-BC41-A0E1-EBDFF134C7CB}"/>
              </a:ext>
            </a:extLst>
          </p:cNvPr>
          <p:cNvSpPr txBox="1"/>
          <p:nvPr/>
        </p:nvSpPr>
        <p:spPr>
          <a:xfrm>
            <a:off x="646388" y="5186855"/>
            <a:ext cx="11225048" cy="1477328"/>
          </a:xfrm>
          <a:prstGeom prst="rect">
            <a:avLst/>
          </a:prstGeom>
          <a:noFill/>
        </p:spPr>
        <p:txBody>
          <a:bodyPr wrap="square" rtlCol="0">
            <a:spAutoFit/>
          </a:bodyPr>
          <a:lstStyle/>
          <a:p>
            <a:r>
              <a:rPr lang="en-US" dirty="0"/>
              <a:t>Prognostic indicators of assisted reproduction technology outcomes of cycles with ultralow serum </a:t>
            </a:r>
            <a:r>
              <a:rPr lang="en-US" dirty="0" err="1"/>
              <a:t>antimullerian</a:t>
            </a:r>
            <a:r>
              <a:rPr lang="en-US" dirty="0"/>
              <a:t> hormone: a multivariate analysis of over 5,000 autologous cycles from the Society for Assisted Reproductive Technology Clinic Outcome Reporting System database for 2012–2013</a:t>
            </a:r>
          </a:p>
          <a:p>
            <a:r>
              <a:rPr lang="en-US" dirty="0" err="1"/>
              <a:t>Seifer</a:t>
            </a:r>
            <a:r>
              <a:rPr lang="en-US" dirty="0"/>
              <a:t> et al.  </a:t>
            </a:r>
            <a:r>
              <a:rPr lang="en-US" dirty="0" err="1"/>
              <a:t>Fertil</a:t>
            </a:r>
            <a:r>
              <a:rPr lang="en-US" dirty="0"/>
              <a:t> </a:t>
            </a:r>
            <a:r>
              <a:rPr lang="en-US" dirty="0" err="1"/>
              <a:t>Steril</a:t>
            </a:r>
            <a:r>
              <a:rPr lang="en-US" dirty="0"/>
              <a:t> 2016</a:t>
            </a:r>
          </a:p>
          <a:p>
            <a:endParaRPr lang="en-US" dirty="0"/>
          </a:p>
        </p:txBody>
      </p:sp>
    </p:spTree>
    <p:extLst>
      <p:ext uri="{BB962C8B-B14F-4D97-AF65-F5344CB8AC3E}">
        <p14:creationId xmlns:p14="http://schemas.microsoft.com/office/powerpoint/2010/main" val="1715217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BF7D05-C05A-A643-A625-A7B54B36E1E3}"/>
              </a:ext>
            </a:extLst>
          </p:cNvPr>
          <p:cNvPicPr>
            <a:picLocks noChangeAspect="1"/>
          </p:cNvPicPr>
          <p:nvPr/>
        </p:nvPicPr>
        <p:blipFill>
          <a:blip r:embed="rId2"/>
          <a:stretch>
            <a:fillRect/>
          </a:stretch>
        </p:blipFill>
        <p:spPr>
          <a:xfrm>
            <a:off x="2175640" y="1024759"/>
            <a:ext cx="7835638" cy="5545085"/>
          </a:xfrm>
          <a:prstGeom prst="rect">
            <a:avLst/>
          </a:prstGeom>
        </p:spPr>
      </p:pic>
      <p:sp>
        <p:nvSpPr>
          <p:cNvPr id="6" name="TextBox 5">
            <a:extLst>
              <a:ext uri="{FF2B5EF4-FFF2-40B4-BE49-F238E27FC236}">
                <a16:creationId xmlns:a16="http://schemas.microsoft.com/office/drawing/2014/main" id="{317CF44E-D18A-C64F-9D57-849405584C8B}"/>
              </a:ext>
            </a:extLst>
          </p:cNvPr>
          <p:cNvSpPr txBox="1"/>
          <p:nvPr/>
        </p:nvSpPr>
        <p:spPr>
          <a:xfrm>
            <a:off x="946018" y="193762"/>
            <a:ext cx="10294883" cy="830997"/>
          </a:xfrm>
          <a:prstGeom prst="rect">
            <a:avLst/>
          </a:prstGeom>
          <a:noFill/>
        </p:spPr>
        <p:txBody>
          <a:bodyPr wrap="square" rtlCol="0">
            <a:spAutoFit/>
          </a:bodyPr>
          <a:lstStyle/>
          <a:p>
            <a:r>
              <a:rPr lang="en-US" sz="2400" dirty="0"/>
              <a:t>Does the time interval between AMH serum sampling and initiation of ovarian stimulation affect its predictive ability of response to COS?</a:t>
            </a:r>
          </a:p>
        </p:txBody>
      </p:sp>
      <p:sp>
        <p:nvSpPr>
          <p:cNvPr id="7" name="TextBox 6">
            <a:extLst>
              <a:ext uri="{FF2B5EF4-FFF2-40B4-BE49-F238E27FC236}">
                <a16:creationId xmlns:a16="http://schemas.microsoft.com/office/drawing/2014/main" id="{E7E57836-A0C1-D44C-96E7-11403A1FADFD}"/>
              </a:ext>
            </a:extLst>
          </p:cNvPr>
          <p:cNvSpPr txBox="1"/>
          <p:nvPr/>
        </p:nvSpPr>
        <p:spPr>
          <a:xfrm>
            <a:off x="3854755" y="6515822"/>
            <a:ext cx="4477407" cy="369332"/>
          </a:xfrm>
          <a:prstGeom prst="rect">
            <a:avLst/>
          </a:prstGeom>
          <a:noFill/>
        </p:spPr>
        <p:txBody>
          <a:bodyPr wrap="square" rtlCol="0">
            <a:spAutoFit/>
          </a:bodyPr>
          <a:lstStyle/>
          <a:p>
            <a:pPr algn="ctr"/>
            <a:r>
              <a:rPr lang="en-US" dirty="0" err="1"/>
              <a:t>Polyzos</a:t>
            </a:r>
            <a:r>
              <a:rPr lang="en-US" dirty="0"/>
              <a:t> et al.  </a:t>
            </a:r>
            <a:r>
              <a:rPr lang="en-US" dirty="0" err="1"/>
              <a:t>Fertil</a:t>
            </a:r>
            <a:r>
              <a:rPr lang="en-US" dirty="0"/>
              <a:t> </a:t>
            </a:r>
            <a:r>
              <a:rPr lang="en-US" dirty="0" err="1"/>
              <a:t>Steril</a:t>
            </a:r>
            <a:r>
              <a:rPr lang="en-US" dirty="0"/>
              <a:t> 2013</a:t>
            </a:r>
          </a:p>
        </p:txBody>
      </p:sp>
    </p:spTree>
    <p:extLst>
      <p:ext uri="{BB962C8B-B14F-4D97-AF65-F5344CB8AC3E}">
        <p14:creationId xmlns:p14="http://schemas.microsoft.com/office/powerpoint/2010/main" val="661489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F30A3-7CCB-524D-9072-A5D27612F8C5}"/>
              </a:ext>
            </a:extLst>
          </p:cNvPr>
          <p:cNvSpPr>
            <a:spLocks noGrp="1"/>
          </p:cNvSpPr>
          <p:nvPr>
            <p:ph type="title"/>
          </p:nvPr>
        </p:nvSpPr>
        <p:spPr>
          <a:xfrm>
            <a:off x="1681843" y="2075035"/>
            <a:ext cx="8752114" cy="1188720"/>
          </a:xfrm>
        </p:spPr>
        <p:txBody>
          <a:bodyPr>
            <a:normAutofit/>
          </a:bodyPr>
          <a:lstStyle/>
          <a:p>
            <a:r>
              <a:rPr lang="en-US" sz="3200" dirty="0"/>
              <a:t>AMH AND AGE AT NATURAL MENOPAUSE</a:t>
            </a:r>
          </a:p>
        </p:txBody>
      </p:sp>
    </p:spTree>
    <p:extLst>
      <p:ext uri="{BB962C8B-B14F-4D97-AF65-F5344CB8AC3E}">
        <p14:creationId xmlns:p14="http://schemas.microsoft.com/office/powerpoint/2010/main" val="28195188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0929BC-DB64-C640-BE20-6BD5AE790212}"/>
              </a:ext>
            </a:extLst>
          </p:cNvPr>
          <p:cNvPicPr>
            <a:picLocks noChangeAspect="1"/>
          </p:cNvPicPr>
          <p:nvPr/>
        </p:nvPicPr>
        <p:blipFill>
          <a:blip r:embed="rId2"/>
          <a:stretch>
            <a:fillRect/>
          </a:stretch>
        </p:blipFill>
        <p:spPr>
          <a:xfrm>
            <a:off x="971550" y="210457"/>
            <a:ext cx="10556422" cy="6022889"/>
          </a:xfrm>
          <a:prstGeom prst="rect">
            <a:avLst/>
          </a:prstGeom>
        </p:spPr>
      </p:pic>
      <p:sp>
        <p:nvSpPr>
          <p:cNvPr id="7" name="TextBox 6">
            <a:extLst>
              <a:ext uri="{FF2B5EF4-FFF2-40B4-BE49-F238E27FC236}">
                <a16:creationId xmlns:a16="http://schemas.microsoft.com/office/drawing/2014/main" id="{F56651DE-D15F-0F40-88BE-2E06F82BEAB0}"/>
              </a:ext>
            </a:extLst>
          </p:cNvPr>
          <p:cNvSpPr txBox="1"/>
          <p:nvPr/>
        </p:nvSpPr>
        <p:spPr>
          <a:xfrm>
            <a:off x="4241347" y="6368142"/>
            <a:ext cx="4016828" cy="461665"/>
          </a:xfrm>
          <a:prstGeom prst="rect">
            <a:avLst/>
          </a:prstGeom>
          <a:noFill/>
        </p:spPr>
        <p:txBody>
          <a:bodyPr wrap="square" rtlCol="0">
            <a:spAutoFit/>
          </a:bodyPr>
          <a:lstStyle/>
          <a:p>
            <a:pPr algn="ctr"/>
            <a:r>
              <a:rPr lang="en-US" sz="2400" dirty="0"/>
              <a:t>From </a:t>
            </a:r>
            <a:r>
              <a:rPr lang="en-US" sz="2400" dirty="0" err="1"/>
              <a:t>Broer</a:t>
            </a:r>
            <a:r>
              <a:rPr lang="en-US" sz="2400" dirty="0"/>
              <a:t> et al.  JCEM 2011</a:t>
            </a:r>
          </a:p>
        </p:txBody>
      </p:sp>
    </p:spTree>
    <p:extLst>
      <p:ext uri="{BB962C8B-B14F-4D97-AF65-F5344CB8AC3E}">
        <p14:creationId xmlns:p14="http://schemas.microsoft.com/office/powerpoint/2010/main" val="2613786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BD2F2B-0B95-884C-AB2C-CFBE71D3C4E4}"/>
              </a:ext>
            </a:extLst>
          </p:cNvPr>
          <p:cNvPicPr>
            <a:picLocks noChangeAspect="1"/>
          </p:cNvPicPr>
          <p:nvPr/>
        </p:nvPicPr>
        <p:blipFill>
          <a:blip r:embed="rId2"/>
          <a:stretch>
            <a:fillRect/>
          </a:stretch>
        </p:blipFill>
        <p:spPr>
          <a:xfrm>
            <a:off x="234950" y="302079"/>
            <a:ext cx="11722100" cy="5372100"/>
          </a:xfrm>
          <a:prstGeom prst="rect">
            <a:avLst/>
          </a:prstGeom>
        </p:spPr>
      </p:pic>
      <p:sp>
        <p:nvSpPr>
          <p:cNvPr id="4" name="TextBox 3">
            <a:extLst>
              <a:ext uri="{FF2B5EF4-FFF2-40B4-BE49-F238E27FC236}">
                <a16:creationId xmlns:a16="http://schemas.microsoft.com/office/drawing/2014/main" id="{9D31C934-92E3-6941-91EF-37EBC7E0942A}"/>
              </a:ext>
            </a:extLst>
          </p:cNvPr>
          <p:cNvSpPr txBox="1"/>
          <p:nvPr/>
        </p:nvSpPr>
        <p:spPr>
          <a:xfrm>
            <a:off x="821871" y="5927271"/>
            <a:ext cx="10548258" cy="707886"/>
          </a:xfrm>
          <a:prstGeom prst="rect">
            <a:avLst/>
          </a:prstGeom>
          <a:noFill/>
        </p:spPr>
        <p:txBody>
          <a:bodyPr wrap="square" rtlCol="0">
            <a:spAutoFit/>
          </a:bodyPr>
          <a:lstStyle/>
          <a:p>
            <a:r>
              <a:rPr lang="en-US" sz="2000" dirty="0"/>
              <a:t>Can we predict age at natural menopause using ovarian reserve tests or mother’s age at menopause? A systematic literature review.  From </a:t>
            </a:r>
            <a:r>
              <a:rPr lang="en-US" sz="2000" dirty="0" err="1"/>
              <a:t>Depmann</a:t>
            </a:r>
            <a:r>
              <a:rPr lang="en-US" sz="2000" dirty="0"/>
              <a:t> et al.  Menopause 2015</a:t>
            </a:r>
          </a:p>
        </p:txBody>
      </p:sp>
    </p:spTree>
    <p:extLst>
      <p:ext uri="{BB962C8B-B14F-4D97-AF65-F5344CB8AC3E}">
        <p14:creationId xmlns:p14="http://schemas.microsoft.com/office/powerpoint/2010/main" val="5610266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9C9A6-F877-2347-B41B-92C19C69A1CA}"/>
              </a:ext>
            </a:extLst>
          </p:cNvPr>
          <p:cNvPicPr>
            <a:picLocks noChangeAspect="1"/>
          </p:cNvPicPr>
          <p:nvPr/>
        </p:nvPicPr>
        <p:blipFill>
          <a:blip r:embed="rId2"/>
          <a:stretch>
            <a:fillRect/>
          </a:stretch>
        </p:blipFill>
        <p:spPr>
          <a:xfrm>
            <a:off x="2894367" y="506186"/>
            <a:ext cx="5792433" cy="5130901"/>
          </a:xfrm>
          <a:prstGeom prst="rect">
            <a:avLst/>
          </a:prstGeom>
        </p:spPr>
      </p:pic>
      <p:sp>
        <p:nvSpPr>
          <p:cNvPr id="5" name="TextBox 4">
            <a:extLst>
              <a:ext uri="{FF2B5EF4-FFF2-40B4-BE49-F238E27FC236}">
                <a16:creationId xmlns:a16="http://schemas.microsoft.com/office/drawing/2014/main" id="{0DCCD9DE-1777-6248-B9B9-891754D7284B}"/>
              </a:ext>
            </a:extLst>
          </p:cNvPr>
          <p:cNvSpPr txBox="1"/>
          <p:nvPr/>
        </p:nvSpPr>
        <p:spPr>
          <a:xfrm>
            <a:off x="1910443" y="5812971"/>
            <a:ext cx="7935686" cy="1200329"/>
          </a:xfrm>
          <a:prstGeom prst="rect">
            <a:avLst/>
          </a:prstGeom>
          <a:noFill/>
        </p:spPr>
        <p:txBody>
          <a:bodyPr wrap="square" rtlCol="0">
            <a:spAutoFit/>
          </a:bodyPr>
          <a:lstStyle/>
          <a:p>
            <a:r>
              <a:rPr lang="en-US" b="1" dirty="0"/>
              <a:t>Anti-Mullerian Hormone (AMH) is Associated with Natural Menopause in a Population-Based Sample: The CARDIA Women’s Study.  From Nair et al.  </a:t>
            </a:r>
            <a:r>
              <a:rPr lang="en-US" b="1" dirty="0" err="1"/>
              <a:t>Maturitas</a:t>
            </a:r>
            <a:r>
              <a:rPr lang="en-US" b="1" dirty="0"/>
              <a:t> 2015 </a:t>
            </a:r>
            <a:endParaRPr lang="en-US" dirty="0"/>
          </a:p>
          <a:p>
            <a:endParaRPr lang="en-US" dirty="0"/>
          </a:p>
        </p:txBody>
      </p:sp>
    </p:spTree>
    <p:extLst>
      <p:ext uri="{BB962C8B-B14F-4D97-AF65-F5344CB8AC3E}">
        <p14:creationId xmlns:p14="http://schemas.microsoft.com/office/powerpoint/2010/main" val="3246879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EDB24-3CBC-8C48-ABD2-13E74452226A}"/>
              </a:ext>
            </a:extLst>
          </p:cNvPr>
          <p:cNvSpPr>
            <a:spLocks noGrp="1"/>
          </p:cNvSpPr>
          <p:nvPr>
            <p:ph idx="1"/>
          </p:nvPr>
        </p:nvSpPr>
        <p:spPr>
          <a:xfrm>
            <a:off x="1308789" y="1511373"/>
            <a:ext cx="9574421" cy="3419855"/>
          </a:xfrm>
        </p:spPr>
        <p:txBody>
          <a:bodyPr>
            <a:normAutofit/>
          </a:bodyPr>
          <a:lstStyle/>
          <a:p>
            <a:r>
              <a:rPr lang="en-US" sz="2800" dirty="0"/>
              <a:t>AMH and mother’s ANM are currently the most promising predictors in daily clinical practice</a:t>
            </a:r>
          </a:p>
          <a:p>
            <a:r>
              <a:rPr lang="en-US" sz="2800" dirty="0"/>
              <a:t>Models lack the capacity to predict extreme ages at menopause and provide wide prediction intervals</a:t>
            </a:r>
          </a:p>
          <a:p>
            <a:r>
              <a:rPr lang="en-US" sz="2800" dirty="0"/>
              <a:t>AMH is currently not applicable for predicting menopause or the end of natural fertility in the day-to-day clinical practice</a:t>
            </a:r>
          </a:p>
        </p:txBody>
      </p:sp>
      <p:sp>
        <p:nvSpPr>
          <p:cNvPr id="4" name="TextBox 3">
            <a:extLst>
              <a:ext uri="{FF2B5EF4-FFF2-40B4-BE49-F238E27FC236}">
                <a16:creationId xmlns:a16="http://schemas.microsoft.com/office/drawing/2014/main" id="{22445E9D-D2B0-5D4A-96DB-5AF954FDAA50}"/>
              </a:ext>
            </a:extLst>
          </p:cNvPr>
          <p:cNvSpPr txBox="1"/>
          <p:nvPr/>
        </p:nvSpPr>
        <p:spPr>
          <a:xfrm>
            <a:off x="821871" y="5927271"/>
            <a:ext cx="10548258" cy="707886"/>
          </a:xfrm>
          <a:prstGeom prst="rect">
            <a:avLst/>
          </a:prstGeom>
          <a:noFill/>
        </p:spPr>
        <p:txBody>
          <a:bodyPr wrap="square" rtlCol="0">
            <a:spAutoFit/>
          </a:bodyPr>
          <a:lstStyle/>
          <a:p>
            <a:r>
              <a:rPr lang="en-US" sz="2000" dirty="0"/>
              <a:t>Can we predict age at natural menopause using ovarian reserve tests or mother’s age at menopause? A systematic literature review.  From </a:t>
            </a:r>
            <a:r>
              <a:rPr lang="en-US" sz="2000" dirty="0" err="1"/>
              <a:t>Depman</a:t>
            </a:r>
            <a:r>
              <a:rPr lang="en-US" sz="2000" dirty="0"/>
              <a:t> et al.  Menopause 2015</a:t>
            </a:r>
          </a:p>
        </p:txBody>
      </p:sp>
    </p:spTree>
    <p:extLst>
      <p:ext uri="{BB962C8B-B14F-4D97-AF65-F5344CB8AC3E}">
        <p14:creationId xmlns:p14="http://schemas.microsoft.com/office/powerpoint/2010/main" val="1020860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F49D7-508F-5F41-9AE2-E4D355B2C7C3}"/>
              </a:ext>
            </a:extLst>
          </p:cNvPr>
          <p:cNvSpPr>
            <a:spLocks noGrp="1"/>
          </p:cNvSpPr>
          <p:nvPr>
            <p:ph type="title"/>
          </p:nvPr>
        </p:nvSpPr>
        <p:spPr/>
        <p:txBody>
          <a:bodyPr/>
          <a:lstStyle/>
          <a:p>
            <a:r>
              <a:rPr lang="en-US" dirty="0"/>
              <a:t>AMH AND EARLY NATURAL MENOPAUSE</a:t>
            </a:r>
          </a:p>
        </p:txBody>
      </p:sp>
      <p:pic>
        <p:nvPicPr>
          <p:cNvPr id="5" name="Picture 4">
            <a:extLst>
              <a:ext uri="{FF2B5EF4-FFF2-40B4-BE49-F238E27FC236}">
                <a16:creationId xmlns:a16="http://schemas.microsoft.com/office/drawing/2014/main" id="{209795BF-F6B8-FD4C-A8FC-52AB1E977DDF}"/>
              </a:ext>
            </a:extLst>
          </p:cNvPr>
          <p:cNvPicPr>
            <a:picLocks noChangeAspect="1"/>
          </p:cNvPicPr>
          <p:nvPr/>
        </p:nvPicPr>
        <p:blipFill>
          <a:blip r:embed="rId2"/>
          <a:stretch>
            <a:fillRect/>
          </a:stretch>
        </p:blipFill>
        <p:spPr>
          <a:xfrm>
            <a:off x="1808691" y="2371545"/>
            <a:ext cx="8574617" cy="3823937"/>
          </a:xfrm>
          <a:prstGeom prst="rect">
            <a:avLst/>
          </a:prstGeom>
        </p:spPr>
      </p:pic>
    </p:spTree>
    <p:extLst>
      <p:ext uri="{BB962C8B-B14F-4D97-AF65-F5344CB8AC3E}">
        <p14:creationId xmlns:p14="http://schemas.microsoft.com/office/powerpoint/2010/main" val="14383009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B5533D-0834-3A44-8E5A-4C694531D2A6}"/>
              </a:ext>
            </a:extLst>
          </p:cNvPr>
          <p:cNvSpPr>
            <a:spLocks noGrp="1"/>
          </p:cNvSpPr>
          <p:nvPr>
            <p:ph idx="1"/>
          </p:nvPr>
        </p:nvSpPr>
        <p:spPr>
          <a:xfrm>
            <a:off x="791801" y="876977"/>
            <a:ext cx="10519665" cy="5235956"/>
          </a:xfrm>
        </p:spPr>
        <p:txBody>
          <a:bodyPr>
            <a:normAutofit/>
          </a:bodyPr>
          <a:lstStyle/>
          <a:p>
            <a:r>
              <a:rPr lang="en-US" sz="3200" dirty="0"/>
              <a:t>Nested case–control study within the prospective Nurses’ Health Study II cohort</a:t>
            </a:r>
          </a:p>
          <a:p>
            <a:r>
              <a:rPr lang="en-US" sz="3200" dirty="0"/>
              <a:t>Premenopausal blood samples were collected in 1996–1999</a:t>
            </a:r>
          </a:p>
          <a:p>
            <a:r>
              <a:rPr lang="en-US" sz="3200" dirty="0"/>
              <a:t>Participants were followed until 2011 for early natural menopause, with follow-up rates &gt;94%</a:t>
            </a:r>
          </a:p>
          <a:p>
            <a:r>
              <a:rPr lang="en-US" sz="3200" dirty="0"/>
              <a:t>327 early menopause cases reporting natural menopause between blood collection and age 45</a:t>
            </a:r>
          </a:p>
          <a:p>
            <a:r>
              <a:rPr lang="en-US" sz="3200" dirty="0"/>
              <a:t>327 age matched controls who experienced menopause after age 45</a:t>
            </a:r>
          </a:p>
        </p:txBody>
      </p:sp>
    </p:spTree>
    <p:extLst>
      <p:ext uri="{BB962C8B-B14F-4D97-AF65-F5344CB8AC3E}">
        <p14:creationId xmlns:p14="http://schemas.microsoft.com/office/powerpoint/2010/main" val="2726983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455DA0-6EAE-C046-8EB5-63D972CB1DB8}"/>
              </a:ext>
            </a:extLst>
          </p:cNvPr>
          <p:cNvPicPr>
            <a:picLocks noChangeAspect="1"/>
          </p:cNvPicPr>
          <p:nvPr/>
        </p:nvPicPr>
        <p:blipFill>
          <a:blip r:embed="rId2"/>
          <a:stretch>
            <a:fillRect/>
          </a:stretch>
        </p:blipFill>
        <p:spPr>
          <a:xfrm>
            <a:off x="2137833" y="188384"/>
            <a:ext cx="7361766" cy="6188384"/>
          </a:xfrm>
          <a:prstGeom prst="rect">
            <a:avLst/>
          </a:prstGeom>
        </p:spPr>
      </p:pic>
    </p:spTree>
    <p:extLst>
      <p:ext uri="{BB962C8B-B14F-4D97-AF65-F5344CB8AC3E}">
        <p14:creationId xmlns:p14="http://schemas.microsoft.com/office/powerpoint/2010/main" val="2222396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B801020-81A0-0348-85B1-8506FFD51C8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23686" y="1018794"/>
            <a:ext cx="8891916" cy="5301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B691D519-2F98-424C-AE06-BE48CD75CF02}"/>
              </a:ext>
            </a:extLst>
          </p:cNvPr>
          <p:cNvSpPr txBox="1"/>
          <p:nvPr/>
        </p:nvSpPr>
        <p:spPr>
          <a:xfrm>
            <a:off x="1891780" y="220717"/>
            <a:ext cx="8229600" cy="646331"/>
          </a:xfrm>
          <a:prstGeom prst="rect">
            <a:avLst/>
          </a:prstGeom>
          <a:noFill/>
        </p:spPr>
        <p:txBody>
          <a:bodyPr wrap="square" rtlCol="0">
            <a:spAutoFit/>
          </a:bodyPr>
          <a:lstStyle/>
          <a:p>
            <a:pPr algn="ctr"/>
            <a:r>
              <a:rPr lang="en-US" sz="3600" dirty="0"/>
              <a:t>Expression of AMH in the ovary</a:t>
            </a:r>
          </a:p>
        </p:txBody>
      </p:sp>
      <p:sp>
        <p:nvSpPr>
          <p:cNvPr id="6" name="TextBox 2">
            <a:extLst>
              <a:ext uri="{FF2B5EF4-FFF2-40B4-BE49-F238E27FC236}">
                <a16:creationId xmlns:a16="http://schemas.microsoft.com/office/drawing/2014/main" id="{D0EA722B-931A-F047-997F-DA40BD0B86FB}"/>
              </a:ext>
            </a:extLst>
          </p:cNvPr>
          <p:cNvSpPr txBox="1">
            <a:spLocks noChangeArrowheads="1"/>
          </p:cNvSpPr>
          <p:nvPr/>
        </p:nvSpPr>
        <p:spPr bwMode="auto">
          <a:xfrm>
            <a:off x="6694736" y="5949932"/>
            <a:ext cx="3773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US" altLang="en-US" b="1" dirty="0" err="1"/>
              <a:t>Weenen</a:t>
            </a:r>
            <a:r>
              <a:rPr lang="en-US" altLang="en-US" b="1" dirty="0"/>
              <a:t> et al.  </a:t>
            </a:r>
            <a:r>
              <a:rPr lang="en-US" altLang="en-US" b="1" dirty="0" err="1"/>
              <a:t>Mol</a:t>
            </a:r>
            <a:r>
              <a:rPr lang="en-US" altLang="en-US" b="1" dirty="0"/>
              <a:t> Hum </a:t>
            </a:r>
            <a:r>
              <a:rPr lang="en-US" altLang="en-US" b="1" dirty="0" err="1"/>
              <a:t>Reprod</a:t>
            </a:r>
            <a:r>
              <a:rPr lang="en-US" altLang="en-US" b="1" dirty="0"/>
              <a:t> 2004</a:t>
            </a:r>
          </a:p>
        </p:txBody>
      </p:sp>
    </p:spTree>
    <p:extLst>
      <p:ext uri="{BB962C8B-B14F-4D97-AF65-F5344CB8AC3E}">
        <p14:creationId xmlns:p14="http://schemas.microsoft.com/office/powerpoint/2010/main" val="2123829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0A8D9-2E17-984B-AA55-C7C37ACA95E2}"/>
              </a:ext>
            </a:extLst>
          </p:cNvPr>
          <p:cNvSpPr>
            <a:spLocks noGrp="1"/>
          </p:cNvSpPr>
          <p:nvPr>
            <p:ph type="title"/>
          </p:nvPr>
        </p:nvSpPr>
        <p:spPr>
          <a:xfrm>
            <a:off x="1773936" y="2124021"/>
            <a:ext cx="8529393" cy="1188720"/>
          </a:xfrm>
        </p:spPr>
        <p:txBody>
          <a:bodyPr/>
          <a:lstStyle/>
          <a:p>
            <a:r>
              <a:rPr lang="en-US" dirty="0"/>
              <a:t>AMH AS A PREDICTOR OF CARDIAC HEALTH</a:t>
            </a:r>
          </a:p>
        </p:txBody>
      </p:sp>
    </p:spTree>
    <p:extLst>
      <p:ext uri="{BB962C8B-B14F-4D97-AF65-F5344CB8AC3E}">
        <p14:creationId xmlns:p14="http://schemas.microsoft.com/office/powerpoint/2010/main" val="17433760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818786-6322-0040-8764-DA62CD8A620A}"/>
              </a:ext>
            </a:extLst>
          </p:cNvPr>
          <p:cNvPicPr>
            <a:picLocks noChangeAspect="1"/>
          </p:cNvPicPr>
          <p:nvPr/>
        </p:nvPicPr>
        <p:blipFill>
          <a:blip r:embed="rId2"/>
          <a:stretch>
            <a:fillRect/>
          </a:stretch>
        </p:blipFill>
        <p:spPr>
          <a:xfrm>
            <a:off x="271234" y="1248228"/>
            <a:ext cx="11769131" cy="3389086"/>
          </a:xfrm>
          <a:prstGeom prst="rect">
            <a:avLst/>
          </a:prstGeom>
        </p:spPr>
      </p:pic>
      <p:sp>
        <p:nvSpPr>
          <p:cNvPr id="6" name="TextBox 5">
            <a:extLst>
              <a:ext uri="{FF2B5EF4-FFF2-40B4-BE49-F238E27FC236}">
                <a16:creationId xmlns:a16="http://schemas.microsoft.com/office/drawing/2014/main" id="{2D627D20-0791-9741-9780-D716BE5FBE8C}"/>
              </a:ext>
            </a:extLst>
          </p:cNvPr>
          <p:cNvSpPr txBox="1"/>
          <p:nvPr/>
        </p:nvSpPr>
        <p:spPr>
          <a:xfrm>
            <a:off x="1959356" y="5208815"/>
            <a:ext cx="8392886" cy="923330"/>
          </a:xfrm>
          <a:prstGeom prst="rect">
            <a:avLst/>
          </a:prstGeom>
          <a:noFill/>
        </p:spPr>
        <p:txBody>
          <a:bodyPr wrap="square" rtlCol="0">
            <a:spAutoFit/>
          </a:bodyPr>
          <a:lstStyle/>
          <a:p>
            <a:r>
              <a:rPr lang="en-US" b="1" dirty="0" err="1"/>
              <a:t>Anti-Müllerian</a:t>
            </a:r>
            <a:r>
              <a:rPr lang="en-US" b="1" dirty="0"/>
              <a:t> Hormone Trajectories Are Associated With Cardiovascular Disease in Women:  Results From the </a:t>
            </a:r>
            <a:r>
              <a:rPr lang="en-US" b="1" dirty="0" err="1"/>
              <a:t>Doetinchem</a:t>
            </a:r>
            <a:r>
              <a:rPr lang="en-US" b="1" dirty="0"/>
              <a:t> Cohort Study </a:t>
            </a:r>
            <a:endParaRPr lang="en-US" dirty="0"/>
          </a:p>
          <a:p>
            <a:r>
              <a:rPr lang="en-US" dirty="0"/>
              <a:t>de Kat et al.  Circulation 2017</a:t>
            </a:r>
          </a:p>
        </p:txBody>
      </p:sp>
    </p:spTree>
    <p:extLst>
      <p:ext uri="{BB962C8B-B14F-4D97-AF65-F5344CB8AC3E}">
        <p14:creationId xmlns:p14="http://schemas.microsoft.com/office/powerpoint/2010/main" val="2482894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7A46E-55E2-814B-ACCA-19AE2BAD8949}"/>
              </a:ext>
            </a:extLst>
          </p:cNvPr>
          <p:cNvSpPr>
            <a:spLocks noGrp="1"/>
          </p:cNvSpPr>
          <p:nvPr>
            <p:ph type="title"/>
          </p:nvPr>
        </p:nvSpPr>
        <p:spPr>
          <a:xfrm>
            <a:off x="2181931" y="523820"/>
            <a:ext cx="7729728" cy="1188720"/>
          </a:xfrm>
        </p:spPr>
        <p:txBody>
          <a:bodyPr/>
          <a:lstStyle/>
          <a:p>
            <a:r>
              <a:rPr lang="en-US" dirty="0"/>
              <a:t>AMH AND CVD</a:t>
            </a:r>
          </a:p>
        </p:txBody>
      </p:sp>
      <p:sp>
        <p:nvSpPr>
          <p:cNvPr id="3" name="Content Placeholder 2">
            <a:extLst>
              <a:ext uri="{FF2B5EF4-FFF2-40B4-BE49-F238E27FC236}">
                <a16:creationId xmlns:a16="http://schemas.microsoft.com/office/drawing/2014/main" id="{1E677C1A-4460-0F45-88F5-81968ABA3A55}"/>
              </a:ext>
            </a:extLst>
          </p:cNvPr>
          <p:cNvSpPr>
            <a:spLocks noGrp="1"/>
          </p:cNvSpPr>
          <p:nvPr>
            <p:ph idx="1"/>
          </p:nvPr>
        </p:nvSpPr>
        <p:spPr>
          <a:xfrm>
            <a:off x="1512678" y="2066544"/>
            <a:ext cx="9068235" cy="4138313"/>
          </a:xfrm>
        </p:spPr>
        <p:txBody>
          <a:bodyPr>
            <a:normAutofit/>
          </a:bodyPr>
          <a:lstStyle/>
          <a:p>
            <a:r>
              <a:rPr lang="en-US" sz="2400" dirty="0"/>
              <a:t>To date, there are some indications that AMH may be directly involved in cardiovascular physiology.</a:t>
            </a:r>
          </a:p>
          <a:p>
            <a:r>
              <a:rPr lang="en-US" sz="2400" dirty="0"/>
              <a:t>AMH is part of the same family BMP, which are thought to play an important role in vascular homeostasis</a:t>
            </a:r>
          </a:p>
          <a:p>
            <a:r>
              <a:rPr lang="en-US" sz="2400" dirty="0"/>
              <a:t>Cardiac tissue from neonates with hypoplastic left heart syndrome exhibited fewer AMH receptors than controls, suggesting a role for AMH in (early) myocardial development</a:t>
            </a:r>
          </a:p>
          <a:p>
            <a:r>
              <a:rPr lang="en-US" sz="2400" dirty="0"/>
              <a:t>Women with hypertensive pregnancy disorders have lower AMH levels than controls </a:t>
            </a:r>
          </a:p>
          <a:p>
            <a:endParaRPr lang="en-US" sz="2400" dirty="0"/>
          </a:p>
          <a:p>
            <a:endParaRPr lang="en-US" sz="2400" dirty="0"/>
          </a:p>
        </p:txBody>
      </p:sp>
    </p:spTree>
    <p:extLst>
      <p:ext uri="{BB962C8B-B14F-4D97-AF65-F5344CB8AC3E}">
        <p14:creationId xmlns:p14="http://schemas.microsoft.com/office/powerpoint/2010/main" val="3304349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3CA51-9195-A848-8507-F1CC62618D9E}"/>
              </a:ext>
            </a:extLst>
          </p:cNvPr>
          <p:cNvSpPr>
            <a:spLocks noGrp="1"/>
          </p:cNvSpPr>
          <p:nvPr>
            <p:ph type="title"/>
          </p:nvPr>
        </p:nvSpPr>
        <p:spPr>
          <a:xfrm>
            <a:off x="2231136" y="338159"/>
            <a:ext cx="7729728" cy="1188720"/>
          </a:xfrm>
        </p:spPr>
        <p:txBody>
          <a:bodyPr/>
          <a:lstStyle/>
          <a:p>
            <a:r>
              <a:rPr lang="en-US" dirty="0"/>
              <a:t>POI</a:t>
            </a:r>
          </a:p>
        </p:txBody>
      </p:sp>
      <p:sp>
        <p:nvSpPr>
          <p:cNvPr id="3" name="Content Placeholder 2">
            <a:extLst>
              <a:ext uri="{FF2B5EF4-FFF2-40B4-BE49-F238E27FC236}">
                <a16:creationId xmlns:a16="http://schemas.microsoft.com/office/drawing/2014/main" id="{C9884070-6F79-FA4A-B3ED-BD92222E9049}"/>
              </a:ext>
            </a:extLst>
          </p:cNvPr>
          <p:cNvSpPr>
            <a:spLocks noGrp="1"/>
          </p:cNvSpPr>
          <p:nvPr>
            <p:ph idx="1"/>
          </p:nvPr>
        </p:nvSpPr>
        <p:spPr>
          <a:xfrm>
            <a:off x="1350603" y="1926844"/>
            <a:ext cx="9554464" cy="4270756"/>
          </a:xfrm>
        </p:spPr>
        <p:txBody>
          <a:bodyPr>
            <a:normAutofit/>
          </a:bodyPr>
          <a:lstStyle/>
          <a:p>
            <a:r>
              <a:rPr lang="en-US" sz="2800" dirty="0"/>
              <a:t>Screen for impending POI in all women</a:t>
            </a:r>
          </a:p>
          <a:p>
            <a:r>
              <a:rPr lang="en-US" sz="2800" dirty="0"/>
              <a:t>Screen women with a family history if POI</a:t>
            </a:r>
          </a:p>
          <a:p>
            <a:pPr lvl="1"/>
            <a:r>
              <a:rPr lang="en-US" sz="2600" dirty="0"/>
              <a:t>Strong heritability</a:t>
            </a:r>
          </a:p>
          <a:p>
            <a:pPr lvl="1"/>
            <a:r>
              <a:rPr lang="en-US" sz="2600" dirty="0"/>
              <a:t>15% have a first degree relative with POI</a:t>
            </a:r>
          </a:p>
          <a:p>
            <a:pPr lvl="1"/>
            <a:r>
              <a:rPr lang="en-US" sz="2600" dirty="0"/>
              <a:t>42% of variations in the age of natural menopause is can be explained by genetic factors</a:t>
            </a:r>
          </a:p>
          <a:p>
            <a:pPr lvl="2"/>
            <a:r>
              <a:rPr lang="en-US" sz="2400" dirty="0"/>
              <a:t>for mothers – OR: 6.2</a:t>
            </a:r>
          </a:p>
          <a:p>
            <a:pPr lvl="2"/>
            <a:r>
              <a:rPr lang="en-US" sz="2400" dirty="0"/>
              <a:t>for older sisters OR: 5.5</a:t>
            </a:r>
          </a:p>
        </p:txBody>
      </p:sp>
    </p:spTree>
    <p:extLst>
      <p:ext uri="{BB962C8B-B14F-4D97-AF65-F5344CB8AC3E}">
        <p14:creationId xmlns:p14="http://schemas.microsoft.com/office/powerpoint/2010/main" val="25372360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DC7145-1945-004D-8E8E-4F2DE25B307C}"/>
              </a:ext>
            </a:extLst>
          </p:cNvPr>
          <p:cNvSpPr>
            <a:spLocks noGrp="1"/>
          </p:cNvSpPr>
          <p:nvPr>
            <p:ph idx="1"/>
          </p:nvPr>
        </p:nvSpPr>
        <p:spPr>
          <a:xfrm>
            <a:off x="1420367" y="368976"/>
            <a:ext cx="9740731" cy="4067557"/>
          </a:xfrm>
        </p:spPr>
        <p:txBody>
          <a:bodyPr>
            <a:normAutofit lnSpcReduction="10000"/>
          </a:bodyPr>
          <a:lstStyle/>
          <a:p>
            <a:r>
              <a:rPr lang="en-US" sz="2800" dirty="0"/>
              <a:t>Survivors of childhood cancer</a:t>
            </a:r>
          </a:p>
          <a:p>
            <a:pPr lvl="1"/>
            <a:r>
              <a:rPr lang="en-US" sz="2600" dirty="0" err="1"/>
              <a:t>Nosurgical</a:t>
            </a:r>
            <a:r>
              <a:rPr lang="en-US" sz="2600" dirty="0"/>
              <a:t> POI:  8% vs 0.8% in controls</a:t>
            </a:r>
          </a:p>
          <a:p>
            <a:r>
              <a:rPr lang="en-US" sz="2800" dirty="0"/>
              <a:t>Ethnicity</a:t>
            </a:r>
          </a:p>
          <a:p>
            <a:pPr lvl="1"/>
            <a:r>
              <a:rPr lang="en-US" sz="2600" dirty="0"/>
              <a:t>Oriental 0.1%</a:t>
            </a:r>
          </a:p>
          <a:p>
            <a:pPr lvl="1"/>
            <a:r>
              <a:rPr lang="en-US" sz="2600" dirty="0" err="1"/>
              <a:t>Caucasion</a:t>
            </a:r>
            <a:r>
              <a:rPr lang="en-US" sz="2600" dirty="0"/>
              <a:t> 1%</a:t>
            </a:r>
          </a:p>
          <a:p>
            <a:pPr lvl="1"/>
            <a:r>
              <a:rPr lang="en-US" sz="2600" dirty="0"/>
              <a:t>African-American/Hispanic 1.4%</a:t>
            </a:r>
          </a:p>
          <a:p>
            <a:r>
              <a:rPr lang="en-US" sz="2800" dirty="0"/>
              <a:t>Smoking</a:t>
            </a:r>
          </a:p>
          <a:p>
            <a:pPr lvl="1"/>
            <a:r>
              <a:rPr lang="en-US" sz="2600" dirty="0"/>
              <a:t>OR:  1,82 (1.03-3.23)</a:t>
            </a:r>
          </a:p>
        </p:txBody>
      </p:sp>
      <p:sp>
        <p:nvSpPr>
          <p:cNvPr id="6" name="TextBox 5">
            <a:extLst>
              <a:ext uri="{FF2B5EF4-FFF2-40B4-BE49-F238E27FC236}">
                <a16:creationId xmlns:a16="http://schemas.microsoft.com/office/drawing/2014/main" id="{3F57F0CF-9555-034A-8D15-FE8FB353D033}"/>
              </a:ext>
            </a:extLst>
          </p:cNvPr>
          <p:cNvSpPr txBox="1"/>
          <p:nvPr/>
        </p:nvSpPr>
        <p:spPr>
          <a:xfrm>
            <a:off x="1420367" y="4436533"/>
            <a:ext cx="9431867" cy="2339102"/>
          </a:xfrm>
          <a:prstGeom prst="rect">
            <a:avLst/>
          </a:prstGeom>
          <a:noFill/>
        </p:spPr>
        <p:txBody>
          <a:bodyPr wrap="square" rtlCol="0">
            <a:spAutoFit/>
          </a:bodyPr>
          <a:lstStyle/>
          <a:p>
            <a:r>
              <a:rPr lang="en-US" sz="1600" dirty="0"/>
              <a:t>C.A. </a:t>
            </a:r>
            <a:r>
              <a:rPr lang="en-US" sz="1600" dirty="0" err="1"/>
              <a:t>Sklar</a:t>
            </a:r>
            <a:r>
              <a:rPr lang="en-US" sz="1600" dirty="0"/>
              <a:t>, A.C. Mertens, P. </a:t>
            </a:r>
            <a:r>
              <a:rPr lang="en-US" sz="1600" dirty="0" err="1"/>
              <a:t>Mitby</a:t>
            </a:r>
            <a:r>
              <a:rPr lang="en-US" sz="1600" dirty="0"/>
              <a:t>, J. Whitton, M. Stovall, C. Kasper, J. Mulder, D. Green, H.S. Nicholson, Y. </a:t>
            </a:r>
            <a:r>
              <a:rPr lang="en-US" sz="1600" dirty="0" err="1"/>
              <a:t>Yasui</a:t>
            </a:r>
            <a:r>
              <a:rPr lang="en-US" sz="1600" dirty="0"/>
              <a:t>, L.L. Robison, Premature menopause in survivors of childhood cancer: a report from the childhood cancer survivor study, J. Natl. Cancer Inst. 5 (98) (2006) 890–896 </a:t>
            </a:r>
          </a:p>
          <a:p>
            <a:endParaRPr lang="en-US" sz="1600" dirty="0"/>
          </a:p>
          <a:p>
            <a:r>
              <a:rPr lang="en-US" sz="1600" dirty="0"/>
              <a:t>J.L.Luborsky,P.Meyer,M.F.Sowers,etal.,Premature menopause in a multi-ethnic population study of the menopause transition, Hum. </a:t>
            </a:r>
            <a:r>
              <a:rPr lang="en-US" sz="1600" dirty="0" err="1"/>
              <a:t>Reprod</a:t>
            </a:r>
            <a:r>
              <a:rPr lang="en-US" sz="1600" dirty="0"/>
              <a:t>. 18 (2003) 199–206. </a:t>
            </a:r>
          </a:p>
          <a:p>
            <a:endParaRPr lang="en-US" sz="1600" dirty="0"/>
          </a:p>
          <a:p>
            <a:r>
              <a:rPr lang="en-US" sz="1600" dirty="0" err="1"/>
              <a:t>S.H.Chang,C.S.Kim,K.S.Lee,etal</a:t>
            </a:r>
            <a:r>
              <a:rPr lang="en-US" sz="1600" dirty="0"/>
              <a:t>., Premenopausal factors influencing premature ovarian failure and early menopause, </a:t>
            </a:r>
            <a:r>
              <a:rPr lang="en-US" sz="1600" dirty="0" err="1"/>
              <a:t>Maturitas</a:t>
            </a:r>
            <a:r>
              <a:rPr lang="en-US" sz="1600" dirty="0"/>
              <a:t> 58 (2007) 19–30. </a:t>
            </a:r>
          </a:p>
        </p:txBody>
      </p:sp>
    </p:spTree>
    <p:extLst>
      <p:ext uri="{BB962C8B-B14F-4D97-AF65-F5344CB8AC3E}">
        <p14:creationId xmlns:p14="http://schemas.microsoft.com/office/powerpoint/2010/main" val="2858376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53B3E-E31A-424B-893F-243B7A108D80}"/>
              </a:ext>
            </a:extLst>
          </p:cNvPr>
          <p:cNvSpPr>
            <a:spLocks noGrp="1"/>
          </p:cNvSpPr>
          <p:nvPr>
            <p:ph type="title"/>
          </p:nvPr>
        </p:nvSpPr>
        <p:spPr>
          <a:xfrm>
            <a:off x="2239602" y="710692"/>
            <a:ext cx="7729728" cy="1188720"/>
          </a:xfrm>
        </p:spPr>
        <p:txBody>
          <a:bodyPr>
            <a:normAutofit/>
          </a:bodyPr>
          <a:lstStyle/>
          <a:p>
            <a:r>
              <a:rPr lang="en-US" sz="3600" dirty="0"/>
              <a:t>Who to test?</a:t>
            </a:r>
          </a:p>
        </p:txBody>
      </p:sp>
      <p:sp>
        <p:nvSpPr>
          <p:cNvPr id="3" name="Content Placeholder 2">
            <a:extLst>
              <a:ext uri="{FF2B5EF4-FFF2-40B4-BE49-F238E27FC236}">
                <a16:creationId xmlns:a16="http://schemas.microsoft.com/office/drawing/2014/main" id="{46C639A4-6456-2349-A237-3DB4D452CF73}"/>
              </a:ext>
            </a:extLst>
          </p:cNvPr>
          <p:cNvSpPr>
            <a:spLocks noGrp="1"/>
          </p:cNvSpPr>
          <p:nvPr>
            <p:ph idx="1"/>
          </p:nvPr>
        </p:nvSpPr>
        <p:spPr>
          <a:xfrm>
            <a:off x="1337733" y="2404532"/>
            <a:ext cx="9533467" cy="4047067"/>
          </a:xfrm>
        </p:spPr>
        <p:txBody>
          <a:bodyPr>
            <a:normAutofit/>
          </a:bodyPr>
          <a:lstStyle/>
          <a:p>
            <a:r>
              <a:rPr lang="en-US" sz="3200" dirty="0"/>
              <a:t>Women &gt; 35 years who have tried to conceive for &gt; 6 months </a:t>
            </a:r>
          </a:p>
          <a:p>
            <a:r>
              <a:rPr lang="en-US" sz="3200" dirty="0"/>
              <a:t>Women who had ovarian surgery due to endometriomas </a:t>
            </a:r>
          </a:p>
          <a:p>
            <a:r>
              <a:rPr lang="en-US" sz="3200" dirty="0"/>
              <a:t>Who had gonadotoxic chemo- or radiotherapy</a:t>
            </a:r>
          </a:p>
          <a:p>
            <a:r>
              <a:rPr lang="en-US" sz="3200" dirty="0"/>
              <a:t>Family history of early menopause</a:t>
            </a:r>
          </a:p>
          <a:p>
            <a:r>
              <a:rPr lang="en-US" sz="3200" dirty="0"/>
              <a:t>Smoking, oophorectomy, ovarian  surgery</a:t>
            </a:r>
          </a:p>
          <a:p>
            <a:endParaRPr lang="en-US" sz="3200" dirty="0"/>
          </a:p>
        </p:txBody>
      </p:sp>
    </p:spTree>
    <p:extLst>
      <p:ext uri="{BB962C8B-B14F-4D97-AF65-F5344CB8AC3E}">
        <p14:creationId xmlns:p14="http://schemas.microsoft.com/office/powerpoint/2010/main" val="4305776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250C3-A5CF-F245-AA8A-7CC776F31E94}"/>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9DCB218B-773D-7F45-8872-469A40242E09}"/>
              </a:ext>
            </a:extLst>
          </p:cNvPr>
          <p:cNvSpPr>
            <a:spLocks noGrp="1"/>
          </p:cNvSpPr>
          <p:nvPr>
            <p:ph idx="1"/>
          </p:nvPr>
        </p:nvSpPr>
        <p:spPr>
          <a:xfrm>
            <a:off x="1316736" y="2417910"/>
            <a:ext cx="9503664" cy="3678090"/>
          </a:xfrm>
        </p:spPr>
        <p:txBody>
          <a:bodyPr>
            <a:normAutofit/>
          </a:bodyPr>
          <a:lstStyle/>
          <a:p>
            <a:r>
              <a:rPr lang="en-US" sz="2800" dirty="0"/>
              <a:t>The question of whether premenopausal women should have their ovarian reserve assessed as part of a screening program is still open to debate</a:t>
            </a:r>
          </a:p>
          <a:p>
            <a:r>
              <a:rPr lang="en-US" sz="2800" dirty="0"/>
              <a:t>Measurement of AMH level is not a crystal ball for predicting ovarian ageing</a:t>
            </a:r>
          </a:p>
          <a:p>
            <a:r>
              <a:rPr lang="en-US" sz="2800" dirty="0"/>
              <a:t>However, determination of whether the ovarian reserve is diminished can be viewed as a woman’s right </a:t>
            </a:r>
          </a:p>
          <a:p>
            <a:endParaRPr lang="en-US" sz="2800" dirty="0"/>
          </a:p>
        </p:txBody>
      </p:sp>
    </p:spTree>
    <p:extLst>
      <p:ext uri="{BB962C8B-B14F-4D97-AF65-F5344CB8AC3E}">
        <p14:creationId xmlns:p14="http://schemas.microsoft.com/office/powerpoint/2010/main" val="2261174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F29000-C895-A847-9C9B-086EE37EA1C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5385" y="315201"/>
            <a:ext cx="8029575" cy="57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79B8780-C660-4B4C-A78D-4CAC1CF15FE6}"/>
              </a:ext>
            </a:extLst>
          </p:cNvPr>
          <p:cNvSpPr txBox="1">
            <a:spLocks noChangeArrowheads="1"/>
          </p:cNvSpPr>
          <p:nvPr/>
        </p:nvSpPr>
        <p:spPr bwMode="auto">
          <a:xfrm>
            <a:off x="3377160" y="6304839"/>
            <a:ext cx="4967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a:solidFill>
                  <a:srgbClr val="953735"/>
                </a:solidFill>
              </a:rPr>
              <a:t>From Broer et al.  Curr Opin Obstet Gynecol 2010</a:t>
            </a:r>
          </a:p>
        </p:txBody>
      </p:sp>
    </p:spTree>
    <p:extLst>
      <p:ext uri="{BB962C8B-B14F-4D97-AF65-F5344CB8AC3E}">
        <p14:creationId xmlns:p14="http://schemas.microsoft.com/office/powerpoint/2010/main" val="893735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699FF4-27B1-444F-8A15-4FAEB19F47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96755" y="916096"/>
            <a:ext cx="9476500" cy="478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a:extLst>
              <a:ext uri="{FF2B5EF4-FFF2-40B4-BE49-F238E27FC236}">
                <a16:creationId xmlns:a16="http://schemas.microsoft.com/office/drawing/2014/main" id="{FAA1D584-77B9-F748-A6AF-760C9D128586}"/>
              </a:ext>
            </a:extLst>
          </p:cNvPr>
          <p:cNvSpPr txBox="1">
            <a:spLocks noChangeArrowheads="1"/>
          </p:cNvSpPr>
          <p:nvPr/>
        </p:nvSpPr>
        <p:spPr bwMode="auto">
          <a:xfrm>
            <a:off x="4691992" y="6156052"/>
            <a:ext cx="25358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tr-TR" altLang="en-US" b="1" dirty="0" err="1"/>
              <a:t>Dewailly</a:t>
            </a:r>
            <a:r>
              <a:rPr lang="tr-TR" altLang="en-US" b="1" dirty="0"/>
              <a:t> et al. HRU 2014</a:t>
            </a:r>
          </a:p>
        </p:txBody>
      </p:sp>
    </p:spTree>
    <p:extLst>
      <p:ext uri="{BB962C8B-B14F-4D97-AF65-F5344CB8AC3E}">
        <p14:creationId xmlns:p14="http://schemas.microsoft.com/office/powerpoint/2010/main" val="702283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6DD700-DC7F-724B-B519-E62F8E2D965A}"/>
              </a:ext>
            </a:extLst>
          </p:cNvPr>
          <p:cNvPicPr>
            <a:picLocks noChangeAspect="1"/>
          </p:cNvPicPr>
          <p:nvPr/>
        </p:nvPicPr>
        <p:blipFill>
          <a:blip r:embed="rId2"/>
          <a:stretch>
            <a:fillRect/>
          </a:stretch>
        </p:blipFill>
        <p:spPr>
          <a:xfrm>
            <a:off x="1493115" y="760614"/>
            <a:ext cx="9270124" cy="5591978"/>
          </a:xfrm>
          <a:prstGeom prst="rect">
            <a:avLst/>
          </a:prstGeom>
        </p:spPr>
      </p:pic>
      <p:sp>
        <p:nvSpPr>
          <p:cNvPr id="4" name="TextBox 3">
            <a:extLst>
              <a:ext uri="{FF2B5EF4-FFF2-40B4-BE49-F238E27FC236}">
                <a16:creationId xmlns:a16="http://schemas.microsoft.com/office/drawing/2014/main" id="{E1B8DD5E-2435-9148-8431-B26730F09B84}"/>
              </a:ext>
            </a:extLst>
          </p:cNvPr>
          <p:cNvSpPr txBox="1"/>
          <p:nvPr/>
        </p:nvSpPr>
        <p:spPr>
          <a:xfrm>
            <a:off x="2218329" y="126125"/>
            <a:ext cx="7819697" cy="523220"/>
          </a:xfrm>
          <a:prstGeom prst="rect">
            <a:avLst/>
          </a:prstGeom>
          <a:noFill/>
        </p:spPr>
        <p:txBody>
          <a:bodyPr wrap="square" rtlCol="0">
            <a:spAutoFit/>
          </a:bodyPr>
          <a:lstStyle/>
          <a:p>
            <a:pPr algn="ctr"/>
            <a:r>
              <a:rPr lang="en-US" sz="2800" dirty="0"/>
              <a:t>Follicular stages reflected by ovarian reserve tests</a:t>
            </a:r>
          </a:p>
        </p:txBody>
      </p:sp>
      <p:sp>
        <p:nvSpPr>
          <p:cNvPr id="5" name="TextBox 4">
            <a:extLst>
              <a:ext uri="{FF2B5EF4-FFF2-40B4-BE49-F238E27FC236}">
                <a16:creationId xmlns:a16="http://schemas.microsoft.com/office/drawing/2014/main" id="{E11BC51A-2B4E-AA4A-B90B-3FF09A0DA1B8}"/>
              </a:ext>
            </a:extLst>
          </p:cNvPr>
          <p:cNvSpPr txBox="1"/>
          <p:nvPr/>
        </p:nvSpPr>
        <p:spPr>
          <a:xfrm>
            <a:off x="7330965" y="6463861"/>
            <a:ext cx="3957145" cy="369332"/>
          </a:xfrm>
          <a:prstGeom prst="rect">
            <a:avLst/>
          </a:prstGeom>
          <a:noFill/>
        </p:spPr>
        <p:txBody>
          <a:bodyPr wrap="square" rtlCol="0">
            <a:spAutoFit/>
          </a:bodyPr>
          <a:lstStyle/>
          <a:p>
            <a:pPr algn="ctr"/>
            <a:r>
              <a:rPr lang="en-US" dirty="0"/>
              <a:t>From Tal and </a:t>
            </a:r>
            <a:r>
              <a:rPr lang="en-US" dirty="0" err="1"/>
              <a:t>Seifer</a:t>
            </a:r>
            <a:r>
              <a:rPr lang="en-US" dirty="0"/>
              <a:t>.  AJOG 2017</a:t>
            </a:r>
          </a:p>
        </p:txBody>
      </p:sp>
    </p:spTree>
    <p:extLst>
      <p:ext uri="{BB962C8B-B14F-4D97-AF65-F5344CB8AC3E}">
        <p14:creationId xmlns:p14="http://schemas.microsoft.com/office/powerpoint/2010/main" val="3688291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05394E6-20E3-8C4B-B377-922F82D0FA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7983" y="698938"/>
            <a:ext cx="8035925"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
            <a:extLst>
              <a:ext uri="{FF2B5EF4-FFF2-40B4-BE49-F238E27FC236}">
                <a16:creationId xmlns:a16="http://schemas.microsoft.com/office/drawing/2014/main" id="{E849EF0F-C8F4-6947-8E08-BBAB1F58BA1C}"/>
              </a:ext>
            </a:extLst>
          </p:cNvPr>
          <p:cNvSpPr txBox="1">
            <a:spLocks noChangeArrowheads="1"/>
          </p:cNvSpPr>
          <p:nvPr/>
        </p:nvSpPr>
        <p:spPr>
          <a:xfrm>
            <a:off x="1537795" y="183001"/>
            <a:ext cx="8509000" cy="307975"/>
          </a:xfrm>
          <a:prstGeom prst="rect">
            <a:avLst/>
          </a:prstGeom>
        </p:spPr>
        <p:txBody>
          <a:bodyPr vert="horz" lIns="91440" tIns="45720" rIns="91440" bIns="45720" rtlCol="0">
            <a:sp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spcBef>
                <a:spcPct val="0"/>
              </a:spcBef>
              <a:buFont typeface="Arial" panose="020B0604020202020204" pitchFamily="34" charset="0"/>
              <a:buNone/>
            </a:pPr>
            <a:r>
              <a:rPr lang="en-US" altLang="en-US" sz="1400" b="1">
                <a:solidFill>
                  <a:schemeClr val="tx2"/>
                </a:solidFill>
              </a:rPr>
              <a:t>Figure 2. The normal range for serum AMH in girls and women.</a:t>
            </a:r>
          </a:p>
        </p:txBody>
      </p:sp>
      <p:sp>
        <p:nvSpPr>
          <p:cNvPr id="4" name="Text Box 4">
            <a:extLst>
              <a:ext uri="{FF2B5EF4-FFF2-40B4-BE49-F238E27FC236}">
                <a16:creationId xmlns:a16="http://schemas.microsoft.com/office/drawing/2014/main" id="{0ACF5EF7-90B8-B943-8792-B95518DEE183}"/>
              </a:ext>
            </a:extLst>
          </p:cNvPr>
          <p:cNvSpPr txBox="1">
            <a:spLocks noChangeArrowheads="1"/>
          </p:cNvSpPr>
          <p:nvPr/>
        </p:nvSpPr>
        <p:spPr bwMode="auto">
          <a:xfrm>
            <a:off x="1618758" y="5685276"/>
            <a:ext cx="8347075" cy="590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058" tIns="41029" rIns="82058" bIns="41029">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100"/>
              <a:t>Kelsey TW, Wright P, Nelson SM, Anderson RA, et al. (2011) A Validated Model of Serum Anti-Müllerian Hormone from Conception to Menopause. PLoS ONE 6(7): e22024. doi:10.1371/journal.pone.0022024</a:t>
            </a:r>
          </a:p>
          <a:p>
            <a:pPr eaLnBrk="1" hangingPunct="1"/>
            <a:r>
              <a:rPr lang="en-US" altLang="en-US" sz="1100">
                <a:hlinkClick r:id="rId3"/>
              </a:rPr>
              <a:t>http://www.plosone.org/article/info:doi/10.1371/journal.pone.0022024</a:t>
            </a:r>
            <a:endParaRPr lang="en-US" altLang="en-US" sz="1100"/>
          </a:p>
        </p:txBody>
      </p:sp>
      <p:pic>
        <p:nvPicPr>
          <p:cNvPr id="5" name="Picture 5">
            <a:extLst>
              <a:ext uri="{FF2B5EF4-FFF2-40B4-BE49-F238E27FC236}">
                <a16:creationId xmlns:a16="http://schemas.microsoft.com/office/drawing/2014/main" id="{6CC0455A-6048-CE48-A778-1C129271CF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5758" y="6279001"/>
            <a:ext cx="2205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442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29C72C-8ED5-4741-BBF8-3A2ECF2E8186}"/>
              </a:ext>
            </a:extLst>
          </p:cNvPr>
          <p:cNvPicPr>
            <a:picLocks noChangeAspect="1"/>
          </p:cNvPicPr>
          <p:nvPr/>
        </p:nvPicPr>
        <p:blipFill>
          <a:blip r:embed="rId2"/>
          <a:stretch>
            <a:fillRect/>
          </a:stretch>
        </p:blipFill>
        <p:spPr>
          <a:xfrm>
            <a:off x="139700" y="76200"/>
            <a:ext cx="11912600" cy="6705600"/>
          </a:xfrm>
          <a:prstGeom prst="rect">
            <a:avLst/>
          </a:prstGeom>
        </p:spPr>
      </p:pic>
      <p:sp>
        <p:nvSpPr>
          <p:cNvPr id="4" name="TextBox 3">
            <a:extLst>
              <a:ext uri="{FF2B5EF4-FFF2-40B4-BE49-F238E27FC236}">
                <a16:creationId xmlns:a16="http://schemas.microsoft.com/office/drawing/2014/main" id="{E09E700E-D7D6-5348-A837-77F61D8A5CD6}"/>
              </a:ext>
            </a:extLst>
          </p:cNvPr>
          <p:cNvSpPr txBox="1"/>
          <p:nvPr/>
        </p:nvSpPr>
        <p:spPr>
          <a:xfrm>
            <a:off x="9312729" y="6363481"/>
            <a:ext cx="3178628" cy="369332"/>
          </a:xfrm>
          <a:prstGeom prst="rect">
            <a:avLst/>
          </a:prstGeom>
          <a:noFill/>
        </p:spPr>
        <p:txBody>
          <a:bodyPr wrap="square" rtlCol="0">
            <a:spAutoFit/>
          </a:bodyPr>
          <a:lstStyle/>
          <a:p>
            <a:r>
              <a:rPr lang="en-US" dirty="0"/>
              <a:t>Lie Fong et al.  JCEM 2012</a:t>
            </a:r>
          </a:p>
        </p:txBody>
      </p:sp>
    </p:spTree>
    <p:extLst>
      <p:ext uri="{BB962C8B-B14F-4D97-AF65-F5344CB8AC3E}">
        <p14:creationId xmlns:p14="http://schemas.microsoft.com/office/powerpoint/2010/main" val="186160995"/>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Parcel</Template>
  <TotalTime>5541</TotalTime>
  <Words>2094</Words>
  <Application>Microsoft Macintosh PowerPoint</Application>
  <PresentationFormat>Widescreen</PresentationFormat>
  <Paragraphs>625</Paragraphs>
  <Slides>46</Slides>
  <Notes>0</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ＭＳ Ｐゴシック</vt:lpstr>
      <vt:lpstr>ＭＳ Ｐゴシック</vt:lpstr>
      <vt:lpstr>Arial</vt:lpstr>
      <vt:lpstr>Calibri</vt:lpstr>
      <vt:lpstr>Gill Sans MT</vt:lpstr>
      <vt:lpstr>Parcel</vt:lpstr>
      <vt:lpstr>PowerPoint Presentation</vt:lpstr>
      <vt:lpstr>PowerPoint Presentation</vt:lpstr>
      <vt:lpstr>PATHOPHYSIOLOGY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Variations in AMH measurements</vt:lpstr>
      <vt:lpstr>PowerPoint Presentation</vt:lpstr>
      <vt:lpstr>Factors influencing amh measurements </vt:lpstr>
      <vt:lpstr>Amh tests-reliability</vt:lpstr>
      <vt:lpstr>AMH AND FERTILITY/INFERTILITY</vt:lpstr>
      <vt:lpstr>PowerPoint Presentation</vt:lpstr>
      <vt:lpstr>amh and pcos</vt:lpstr>
      <vt:lpstr>PowerPoint Presentation</vt:lpstr>
      <vt:lpstr>PowerPoint Presentation</vt:lpstr>
      <vt:lpstr>Amh and ART</vt:lpstr>
      <vt:lpstr>PowerPoint Presentation</vt:lpstr>
      <vt:lpstr>Predictive value of AMH to predict extremes of ovarian response</vt:lpstr>
      <vt:lpstr>PowerPoint Presentation</vt:lpstr>
      <vt:lpstr>PowerPoint Presentation</vt:lpstr>
      <vt:lpstr>PowerPoint Presentation</vt:lpstr>
      <vt:lpstr>PowerPoint Presentation</vt:lpstr>
      <vt:lpstr>PowerPoint Presentation</vt:lpstr>
      <vt:lpstr>Prognostıc ındıcators of art ın women with ultralow amh</vt:lpstr>
      <vt:lpstr>PowerPoint Presentation</vt:lpstr>
      <vt:lpstr>PowerPoint Presentation</vt:lpstr>
      <vt:lpstr>AMH AND AGE AT NATURAL MENOPAUSE</vt:lpstr>
      <vt:lpstr>PowerPoint Presentation</vt:lpstr>
      <vt:lpstr>PowerPoint Presentation</vt:lpstr>
      <vt:lpstr>PowerPoint Presentation</vt:lpstr>
      <vt:lpstr>PowerPoint Presentation</vt:lpstr>
      <vt:lpstr>AMH AND EARLY NATURAL MENOPAUSE</vt:lpstr>
      <vt:lpstr>PowerPoint Presentation</vt:lpstr>
      <vt:lpstr>PowerPoint Presentation</vt:lpstr>
      <vt:lpstr>AMH AS A PREDICTOR OF CARDIAC HEALTH</vt:lpstr>
      <vt:lpstr>PowerPoint Presentation</vt:lpstr>
      <vt:lpstr>AMH AND CVD</vt:lpstr>
      <vt:lpstr>POI</vt:lpstr>
      <vt:lpstr>PowerPoint Presentation</vt:lpstr>
      <vt:lpstr>Who to test?</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Jinekolojide amh-kıme ve ne zaman?</dc:title>
  <dc:creator>Microsoft Office User</dc:creator>
  <cp:lastModifiedBy>Microsoft Office User</cp:lastModifiedBy>
  <cp:revision>37</cp:revision>
  <dcterms:created xsi:type="dcterms:W3CDTF">2018-12-07T15:39:58Z</dcterms:created>
  <dcterms:modified xsi:type="dcterms:W3CDTF">2018-12-22T17:04:27Z</dcterms:modified>
</cp:coreProperties>
</file>