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6" r:id="rId2"/>
    <p:sldMasterId id="2147483814" r:id="rId3"/>
    <p:sldMasterId id="2147483820" r:id="rId4"/>
    <p:sldMasterId id="2147483834" r:id="rId5"/>
    <p:sldMasterId id="2147483840" r:id="rId6"/>
  </p:sldMasterIdLst>
  <p:notesMasterIdLst>
    <p:notesMasterId r:id="rId60"/>
  </p:notesMasterIdLst>
  <p:handoutMasterIdLst>
    <p:handoutMasterId r:id="rId61"/>
  </p:handoutMasterIdLst>
  <p:sldIdLst>
    <p:sldId id="903" r:id="rId7"/>
    <p:sldId id="1117" r:id="rId8"/>
    <p:sldId id="1119" r:id="rId9"/>
    <p:sldId id="1127" r:id="rId10"/>
    <p:sldId id="1104" r:id="rId11"/>
    <p:sldId id="1122" r:id="rId12"/>
    <p:sldId id="1124" r:id="rId13"/>
    <p:sldId id="1184" r:id="rId14"/>
    <p:sldId id="1143" r:id="rId15"/>
    <p:sldId id="1125" r:id="rId16"/>
    <p:sldId id="1136" r:id="rId17"/>
    <p:sldId id="1150" r:id="rId18"/>
    <p:sldId id="1137" r:id="rId19"/>
    <p:sldId id="1130" r:id="rId20"/>
    <p:sldId id="1131" r:id="rId21"/>
    <p:sldId id="1068" r:id="rId22"/>
    <p:sldId id="1148" r:id="rId23"/>
    <p:sldId id="1149" r:id="rId24"/>
    <p:sldId id="1154" r:id="rId25"/>
    <p:sldId id="1169" r:id="rId26"/>
    <p:sldId id="1175" r:id="rId27"/>
    <p:sldId id="1132" r:id="rId28"/>
    <p:sldId id="1152" r:id="rId29"/>
    <p:sldId id="1133" r:id="rId30"/>
    <p:sldId id="1189" r:id="rId31"/>
    <p:sldId id="1190" r:id="rId32"/>
    <p:sldId id="1134" r:id="rId33"/>
    <p:sldId id="1135" r:id="rId34"/>
    <p:sldId id="1156" r:id="rId35"/>
    <p:sldId id="1157" r:id="rId36"/>
    <p:sldId id="1168" r:id="rId37"/>
    <p:sldId id="1158" r:id="rId38"/>
    <p:sldId id="1159" r:id="rId39"/>
    <p:sldId id="1160" r:id="rId40"/>
    <p:sldId id="1183" r:id="rId41"/>
    <p:sldId id="1161" r:id="rId42"/>
    <p:sldId id="1162" r:id="rId43"/>
    <p:sldId id="1172" r:id="rId44"/>
    <p:sldId id="1185" r:id="rId45"/>
    <p:sldId id="1186" r:id="rId46"/>
    <p:sldId id="1022" r:id="rId47"/>
    <p:sldId id="1023" r:id="rId48"/>
    <p:sldId id="1024" r:id="rId49"/>
    <p:sldId id="1025" r:id="rId50"/>
    <p:sldId id="1026" r:id="rId51"/>
    <p:sldId id="1055" r:id="rId52"/>
    <p:sldId id="1056" r:id="rId53"/>
    <p:sldId id="1187" r:id="rId54"/>
    <p:sldId id="1126" r:id="rId55"/>
    <p:sldId id="1174" r:id="rId56"/>
    <p:sldId id="1147" r:id="rId57"/>
    <p:sldId id="1176" r:id="rId58"/>
    <p:sldId id="1188" r:id="rId59"/>
  </p:sldIdLst>
  <p:sldSz cx="9144000" cy="6858000" type="screen4x3"/>
  <p:notesSz cx="6797675" cy="992822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shiba" initials="T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CC"/>
    <a:srgbClr val="000066"/>
    <a:srgbClr val="FFFF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Tema Uygulanmış Stil 1 - Vurgu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Açık Stil 3 - Vurgu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Açık Stil 2 - Vurgu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 varScale="1">
        <p:scale>
          <a:sx n="63" d="100"/>
          <a:sy n="63" d="100"/>
        </p:scale>
        <p:origin x="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23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614"/>
    </p:cViewPr>
  </p:sorter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4CFC0-8114-401B-AA01-29519EC73258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552F5-0B74-4784-9D5E-A1CD281DCD3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B6ED2-DB99-4B61-8CD0-F15BD13B58B7}" type="datetimeFigureOut">
              <a:rPr lang="tr-TR" smtClean="0"/>
              <a:pPr/>
              <a:t>23.12.2018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3F002-D6F3-447F-BEF2-3E272DEBD0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4739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3F002-D6F3-447F-BEF2-3E272DEBD0A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382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1848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3F002-D6F3-447F-BEF2-3E272DEBD0A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0796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1939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3F002-D6F3-447F-BEF2-3E272DEBD0A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371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3F002-D6F3-447F-BEF2-3E272DEBD0A9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971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tr-TR" smtClean="0"/>
              <a:t>Wang ve arkadaşlarının 2016 da yaptığı sistematik metaanaliz çalışmasında;</a:t>
            </a:r>
          </a:p>
          <a:p>
            <a:r>
              <a:rPr lang="en-US" altLang="tr-TR" smtClean="0"/>
              <a:t>Erken puberteli Çinli çocuklarda sadece gnrh veya gnrh +bh kombinasyon tedavisinin etkinliği değerlendirilmiş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48EB98-D391-4C5E-8FF8-7A693F699488}" type="slidenum">
              <a:rPr kumimoji="0" lang="tr-TR" alt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tr-TR" alt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575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tr-TR" dirty="0" smtClean="0"/>
              <a:t>The controversial results for the adjunctive treatment of </a:t>
            </a:r>
            <a:r>
              <a:rPr lang="en-US" altLang="tr-TR" dirty="0" err="1" smtClean="0"/>
              <a:t>hGH</a:t>
            </a:r>
            <a:r>
              <a:rPr lang="en-US" altLang="tr-TR" dirty="0" smtClean="0"/>
              <a:t> plus </a:t>
            </a:r>
            <a:r>
              <a:rPr lang="en-US" altLang="tr-TR" dirty="0" err="1" smtClean="0"/>
              <a:t>GnRHa</a:t>
            </a:r>
            <a:r>
              <a:rPr lang="en-US" altLang="tr-TR" dirty="0" smtClean="0"/>
              <a:t> prompted the Lawson Wilkins Pediatric Endocrine Society</a:t>
            </a:r>
          </a:p>
          <a:p>
            <a:r>
              <a:rPr lang="en-US" altLang="tr-TR" dirty="0" smtClean="0"/>
              <a:t>and the European Society for Pediatric Endocrinology not to recommend the addition of </a:t>
            </a:r>
            <a:r>
              <a:rPr lang="en-US" altLang="tr-TR" dirty="0" err="1" smtClean="0"/>
              <a:t>hGH</a:t>
            </a:r>
            <a:r>
              <a:rPr lang="en-US" altLang="tr-TR" dirty="0" smtClean="0"/>
              <a:t> for the treatment of CPP.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2E43B-EDBA-4E43-AC17-763B7C3ACA61}" type="slidenum">
              <a:rPr kumimoji="0" lang="tr-TR" alt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tr-TR" alt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339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E2CCC523-FF82-294A-862B-975DF72B9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human</a:t>
            </a:r>
            <a:r>
              <a:rPr lang="tr-TR" dirty="0"/>
              <a:t> </a:t>
            </a:r>
            <a:r>
              <a:rPr lang="tr-TR" dirty="0" err="1"/>
              <a:t>beings</a:t>
            </a:r>
            <a:r>
              <a:rPr lang="tr-TR" dirty="0"/>
              <a:t>,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hypothalamic-pituitarygonadal</a:t>
            </a:r>
            <a:endParaRPr lang="tr-TR" dirty="0"/>
          </a:p>
          <a:p>
            <a:pPr>
              <a:defRPr/>
            </a:pPr>
            <a:r>
              <a:rPr lang="tr-TR" dirty="0" err="1"/>
              <a:t>axis</a:t>
            </a:r>
            <a:r>
              <a:rPr lang="tr-TR" dirty="0"/>
              <a:t> is </a:t>
            </a:r>
            <a:r>
              <a:rPr lang="tr-TR" dirty="0" err="1"/>
              <a:t>active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mid-gestational</a:t>
            </a:r>
            <a:r>
              <a:rPr lang="tr-TR" dirty="0"/>
              <a:t> </a:t>
            </a:r>
            <a:r>
              <a:rPr lang="tr-TR" dirty="0" err="1"/>
              <a:t>fetus</a:t>
            </a:r>
            <a:r>
              <a:rPr lang="tr-TR" dirty="0"/>
              <a:t>, but</a:t>
            </a:r>
          </a:p>
          <a:p>
            <a:pPr>
              <a:defRPr/>
            </a:pPr>
            <a:r>
              <a:rPr lang="tr-TR" dirty="0" err="1"/>
              <a:t>silenced</a:t>
            </a:r>
            <a:r>
              <a:rPr lang="tr-TR" dirty="0"/>
              <a:t> </a:t>
            </a:r>
            <a:r>
              <a:rPr lang="tr-TR" dirty="0" err="1"/>
              <a:t>towards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end</a:t>
            </a:r>
            <a:r>
              <a:rPr lang="tr-TR" dirty="0"/>
              <a:t> of </a:t>
            </a:r>
            <a:r>
              <a:rPr lang="tr-TR" dirty="0" err="1"/>
              <a:t>gestation</a:t>
            </a:r>
            <a:r>
              <a:rPr lang="tr-TR" dirty="0"/>
              <a:t>.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restraint</a:t>
            </a:r>
            <a:r>
              <a:rPr lang="tr-TR" dirty="0"/>
              <a:t> is</a:t>
            </a:r>
          </a:p>
          <a:p>
            <a:pPr>
              <a:defRPr/>
            </a:pPr>
            <a:r>
              <a:rPr lang="tr-TR" dirty="0" err="1"/>
              <a:t>removed</a:t>
            </a:r>
            <a:r>
              <a:rPr lang="tr-TR" dirty="0"/>
              <a:t> at </a:t>
            </a:r>
            <a:r>
              <a:rPr lang="tr-TR" dirty="0" err="1"/>
              <a:t>birth</a:t>
            </a:r>
            <a:r>
              <a:rPr lang="tr-TR" dirty="0"/>
              <a:t>, </a:t>
            </a:r>
            <a:r>
              <a:rPr lang="tr-TR" dirty="0" err="1"/>
              <a:t>leading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reactivation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axis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an</a:t>
            </a:r>
          </a:p>
          <a:p>
            <a:pPr>
              <a:defRPr/>
            </a:pPr>
            <a:r>
              <a:rPr lang="tr-TR" dirty="0" err="1"/>
              <a:t>increase</a:t>
            </a:r>
            <a:r>
              <a:rPr lang="tr-TR" dirty="0"/>
              <a:t> in </a:t>
            </a:r>
            <a:r>
              <a:rPr lang="tr-TR" dirty="0" err="1"/>
              <a:t>gonadotropin</a:t>
            </a:r>
            <a:r>
              <a:rPr lang="tr-TR" dirty="0"/>
              <a:t> concentrations.2 </a:t>
            </a:r>
            <a:r>
              <a:rPr lang="tr-TR" dirty="0" err="1"/>
              <a:t>These</a:t>
            </a:r>
            <a:endParaRPr lang="tr-TR" dirty="0"/>
          </a:p>
          <a:p>
            <a:pPr>
              <a:defRPr/>
            </a:pPr>
            <a:r>
              <a:rPr lang="tr-TR" dirty="0" err="1"/>
              <a:t>concentrations</a:t>
            </a:r>
            <a:r>
              <a:rPr lang="tr-TR" dirty="0"/>
              <a:t> </a:t>
            </a:r>
            <a:r>
              <a:rPr lang="tr-TR" dirty="0" err="1"/>
              <a:t>then</a:t>
            </a:r>
            <a:r>
              <a:rPr lang="tr-TR" dirty="0"/>
              <a:t> </a:t>
            </a:r>
            <a:r>
              <a:rPr lang="tr-TR" dirty="0" err="1"/>
              <a:t>gradually</a:t>
            </a:r>
            <a:r>
              <a:rPr lang="tr-TR" dirty="0"/>
              <a:t> </a:t>
            </a:r>
            <a:r>
              <a:rPr lang="tr-TR" dirty="0" err="1"/>
              <a:t>decrease</a:t>
            </a:r>
            <a:r>
              <a:rPr lang="tr-TR" dirty="0"/>
              <a:t> </a:t>
            </a:r>
            <a:r>
              <a:rPr lang="tr-TR" dirty="0" err="1"/>
              <a:t>towards</a:t>
            </a:r>
            <a:r>
              <a:rPr lang="tr-TR" dirty="0"/>
              <a:t> </a:t>
            </a:r>
            <a:r>
              <a:rPr lang="tr-TR" dirty="0" err="1"/>
              <a:t>age</a:t>
            </a:r>
            <a:endParaRPr lang="tr-TR" dirty="0"/>
          </a:p>
          <a:p>
            <a:pPr>
              <a:defRPr/>
            </a:pPr>
            <a:r>
              <a:rPr lang="tr-TR" dirty="0"/>
              <a:t>6 </a:t>
            </a:r>
            <a:r>
              <a:rPr lang="tr-TR" dirty="0" err="1"/>
              <a:t>months</a:t>
            </a:r>
            <a:r>
              <a:rPr lang="tr-TR" dirty="0"/>
              <a:t>,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exception</a:t>
            </a:r>
            <a:r>
              <a:rPr lang="tr-TR" dirty="0"/>
              <a:t> of FSH </a:t>
            </a:r>
            <a:r>
              <a:rPr lang="tr-TR" dirty="0" err="1"/>
              <a:t>concentration</a:t>
            </a:r>
            <a:r>
              <a:rPr lang="tr-TR" dirty="0"/>
              <a:t> in</a:t>
            </a:r>
          </a:p>
          <a:p>
            <a:pPr>
              <a:defRPr/>
            </a:pPr>
            <a:r>
              <a:rPr lang="tr-TR" dirty="0" err="1"/>
              <a:t>girls</a:t>
            </a:r>
            <a:r>
              <a:rPr lang="tr-TR" dirty="0"/>
              <a:t>, </a:t>
            </a:r>
            <a:r>
              <a:rPr lang="tr-TR" dirty="0" err="1"/>
              <a:t>which</a:t>
            </a:r>
            <a:r>
              <a:rPr lang="tr-TR" dirty="0"/>
              <a:t> </a:t>
            </a:r>
            <a:r>
              <a:rPr lang="tr-TR" dirty="0" err="1"/>
              <a:t>remains</a:t>
            </a:r>
            <a:r>
              <a:rPr lang="tr-TR" dirty="0"/>
              <a:t> </a:t>
            </a:r>
            <a:r>
              <a:rPr lang="tr-TR" dirty="0" err="1"/>
              <a:t>raised</a:t>
            </a:r>
            <a:r>
              <a:rPr lang="tr-TR" dirty="0"/>
              <a:t> </a:t>
            </a:r>
            <a:r>
              <a:rPr lang="tr-TR" dirty="0" err="1"/>
              <a:t>until</a:t>
            </a:r>
            <a:r>
              <a:rPr lang="tr-TR" dirty="0"/>
              <a:t> </a:t>
            </a:r>
            <a:r>
              <a:rPr lang="tr-TR" dirty="0" err="1"/>
              <a:t>age</a:t>
            </a:r>
            <a:r>
              <a:rPr lang="tr-TR" dirty="0"/>
              <a:t> 3–4 </a:t>
            </a:r>
            <a:r>
              <a:rPr lang="tr-TR" dirty="0" err="1"/>
              <a:t>years</a:t>
            </a:r>
            <a:r>
              <a:rPr lang="tr-TR" dirty="0"/>
              <a:t>. </a:t>
            </a: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boys</a:t>
            </a:r>
            <a:r>
              <a:rPr lang="tr-TR" dirty="0"/>
              <a:t>,</a:t>
            </a:r>
          </a:p>
          <a:p>
            <a:pPr>
              <a:defRPr/>
            </a:pPr>
            <a:r>
              <a:rPr lang="tr-TR" dirty="0" err="1"/>
              <a:t>testosterone</a:t>
            </a:r>
            <a:r>
              <a:rPr lang="tr-TR" dirty="0"/>
              <a:t> </a:t>
            </a:r>
            <a:r>
              <a:rPr lang="tr-TR" dirty="0" err="1"/>
              <a:t>concentration</a:t>
            </a:r>
            <a:r>
              <a:rPr lang="tr-TR" dirty="0"/>
              <a:t> </a:t>
            </a:r>
            <a:r>
              <a:rPr lang="tr-TR" dirty="0" err="1"/>
              <a:t>rises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a </a:t>
            </a:r>
            <a:r>
              <a:rPr lang="tr-TR" dirty="0" err="1"/>
              <a:t>peak</a:t>
            </a:r>
            <a:r>
              <a:rPr lang="tr-TR" dirty="0"/>
              <a:t> at </a:t>
            </a:r>
            <a:r>
              <a:rPr lang="tr-TR" dirty="0" err="1"/>
              <a:t>age</a:t>
            </a:r>
            <a:endParaRPr lang="tr-TR" dirty="0"/>
          </a:p>
          <a:p>
            <a:pPr>
              <a:defRPr/>
            </a:pPr>
            <a:r>
              <a:rPr lang="tr-TR" dirty="0"/>
              <a:t>1–3 </a:t>
            </a:r>
            <a:r>
              <a:rPr lang="tr-TR" dirty="0" err="1"/>
              <a:t>months</a:t>
            </a:r>
            <a:r>
              <a:rPr lang="tr-TR" dirty="0"/>
              <a:t>, but </a:t>
            </a:r>
            <a:r>
              <a:rPr lang="tr-TR" dirty="0" err="1"/>
              <a:t>then</a:t>
            </a:r>
            <a:r>
              <a:rPr lang="tr-TR" dirty="0"/>
              <a:t> </a:t>
            </a:r>
            <a:r>
              <a:rPr lang="tr-TR" dirty="0" err="1"/>
              <a:t>falls</a:t>
            </a:r>
            <a:r>
              <a:rPr lang="tr-TR" dirty="0"/>
              <a:t> in </a:t>
            </a:r>
            <a:r>
              <a:rPr lang="tr-TR" dirty="0" err="1"/>
              <a:t>conjunction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falling</a:t>
            </a:r>
            <a:endParaRPr lang="tr-TR" dirty="0"/>
          </a:p>
          <a:p>
            <a:pPr>
              <a:defRPr/>
            </a:pPr>
            <a:r>
              <a:rPr lang="tr-TR" dirty="0"/>
              <a:t>LH concentration.2</a:t>
            </a:r>
          </a:p>
          <a:p>
            <a:pPr>
              <a:defRPr/>
            </a:pPr>
            <a:r>
              <a:rPr lang="tr-TR" dirty="0"/>
              <a:t>Prenatal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postnatal</a:t>
            </a:r>
            <a:r>
              <a:rPr lang="tr-TR" dirty="0"/>
              <a:t> </a:t>
            </a:r>
            <a:r>
              <a:rPr lang="tr-TR" dirty="0" err="1"/>
              <a:t>activation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hypothalamicpituitary</a:t>
            </a:r>
            <a:r>
              <a:rPr lang="tr-TR" dirty="0"/>
              <a:t>-</a:t>
            </a:r>
          </a:p>
          <a:p>
            <a:pPr>
              <a:defRPr/>
            </a:pPr>
            <a:r>
              <a:rPr lang="tr-TR" dirty="0" err="1"/>
              <a:t>gonadal</a:t>
            </a:r>
            <a:r>
              <a:rPr lang="tr-TR" dirty="0"/>
              <a:t> </a:t>
            </a:r>
            <a:r>
              <a:rPr lang="tr-TR" dirty="0" err="1"/>
              <a:t>axis</a:t>
            </a:r>
            <a:r>
              <a:rPr lang="tr-TR" dirty="0"/>
              <a:t> is </a:t>
            </a:r>
            <a:r>
              <a:rPr lang="tr-TR" dirty="0" err="1"/>
              <a:t>associated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penile</a:t>
            </a:r>
            <a:r>
              <a:rPr lang="tr-TR" dirty="0"/>
              <a:t> </a:t>
            </a:r>
            <a:r>
              <a:rPr lang="tr-TR" dirty="0" err="1"/>
              <a:t>and</a:t>
            </a:r>
            <a:endParaRPr lang="tr-TR" dirty="0"/>
          </a:p>
          <a:p>
            <a:pPr>
              <a:defRPr/>
            </a:pPr>
            <a:r>
              <a:rPr lang="tr-TR" dirty="0" err="1"/>
              <a:t>testicular</a:t>
            </a:r>
            <a:r>
              <a:rPr lang="tr-TR" dirty="0"/>
              <a:t> </a:t>
            </a:r>
            <a:r>
              <a:rPr lang="tr-TR" dirty="0" err="1"/>
              <a:t>growth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testicular</a:t>
            </a:r>
            <a:r>
              <a:rPr lang="tr-TR" dirty="0"/>
              <a:t> </a:t>
            </a:r>
            <a:r>
              <a:rPr lang="tr-TR" dirty="0" err="1"/>
              <a:t>descent</a:t>
            </a:r>
            <a:r>
              <a:rPr lang="tr-TR" dirty="0"/>
              <a:t>, </a:t>
            </a:r>
            <a:r>
              <a:rPr lang="tr-TR" dirty="0" err="1"/>
              <a:t>and</a:t>
            </a:r>
            <a:r>
              <a:rPr lang="tr-TR" dirty="0"/>
              <a:t> is </a:t>
            </a:r>
            <a:r>
              <a:rPr lang="tr-TR" dirty="0" err="1"/>
              <a:t>therefore</a:t>
            </a:r>
            <a:endParaRPr lang="tr-TR" dirty="0"/>
          </a:p>
          <a:p>
            <a:pPr>
              <a:defRPr/>
            </a:pPr>
            <a:r>
              <a:rPr lang="tr-TR" dirty="0" err="1"/>
              <a:t>regarded</a:t>
            </a:r>
            <a:r>
              <a:rPr lang="tr-TR" dirty="0"/>
              <a:t> as </a:t>
            </a:r>
            <a:r>
              <a:rPr lang="tr-TR" dirty="0" err="1"/>
              <a:t>important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development</a:t>
            </a:r>
            <a:r>
              <a:rPr lang="tr-TR" dirty="0"/>
              <a:t> of </a:t>
            </a:r>
            <a:r>
              <a:rPr lang="tr-TR" dirty="0" err="1"/>
              <a:t>male</a:t>
            </a:r>
            <a:endParaRPr lang="tr-TR" dirty="0"/>
          </a:p>
          <a:p>
            <a:pPr>
              <a:defRPr/>
            </a:pPr>
            <a:r>
              <a:rPr lang="tr-TR" dirty="0" err="1"/>
              <a:t>genitalia</a:t>
            </a:r>
            <a:r>
              <a:rPr lang="tr-TR" dirty="0"/>
              <a:t>. </a:t>
            </a: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girls</a:t>
            </a:r>
            <a:r>
              <a:rPr lang="tr-TR" dirty="0"/>
              <a:t>, </a:t>
            </a:r>
            <a:r>
              <a:rPr lang="tr-TR" dirty="0" err="1"/>
              <a:t>raised</a:t>
            </a:r>
            <a:r>
              <a:rPr lang="tr-TR" dirty="0"/>
              <a:t> </a:t>
            </a:r>
            <a:r>
              <a:rPr lang="tr-TR" dirty="0" err="1"/>
              <a:t>concentrations</a:t>
            </a:r>
            <a:r>
              <a:rPr lang="tr-TR" dirty="0"/>
              <a:t> of </a:t>
            </a:r>
            <a:r>
              <a:rPr lang="tr-TR" dirty="0" err="1"/>
              <a:t>gonadotropins</a:t>
            </a:r>
            <a:endParaRPr lang="tr-TR" dirty="0"/>
          </a:p>
          <a:p>
            <a:pPr>
              <a:defRPr/>
            </a:pPr>
            <a:r>
              <a:rPr lang="tr-TR" dirty="0" err="1"/>
              <a:t>result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maturation</a:t>
            </a:r>
            <a:r>
              <a:rPr lang="tr-TR" dirty="0"/>
              <a:t> of </a:t>
            </a:r>
            <a:r>
              <a:rPr lang="tr-TR" dirty="0" err="1"/>
              <a:t>ovarian</a:t>
            </a:r>
            <a:r>
              <a:rPr lang="tr-TR" dirty="0"/>
              <a:t> </a:t>
            </a:r>
            <a:r>
              <a:rPr lang="tr-TR" dirty="0" err="1"/>
              <a:t>follicles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an </a:t>
            </a:r>
            <a:r>
              <a:rPr lang="tr-TR" dirty="0" err="1"/>
              <a:t>increase</a:t>
            </a:r>
            <a:endParaRPr lang="tr-TR" dirty="0"/>
          </a:p>
          <a:p>
            <a:pPr>
              <a:defRPr/>
            </a:pPr>
            <a:r>
              <a:rPr lang="tr-TR" dirty="0"/>
              <a:t>in </a:t>
            </a:r>
            <a:r>
              <a:rPr lang="tr-TR" dirty="0" err="1"/>
              <a:t>oestradiol</a:t>
            </a:r>
            <a:r>
              <a:rPr lang="tr-TR" dirty="0"/>
              <a:t> </a:t>
            </a:r>
            <a:r>
              <a:rPr lang="tr-TR" dirty="0" err="1"/>
              <a:t>concentrations</a:t>
            </a:r>
            <a:r>
              <a:rPr lang="tr-TR" dirty="0"/>
              <a:t>.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period</a:t>
            </a:r>
            <a:r>
              <a:rPr lang="tr-TR" dirty="0"/>
              <a:t> of </a:t>
            </a:r>
            <a:r>
              <a:rPr lang="tr-TR" dirty="0" err="1"/>
              <a:t>activity</a:t>
            </a:r>
            <a:r>
              <a:rPr lang="tr-TR" dirty="0"/>
              <a:t> of </a:t>
            </a:r>
            <a:r>
              <a:rPr lang="tr-TR" dirty="0" err="1"/>
              <a:t>the</a:t>
            </a:r>
            <a:endParaRPr lang="tr-TR" dirty="0"/>
          </a:p>
          <a:p>
            <a:pPr>
              <a:defRPr/>
            </a:pPr>
            <a:r>
              <a:rPr lang="tr-TR" dirty="0" err="1"/>
              <a:t>hypothalamic-pituitary-gonadal</a:t>
            </a:r>
            <a:r>
              <a:rPr lang="tr-TR" dirty="0"/>
              <a:t> </a:t>
            </a:r>
            <a:r>
              <a:rPr lang="tr-TR" dirty="0" err="1"/>
              <a:t>axis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early</a:t>
            </a:r>
            <a:r>
              <a:rPr lang="tr-TR" dirty="0"/>
              <a:t> </a:t>
            </a:r>
            <a:r>
              <a:rPr lang="tr-TR" dirty="0" err="1"/>
              <a:t>stages</a:t>
            </a:r>
            <a:r>
              <a:rPr lang="tr-TR" dirty="0"/>
              <a:t> of</a:t>
            </a:r>
          </a:p>
          <a:p>
            <a:pPr>
              <a:defRPr/>
            </a:pPr>
            <a:r>
              <a:rPr lang="tr-TR" dirty="0"/>
              <a:t>life is </a:t>
            </a:r>
            <a:r>
              <a:rPr lang="tr-TR" dirty="0" err="1"/>
              <a:t>called</a:t>
            </a:r>
            <a:r>
              <a:rPr lang="tr-TR" dirty="0"/>
              <a:t> </a:t>
            </a:r>
            <a:r>
              <a:rPr lang="tr-TR" dirty="0" err="1"/>
              <a:t>minipuberty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has </a:t>
            </a:r>
            <a:r>
              <a:rPr lang="tr-TR" dirty="0" err="1"/>
              <a:t>been</a:t>
            </a:r>
            <a:r>
              <a:rPr lang="tr-TR" dirty="0"/>
              <a:t> </a:t>
            </a:r>
            <a:r>
              <a:rPr lang="tr-TR" dirty="0" err="1"/>
              <a:t>proposed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lay</a:t>
            </a:r>
            <a:r>
              <a:rPr lang="tr-TR" dirty="0"/>
              <a:t> </a:t>
            </a:r>
            <a:r>
              <a:rPr lang="tr-TR" dirty="0" err="1"/>
              <a:t>the</a:t>
            </a:r>
            <a:endParaRPr lang="tr-TR" dirty="0"/>
          </a:p>
          <a:p>
            <a:pPr>
              <a:defRPr/>
            </a:pPr>
            <a:r>
              <a:rPr lang="tr-TR" dirty="0" err="1"/>
              <a:t>groundwork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pituitary</a:t>
            </a:r>
            <a:r>
              <a:rPr lang="tr-TR" dirty="0"/>
              <a:t> LH </a:t>
            </a:r>
            <a:r>
              <a:rPr lang="tr-TR" dirty="0" err="1"/>
              <a:t>and</a:t>
            </a:r>
            <a:r>
              <a:rPr lang="tr-TR" dirty="0"/>
              <a:t> FSH </a:t>
            </a:r>
            <a:r>
              <a:rPr lang="tr-TR" dirty="0" err="1"/>
              <a:t>responses</a:t>
            </a:r>
            <a:r>
              <a:rPr lang="tr-TR" dirty="0"/>
              <a:t> </a:t>
            </a:r>
            <a:r>
              <a:rPr lang="tr-TR" dirty="0" err="1"/>
              <a:t>to</a:t>
            </a:r>
            <a:endParaRPr lang="tr-TR" dirty="0"/>
          </a:p>
          <a:p>
            <a:pPr>
              <a:defRPr/>
            </a:pPr>
            <a:r>
              <a:rPr lang="tr-TR" dirty="0" err="1"/>
              <a:t>GnRH</a:t>
            </a:r>
            <a:r>
              <a:rPr lang="tr-TR" dirty="0"/>
              <a:t> </a:t>
            </a:r>
            <a:r>
              <a:rPr lang="tr-TR" dirty="0" err="1"/>
              <a:t>during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later</a:t>
            </a:r>
            <a:r>
              <a:rPr lang="tr-TR" dirty="0"/>
              <a:t> </a:t>
            </a:r>
            <a:r>
              <a:rPr lang="tr-TR" dirty="0" err="1"/>
              <a:t>reproductive</a:t>
            </a:r>
            <a:r>
              <a:rPr lang="tr-TR" dirty="0"/>
              <a:t> </a:t>
            </a:r>
            <a:r>
              <a:rPr lang="tr-TR" dirty="0" err="1"/>
              <a:t>phase</a:t>
            </a:r>
            <a:r>
              <a:rPr lang="tr-TR" dirty="0"/>
              <a:t> of life.2</a:t>
            </a:r>
          </a:p>
          <a:p>
            <a:pPr>
              <a:defRPr/>
            </a:pPr>
            <a:r>
              <a:rPr lang="tr-TR" dirty="0"/>
              <a:t>At </a:t>
            </a:r>
            <a:r>
              <a:rPr lang="tr-TR" dirty="0" err="1"/>
              <a:t>about</a:t>
            </a:r>
            <a:r>
              <a:rPr lang="tr-TR" dirty="0"/>
              <a:t> </a:t>
            </a:r>
            <a:r>
              <a:rPr lang="tr-TR" dirty="0" err="1"/>
              <a:t>age</a:t>
            </a:r>
            <a:r>
              <a:rPr lang="tr-TR" dirty="0"/>
              <a:t> 6 </a:t>
            </a:r>
            <a:r>
              <a:rPr lang="tr-TR" dirty="0" err="1"/>
              <a:t>months</a:t>
            </a:r>
            <a:r>
              <a:rPr lang="tr-TR" dirty="0"/>
              <a:t> in </a:t>
            </a:r>
            <a:r>
              <a:rPr lang="tr-TR" dirty="0" err="1"/>
              <a:t>boys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3–4 </a:t>
            </a:r>
            <a:r>
              <a:rPr lang="tr-TR" dirty="0" err="1"/>
              <a:t>years</a:t>
            </a:r>
            <a:r>
              <a:rPr lang="tr-TR" dirty="0"/>
              <a:t> in </a:t>
            </a:r>
            <a:r>
              <a:rPr lang="tr-TR" dirty="0" err="1"/>
              <a:t>girls</a:t>
            </a:r>
            <a:r>
              <a:rPr lang="tr-TR" dirty="0"/>
              <a:t>,</a:t>
            </a:r>
          </a:p>
          <a:p>
            <a:pPr>
              <a:defRPr/>
            </a:pPr>
            <a:r>
              <a:rPr lang="tr-TR" dirty="0" err="1"/>
              <a:t>there</a:t>
            </a:r>
            <a:r>
              <a:rPr lang="tr-TR" dirty="0"/>
              <a:t> is an </a:t>
            </a:r>
            <a:r>
              <a:rPr lang="tr-TR" dirty="0" err="1"/>
              <a:t>active</a:t>
            </a:r>
            <a:r>
              <a:rPr lang="tr-TR" dirty="0"/>
              <a:t> </a:t>
            </a:r>
            <a:r>
              <a:rPr lang="tr-TR" dirty="0" err="1"/>
              <a:t>inhibition</a:t>
            </a:r>
            <a:r>
              <a:rPr lang="tr-TR" dirty="0"/>
              <a:t> of </a:t>
            </a:r>
            <a:r>
              <a:rPr lang="tr-TR" dirty="0" err="1"/>
              <a:t>GnRH</a:t>
            </a:r>
            <a:r>
              <a:rPr lang="tr-TR" dirty="0"/>
              <a:t> </a:t>
            </a:r>
            <a:r>
              <a:rPr lang="tr-TR" dirty="0" err="1"/>
              <a:t>secretion</a:t>
            </a:r>
            <a:r>
              <a:rPr lang="tr-TR" dirty="0"/>
              <a:t>, </a:t>
            </a:r>
            <a:r>
              <a:rPr lang="tr-TR" dirty="0" err="1"/>
              <a:t>which</a:t>
            </a:r>
            <a:endParaRPr lang="tr-TR" dirty="0"/>
          </a:p>
          <a:p>
            <a:pPr>
              <a:defRPr/>
            </a:pPr>
            <a:r>
              <a:rPr lang="tr-TR" dirty="0" err="1"/>
              <a:t>persists</a:t>
            </a:r>
            <a:r>
              <a:rPr lang="tr-TR" dirty="0"/>
              <a:t> </a:t>
            </a:r>
            <a:r>
              <a:rPr lang="tr-TR" dirty="0" err="1"/>
              <a:t>throughout</a:t>
            </a:r>
            <a:r>
              <a:rPr lang="tr-TR" dirty="0"/>
              <a:t> </a:t>
            </a:r>
            <a:r>
              <a:rPr lang="tr-TR" dirty="0" err="1"/>
              <a:t>childhood</a:t>
            </a:r>
            <a:r>
              <a:rPr lang="tr-TR" dirty="0"/>
              <a:t>. </a:t>
            </a:r>
            <a:r>
              <a:rPr lang="tr-TR" dirty="0" err="1"/>
              <a:t>Puberty</a:t>
            </a:r>
            <a:r>
              <a:rPr lang="tr-TR" dirty="0"/>
              <a:t> is </a:t>
            </a:r>
            <a:r>
              <a:rPr lang="tr-TR" dirty="0" err="1"/>
              <a:t>initiated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a</a:t>
            </a:r>
          </a:p>
          <a:p>
            <a:pPr>
              <a:defRPr/>
            </a:pPr>
            <a:r>
              <a:rPr lang="tr-TR" dirty="0" err="1"/>
              <a:t>sustained</a:t>
            </a:r>
            <a:r>
              <a:rPr lang="tr-TR" dirty="0"/>
              <a:t> </a:t>
            </a:r>
            <a:r>
              <a:rPr lang="tr-TR" dirty="0" err="1"/>
              <a:t>increase</a:t>
            </a:r>
            <a:r>
              <a:rPr lang="tr-TR" dirty="0"/>
              <a:t> in </a:t>
            </a:r>
            <a:r>
              <a:rPr lang="tr-TR" dirty="0" err="1"/>
              <a:t>pulsatile</a:t>
            </a:r>
            <a:r>
              <a:rPr lang="tr-TR" dirty="0"/>
              <a:t> </a:t>
            </a:r>
            <a:r>
              <a:rPr lang="tr-TR" dirty="0" err="1"/>
              <a:t>release</a:t>
            </a:r>
            <a:r>
              <a:rPr lang="tr-TR" dirty="0"/>
              <a:t> of </a:t>
            </a:r>
            <a:r>
              <a:rPr lang="tr-TR" dirty="0" err="1"/>
              <a:t>GnRH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the</a:t>
            </a:r>
            <a:endParaRPr lang="tr-TR" dirty="0"/>
          </a:p>
          <a:p>
            <a:pPr>
              <a:defRPr/>
            </a:pPr>
            <a:r>
              <a:rPr lang="tr-TR" dirty="0" err="1"/>
              <a:t>hypothalamus</a:t>
            </a:r>
            <a:r>
              <a:rPr lang="tr-TR" dirty="0"/>
              <a:t> </a:t>
            </a:r>
            <a:r>
              <a:rPr lang="tr-TR" dirty="0" err="1"/>
              <a:t>after</a:t>
            </a:r>
            <a:r>
              <a:rPr lang="tr-TR" dirty="0"/>
              <a:t>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quiescent</a:t>
            </a:r>
            <a:r>
              <a:rPr lang="tr-TR" dirty="0"/>
              <a:t> </a:t>
            </a:r>
            <a:r>
              <a:rPr lang="tr-TR" dirty="0" err="1"/>
              <a:t>period</a:t>
            </a:r>
            <a:endParaRPr lang="tr-TR" dirty="0"/>
          </a:p>
        </p:txBody>
      </p:sp>
      <p:sp>
        <p:nvSpPr>
          <p:cNvPr id="25604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0B3358-19AB-439D-8ED1-26058E4D15C5}" type="slidenum">
              <a:rPr kumimoji="0" lang="en-US" alt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tr-TR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24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39ebsdqAIv29GM&amp;tbnid=SFC5FPvlvu61TM:&amp;ved=0CAUQjRw&amp;url=http://www.istanbul.edu.tr/itf/cocukhast/&amp;ei=pw72U6GEKcn3yQT6j4LQCQ&amp;bvm=bv.73231344,d.aWw&amp;psig=AFQjCNG_QWeG8wBq8xuOxidtn1cqvi3cmA&amp;ust=1408720888651357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39ebsdqAIv29GM&amp;tbnid=SFC5FPvlvu61TM:&amp;ved=0CAUQjRw&amp;url=http://www.istanbul.edu.tr/itf/cocukhast/&amp;ei=pw72U6GEKcn3yQT6j4LQCQ&amp;bvm=bv.73231344,d.aWw&amp;psig=AFQjCNG_QWeG8wBq8xuOxidtn1cqvi3cmA&amp;ust=1408720888651357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991A37-A6A3-4A9A-89C4-F46E4FB62C2E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921214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1091765-F7DB-4089-9528-B506082A5E93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41900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572D13-1E65-47F9-A8BA-2F6376E2B7D2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69971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A30AFD-60BF-4EAE-B354-A860CD5F43AD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846238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53E34B-C69F-421F-A907-53B1C6F86837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359637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DE37E4-8DAD-4BB9-AD85-08359C05E69B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6052320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86F1AE-0F2D-47C0-9B4A-04193F41EABD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609435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3C0E0-87AB-40EF-B563-D91522A7A6C3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787847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Asıl başlık stili için tıklatın</a:t>
            </a:r>
            <a:endParaRPr lang="en-US" noProof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Asıl metin stillerini düzenlemek için tıklatın</a:t>
            </a:r>
          </a:p>
          <a:p>
            <a:pPr lvl="1"/>
            <a:r>
              <a:rPr lang="en-US" noProof="0" smtClean="0"/>
              <a:t>İkinci düzey</a:t>
            </a:r>
          </a:p>
          <a:p>
            <a:pPr lvl="2"/>
            <a:r>
              <a:rPr lang="en-US" noProof="0" smtClean="0"/>
              <a:t>Üçüncü düzey</a:t>
            </a:r>
          </a:p>
          <a:p>
            <a:pPr lvl="3"/>
            <a:r>
              <a:rPr lang="en-US" noProof="0" smtClean="0"/>
              <a:t>Dördüncü düzey</a:t>
            </a:r>
          </a:p>
          <a:p>
            <a:pPr lvl="4"/>
            <a:r>
              <a:rPr lang="en-US" noProof="0" smtClean="0"/>
              <a:t>Beşinci düzey</a:t>
            </a:r>
            <a:endParaRPr lang="en-US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4" descr="ITF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093296"/>
            <a:ext cx="720080" cy="72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encrypted-tbn1.gstatic.com/images?q=tbn:ANd9GcStTLke58q_Vz60EAjbsRyi1wl62OmzF0NOcxJwgxDDew2TSY4R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3073" y="6093296"/>
            <a:ext cx="813423" cy="72008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F2C1E2-69F7-4109-BE98-AD266A632393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523628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346766-3024-4445-A5D4-7D40A66F976C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3190408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751D0A-1D7E-4D0D-8A42-F25497227117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631259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672A61-ED94-4D70-94AA-E75D7A9D0C93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4604890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C0897-EEE9-4FF2-9049-E54890536317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38404685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56690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25121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313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45208" y="854583"/>
            <a:ext cx="6051169" cy="54795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5888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184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26AD4-9C08-4944-BC74-8509DF61CB22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D9637-7A43-42E0-B757-CF7A8B3034B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93802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TF 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92825"/>
            <a:ext cx="719138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encrypted-tbn1.gstatic.com/images?q=tbn:ANd9GcStTLke58q_Vz60EAjbsRyi1wl62OmzF0NOcxJwgxDDew2TSY4R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6092825"/>
            <a:ext cx="8128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Asıl başlık stili için tıklatın</a:t>
            </a:r>
            <a:endParaRPr lang="en-US" noProof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Asıl metin stillerini düzenlemek için tıklatın</a:t>
            </a:r>
          </a:p>
          <a:p>
            <a:pPr lvl="1"/>
            <a:r>
              <a:rPr lang="en-US" noProof="0" smtClean="0"/>
              <a:t>İkinci düzey</a:t>
            </a:r>
          </a:p>
          <a:p>
            <a:pPr lvl="2"/>
            <a:r>
              <a:rPr lang="en-US" noProof="0" smtClean="0"/>
              <a:t>Üçüncü düzey</a:t>
            </a:r>
          </a:p>
          <a:p>
            <a:pPr lvl="3"/>
            <a:r>
              <a:rPr lang="en-US" noProof="0" smtClean="0"/>
              <a:t>Dördüncü düzey</a:t>
            </a:r>
          </a:p>
          <a:p>
            <a:pPr lvl="4"/>
            <a:r>
              <a:rPr lang="en-US" noProof="0" smtClean="0"/>
              <a:t>Beşinci düzey</a:t>
            </a:r>
            <a:endParaRPr lang="en-US" noProof="0"/>
          </a:p>
        </p:txBody>
      </p:sp>
      <p:sp>
        <p:nvSpPr>
          <p:cNvPr id="6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2CF0-76A3-4F1F-A584-74EF8EE9ABBA}" type="datetimeFigureOut">
              <a:rPr lang="tr-TR"/>
              <a:pPr>
                <a:defRPr/>
              </a:pPr>
              <a:t>23.12.2018</a:t>
            </a:fld>
            <a:endParaRPr lang="tr-TR" dirty="0"/>
          </a:p>
        </p:txBody>
      </p:sp>
      <p:sp>
        <p:nvSpPr>
          <p:cNvPr id="7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2A750-9E4D-40A9-ABD3-18FF5371346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0351573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5E5FD-8744-4BDD-9AEE-75ACFF6F8B3C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C4A91-D1A2-4B8E-9CAD-458F24B6AF9E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712096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6938A-C930-4341-B551-59153C964C45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7A134-148C-4EFC-8C19-A5DDF6E6724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746811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01C2C-605E-4B1A-A69B-D29350F6A324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C7FAB-7118-42A1-A91C-258FE769BAC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8204436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E058-DED9-448A-8532-8521E7B5F1EA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28E2E-5EC8-48C4-B627-D41160E88EE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08391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4B530-7464-4781-80B8-93C80553B684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40349-B4A2-4141-AB10-A6D2F8EF17B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392286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000E-C0D1-4053-AA62-B24C1B06922D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FAFA2-EF54-4AE5-9ACE-E40B7AAF134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499988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207CC-94FA-4885-9AF1-3280D5EF4C01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A8526-332F-46D1-AD7B-026700293C0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0112915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3EC23-A4C0-4C42-986B-00392BFD2900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7036F-7AEE-4D06-9355-C5BB662271C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5769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3430A-D3E4-4853-8438-DA8A0516BB83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99CA5-8688-4AEA-B85E-345D4CBA469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083458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C8ED487-381F-4F6D-AB57-3B994345CDF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974666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960C64-A8C4-4ACB-BCC4-8C93B4388EA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81836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2665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999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93259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85750" cy="53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12750" y="134937"/>
            <a:ext cx="8731250" cy="2746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09575" y="134937"/>
            <a:ext cx="138430" cy="141605"/>
          </a:xfrm>
          <a:custGeom>
            <a:avLst/>
            <a:gdLst/>
            <a:ahLst/>
            <a:cxnLst/>
            <a:rect l="l" t="t" r="r" b="b"/>
            <a:pathLst>
              <a:path w="138429" h="141604">
                <a:moveTo>
                  <a:pt x="0" y="141287"/>
                </a:moveTo>
                <a:lnTo>
                  <a:pt x="138112" y="141287"/>
                </a:lnTo>
                <a:lnTo>
                  <a:pt x="138112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47687" y="63"/>
            <a:ext cx="139700" cy="138430"/>
          </a:xfrm>
          <a:custGeom>
            <a:avLst/>
            <a:gdLst/>
            <a:ahLst/>
            <a:cxnLst/>
            <a:rect l="l" t="t" r="r" b="b"/>
            <a:pathLst>
              <a:path w="139700" h="138430">
                <a:moveTo>
                  <a:pt x="0" y="138112"/>
                </a:moveTo>
                <a:lnTo>
                  <a:pt x="139700" y="138112"/>
                </a:lnTo>
                <a:lnTo>
                  <a:pt x="139700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47687" y="134937"/>
            <a:ext cx="139700" cy="141605"/>
          </a:xfrm>
          <a:custGeom>
            <a:avLst/>
            <a:gdLst/>
            <a:ahLst/>
            <a:cxnLst/>
            <a:rect l="l" t="t" r="r" b="b"/>
            <a:pathLst>
              <a:path w="139700" h="141604">
                <a:moveTo>
                  <a:pt x="0" y="141287"/>
                </a:moveTo>
                <a:lnTo>
                  <a:pt x="139700" y="141287"/>
                </a:lnTo>
                <a:lnTo>
                  <a:pt x="139700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74637" y="274637"/>
            <a:ext cx="136525" cy="138430"/>
          </a:xfrm>
          <a:custGeom>
            <a:avLst/>
            <a:gdLst/>
            <a:ahLst/>
            <a:cxnLst/>
            <a:rect l="l" t="t" r="r" b="b"/>
            <a:pathLst>
              <a:path w="136525" h="138429">
                <a:moveTo>
                  <a:pt x="0" y="138112"/>
                </a:moveTo>
                <a:lnTo>
                  <a:pt x="136525" y="138112"/>
                </a:lnTo>
                <a:lnTo>
                  <a:pt x="136525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31762" y="136588"/>
            <a:ext cx="141605" cy="138430"/>
          </a:xfrm>
          <a:custGeom>
            <a:avLst/>
            <a:gdLst/>
            <a:ahLst/>
            <a:cxnLst/>
            <a:rect l="l" t="t" r="r" b="b"/>
            <a:pathLst>
              <a:path w="141604" h="138429">
                <a:moveTo>
                  <a:pt x="0" y="138112"/>
                </a:moveTo>
                <a:lnTo>
                  <a:pt x="141287" y="138112"/>
                </a:lnTo>
                <a:lnTo>
                  <a:pt x="141287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000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09575" y="271462"/>
            <a:ext cx="138430" cy="138430"/>
          </a:xfrm>
          <a:custGeom>
            <a:avLst/>
            <a:gdLst/>
            <a:ahLst/>
            <a:cxnLst/>
            <a:rect l="l" t="t" r="r" b="b"/>
            <a:pathLst>
              <a:path w="138429" h="138429">
                <a:moveTo>
                  <a:pt x="0" y="138112"/>
                </a:moveTo>
                <a:lnTo>
                  <a:pt x="138112" y="138112"/>
                </a:lnTo>
                <a:lnTo>
                  <a:pt x="138112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274637" y="409575"/>
            <a:ext cx="136525" cy="136525"/>
          </a:xfrm>
          <a:custGeom>
            <a:avLst/>
            <a:gdLst/>
            <a:ahLst/>
            <a:cxnLst/>
            <a:rect l="l" t="t" r="r" b="b"/>
            <a:pathLst>
              <a:path w="136525" h="136525">
                <a:moveTo>
                  <a:pt x="0" y="136525"/>
                </a:moveTo>
                <a:lnTo>
                  <a:pt x="136525" y="136525"/>
                </a:lnTo>
                <a:lnTo>
                  <a:pt x="136525" y="0"/>
                </a:lnTo>
                <a:lnTo>
                  <a:pt x="0" y="0"/>
                </a:lnTo>
                <a:lnTo>
                  <a:pt x="0" y="136525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999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57788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999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34225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85750" cy="53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12750" y="134937"/>
            <a:ext cx="8731250" cy="2746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09575" y="134937"/>
            <a:ext cx="138430" cy="141605"/>
          </a:xfrm>
          <a:custGeom>
            <a:avLst/>
            <a:gdLst/>
            <a:ahLst/>
            <a:cxnLst/>
            <a:rect l="l" t="t" r="r" b="b"/>
            <a:pathLst>
              <a:path w="138429" h="141604">
                <a:moveTo>
                  <a:pt x="0" y="141287"/>
                </a:moveTo>
                <a:lnTo>
                  <a:pt x="138112" y="141287"/>
                </a:lnTo>
                <a:lnTo>
                  <a:pt x="138112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47687" y="63"/>
            <a:ext cx="139700" cy="138430"/>
          </a:xfrm>
          <a:custGeom>
            <a:avLst/>
            <a:gdLst/>
            <a:ahLst/>
            <a:cxnLst/>
            <a:rect l="l" t="t" r="r" b="b"/>
            <a:pathLst>
              <a:path w="139700" h="138430">
                <a:moveTo>
                  <a:pt x="0" y="138112"/>
                </a:moveTo>
                <a:lnTo>
                  <a:pt x="139700" y="138112"/>
                </a:lnTo>
                <a:lnTo>
                  <a:pt x="139700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47687" y="134937"/>
            <a:ext cx="139700" cy="141605"/>
          </a:xfrm>
          <a:custGeom>
            <a:avLst/>
            <a:gdLst/>
            <a:ahLst/>
            <a:cxnLst/>
            <a:rect l="l" t="t" r="r" b="b"/>
            <a:pathLst>
              <a:path w="139700" h="141604">
                <a:moveTo>
                  <a:pt x="0" y="141287"/>
                </a:moveTo>
                <a:lnTo>
                  <a:pt x="139700" y="141287"/>
                </a:lnTo>
                <a:lnTo>
                  <a:pt x="139700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74637" y="274637"/>
            <a:ext cx="136525" cy="138430"/>
          </a:xfrm>
          <a:custGeom>
            <a:avLst/>
            <a:gdLst/>
            <a:ahLst/>
            <a:cxnLst/>
            <a:rect l="l" t="t" r="r" b="b"/>
            <a:pathLst>
              <a:path w="136525" h="138429">
                <a:moveTo>
                  <a:pt x="0" y="138112"/>
                </a:moveTo>
                <a:lnTo>
                  <a:pt x="136525" y="138112"/>
                </a:lnTo>
                <a:lnTo>
                  <a:pt x="136525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31762" y="136588"/>
            <a:ext cx="141605" cy="138430"/>
          </a:xfrm>
          <a:custGeom>
            <a:avLst/>
            <a:gdLst/>
            <a:ahLst/>
            <a:cxnLst/>
            <a:rect l="l" t="t" r="r" b="b"/>
            <a:pathLst>
              <a:path w="141604" h="138429">
                <a:moveTo>
                  <a:pt x="0" y="138112"/>
                </a:moveTo>
                <a:lnTo>
                  <a:pt x="141287" y="138112"/>
                </a:lnTo>
                <a:lnTo>
                  <a:pt x="141287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000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09575" y="271462"/>
            <a:ext cx="138430" cy="138430"/>
          </a:xfrm>
          <a:custGeom>
            <a:avLst/>
            <a:gdLst/>
            <a:ahLst/>
            <a:cxnLst/>
            <a:rect l="l" t="t" r="r" b="b"/>
            <a:pathLst>
              <a:path w="138429" h="138429">
                <a:moveTo>
                  <a:pt x="0" y="138112"/>
                </a:moveTo>
                <a:lnTo>
                  <a:pt x="138112" y="138112"/>
                </a:lnTo>
                <a:lnTo>
                  <a:pt x="138112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274637" y="409575"/>
            <a:ext cx="136525" cy="136525"/>
          </a:xfrm>
          <a:custGeom>
            <a:avLst/>
            <a:gdLst/>
            <a:ahLst/>
            <a:cxnLst/>
            <a:rect l="l" t="t" r="r" b="b"/>
            <a:pathLst>
              <a:path w="136525" h="136525">
                <a:moveTo>
                  <a:pt x="0" y="136525"/>
                </a:moveTo>
                <a:lnTo>
                  <a:pt x="136525" y="136525"/>
                </a:lnTo>
                <a:lnTo>
                  <a:pt x="136525" y="0"/>
                </a:lnTo>
                <a:lnTo>
                  <a:pt x="0" y="0"/>
                </a:lnTo>
                <a:lnTo>
                  <a:pt x="0" y="136525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87012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A90E2-4DAD-4F99-AEE4-CD4029BDF922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7755-A357-4402-ACD8-3FA1EA1B554B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940391293"/>
      </p:ext>
    </p:extLst>
  </p:cSld>
  <p:clrMapOvr>
    <a:masterClrMapping/>
  </p:clrMapOvr>
  <p:transition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0C0AD-A957-4649-9DC3-B403871D284E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7CC9B-9119-4807-8CA7-7DF01943C770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766698502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5C268-3983-485C-BCBB-C82B3D23B4B5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F7F4F-2E66-453F-9EED-9D2C1B209531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432030198"/>
      </p:ext>
    </p:extLst>
  </p:cSld>
  <p:clrMapOvr>
    <a:masterClrMapping/>
  </p:clrMapOvr>
  <p:transition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1108F-A42F-444F-A136-EAED809C7B7A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417B-4414-4123-AF8C-6C25F6246769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559028150"/>
      </p:ext>
    </p:extLst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388C-E86C-409D-847D-CE4443040079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72A58-79FB-4623-8B5B-C1AB53840C27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267351954"/>
      </p:ext>
    </p:extLst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A46BF-68B4-4910-B0D4-9B4423C3191B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D56C9-C678-4F48-B6B4-FECCB392B989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195614121"/>
      </p:ext>
    </p:extLst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97CE-BCE9-4CD7-8330-ED038334F66E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52266-4DD2-45B8-B4A5-1C92B241CD3D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951645310"/>
      </p:ext>
    </p:extLst>
  </p:cSld>
  <p:clrMapOvr>
    <a:masterClrMapping/>
  </p:clrMapOvr>
  <p:transition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22B07-D9E0-4983-B642-23109D54BB47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1C7B6-FDBC-49A6-B5A7-2ED88AF96C03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3543249824"/>
      </p:ext>
    </p:extLst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941D7-5A9A-4AE9-B850-01543273CB57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7E9CE-3E6B-4E4A-9277-E3B188994BBF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622104632"/>
      </p:ext>
    </p:extLst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E8EEF-9E8B-4CA4-94FD-BD5ED2C5A7EC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9E359-C94B-4C31-9459-25ABA78B1152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826122499"/>
      </p:ext>
    </p:extLst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15B7B-6013-4239-B735-2080BAE8AE16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F3E26-AD67-4EB0-AD85-ECE6D0BF5210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412683344"/>
      </p:ext>
    </p:extLst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4478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51B92E86-BF62-C948-841A-31F72731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71AA629-254E-B148-A1CA-56D9CD889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716F32F7-7621-A74D-8B14-0585AC388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48B0D-4BF4-4ACA-B5D1-E4DA256B7DA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0903060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23.12.2018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 smtClean="0"/>
              <a:t>Click to edit Master text styles</a:t>
            </a:r>
          </a:p>
          <a:p>
            <a:pPr lvl="1"/>
            <a:r>
              <a:rPr lang="en-US" altLang="tr-TR" smtClean="0"/>
              <a:t>Second level</a:t>
            </a:r>
          </a:p>
          <a:p>
            <a:pPr lvl="2"/>
            <a:r>
              <a:rPr lang="en-US" altLang="tr-TR" smtClean="0"/>
              <a:t>Third level</a:t>
            </a:r>
          </a:p>
          <a:p>
            <a:pPr lvl="3"/>
            <a:r>
              <a:rPr lang="en-US" altLang="tr-TR" smtClean="0"/>
              <a:t>Fourth level</a:t>
            </a:r>
          </a:p>
          <a:p>
            <a:pPr lvl="4"/>
            <a:r>
              <a:rPr lang="en-US" altLang="tr-TR" smtClean="0"/>
              <a:t>Fifth level</a:t>
            </a:r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D1E53374-0B8A-4D1F-91DF-B52257C156FE}" type="slidenum">
              <a:rPr lang="en-US" altLang="tr-TR"/>
              <a:pPr/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232698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7537" y="241452"/>
            <a:ext cx="8208924" cy="523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2940" y="1444105"/>
            <a:ext cx="8018119" cy="4243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451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307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01A8051-5CDD-49CB-9CDB-BE96E8ECD541}" type="datetimeFigureOut">
              <a:rPr lang="tr-TR"/>
              <a:pPr>
                <a:defRPr/>
              </a:pPr>
              <a:t>23.12.2018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1E0ACCB-CB33-4179-9573-E0B015F80D5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2120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85750" cy="533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7162" y="333375"/>
            <a:ext cx="8829675" cy="120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9999C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20954" y="1410717"/>
            <a:ext cx="8302091" cy="47644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81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 smtClean="0"/>
              <a:t>Click to edit Master text styles</a:t>
            </a:r>
          </a:p>
          <a:p>
            <a:pPr lvl="1"/>
            <a:r>
              <a:rPr lang="en-US" altLang="tr-TR" smtClean="0"/>
              <a:t>Second level</a:t>
            </a:r>
          </a:p>
          <a:p>
            <a:pPr lvl="2"/>
            <a:r>
              <a:rPr lang="en-US" altLang="tr-TR" smtClean="0"/>
              <a:t>Third level</a:t>
            </a:r>
          </a:p>
          <a:p>
            <a:pPr lvl="3"/>
            <a:r>
              <a:rPr lang="en-US" altLang="tr-TR" smtClean="0"/>
              <a:t>Fourth level</a:t>
            </a:r>
          </a:p>
          <a:p>
            <a:pPr lvl="4"/>
            <a:r>
              <a:rPr lang="en-US" altLang="tr-TR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16F8-1824-D24F-91CE-5C40C17B1E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2B94FBF2-0773-4E86-8ED7-F9E9139D1AD6}" type="datetimeFigureOut">
              <a:rPr lang="en-US" altLang="tr-TR"/>
              <a:pPr>
                <a:defRPr/>
              </a:pPr>
              <a:t>12/23/2018</a:t>
            </a:fld>
            <a:endParaRPr lang="en-US" alt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A6A-AD05-E942-93FE-47995AE7A3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63221-344E-EF49-BE5A-67E87D1396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2CB4AC6-89C1-490D-A071-78719E2F0DBB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381834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65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0" t="5714" r="5598" b="5162"/>
          <a:stretch>
            <a:fillRect/>
          </a:stretch>
        </p:blipFill>
        <p:spPr bwMode="auto">
          <a:xfrm>
            <a:off x="7092280" y="240190"/>
            <a:ext cx="1603177" cy="162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TF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9788"/>
            <a:ext cx="1584176" cy="159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35" descr="C:\Users\Baran Aydın\Desktop\istuni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152"/>
            <a:ext cx="1362839" cy="13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512" y="1916832"/>
            <a:ext cx="8784976" cy="6463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tr-TR" altLang="tr-TR" sz="3600" dirty="0" smtClean="0">
                <a:solidFill>
                  <a:srgbClr val="800000"/>
                </a:solidFill>
              </a:rPr>
              <a:t>ERKEN PUBERTE: TANI ve YÖNETİM </a:t>
            </a:r>
            <a:endParaRPr lang="tr-TR" altLang="tr-TR" sz="3600" dirty="0">
              <a:solidFill>
                <a:srgbClr val="800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34156" y="3140968"/>
            <a:ext cx="8705850" cy="2335738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kumimoji="1" lang="tr-TR" altLang="tr-TR" sz="2800" b="1" dirty="0" smtClean="0">
                <a:solidFill>
                  <a:srgbClr val="000066"/>
                </a:solidFill>
                <a:latin typeface="Arial" panose="020B0604020202020204" pitchFamily="34" charset="0"/>
              </a:rPr>
              <a:t>Dr. Firdevs BAŞ</a:t>
            </a:r>
          </a:p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kumimoji="1" lang="tr-TR" altLang="tr-TR" sz="2800" b="1" dirty="0" smtClean="0">
                <a:latin typeface="Arial" panose="020B0604020202020204" pitchFamily="34" charset="0"/>
              </a:rPr>
              <a:t>İstanbul Üniversitesi, İstanbul Tıp Fakültesi </a:t>
            </a:r>
          </a:p>
          <a:p>
            <a:pPr marL="0" indent="0" algn="ctr">
              <a:lnSpc>
                <a:spcPct val="70000"/>
              </a:lnSpc>
              <a:spcBef>
                <a:spcPct val="50000"/>
              </a:spcBef>
              <a:buNone/>
            </a:pPr>
            <a:r>
              <a:rPr kumimoji="1" lang="tr-TR" altLang="tr-TR" sz="2400" b="1" dirty="0" smtClean="0">
                <a:latin typeface="Arial" panose="020B0604020202020204" pitchFamily="34" charset="0"/>
              </a:rPr>
              <a:t>Çocuk Sağlığı ve Hastalıkları                          </a:t>
            </a:r>
          </a:p>
          <a:p>
            <a:pPr marL="0" indent="0" algn="ctr">
              <a:lnSpc>
                <a:spcPct val="70000"/>
              </a:lnSpc>
              <a:spcBef>
                <a:spcPct val="50000"/>
              </a:spcBef>
              <a:buNone/>
            </a:pPr>
            <a:r>
              <a:rPr kumimoji="1" lang="tr-TR" altLang="tr-TR" sz="2400" b="1" dirty="0" smtClean="0">
                <a:latin typeface="Arial" panose="020B0604020202020204" pitchFamily="34" charset="0"/>
              </a:rPr>
              <a:t>Büyüme-Gelişme ve Pediatrik Endokrinoloji Bilim Dalı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115471" y="5595098"/>
            <a:ext cx="4824535" cy="46166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23 Aralık 2018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7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ln>
            <a:solidFill>
              <a:srgbClr val="8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r-TR" altLang="tr-TR" sz="3600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PUBERTE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387" y="2060848"/>
            <a:ext cx="8785225" cy="2376611"/>
          </a:xfrm>
          <a:ln>
            <a:solidFill>
              <a:srgbClr val="80000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Pubertenin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toplum ortalamasından  2,5 SDS daha erken bir zamanda başlaması</a:t>
            </a:r>
          </a:p>
          <a:p>
            <a:pPr lvl="2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Kızlarda &lt; 8 yaş : Meme büyümesi</a:t>
            </a:r>
          </a:p>
          <a:p>
            <a:pPr lvl="2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Erkeklerde &lt;9 yaş : Testis: volümü ≥ 4 ml veya uzun çap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≥2,5 cm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688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PUBERTE EPİDEMİSİ</a:t>
            </a:r>
            <a:endParaRPr lang="tr-TR" sz="3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708221"/>
            <a:ext cx="8928992" cy="5040560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pPr>
              <a:buClr>
                <a:srgbClr val="80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, erken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telarş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ve erken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adrenarş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 sıklığında artış var</a:t>
            </a:r>
          </a:p>
          <a:p>
            <a:pPr lvl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4-30 kat artış</a:t>
            </a:r>
          </a:p>
          <a:p>
            <a:pPr lvl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Özellikle kız çocuklarında </a:t>
            </a:r>
          </a:p>
          <a:p>
            <a:pPr>
              <a:buClr>
                <a:srgbClr val="800000"/>
              </a:buClr>
            </a:pP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Sıklık</a:t>
            </a:r>
          </a:p>
          <a:p>
            <a:pPr lvl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Amerikalı 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kızlarda santral erken </a:t>
            </a:r>
            <a:r>
              <a:rPr lang="tr-TR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prevalansı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1/5000-10000 </a:t>
            </a:r>
          </a:p>
          <a:p>
            <a:pPr lvl="3">
              <a:buClr>
                <a:srgbClr val="800000"/>
              </a:buClr>
            </a:pPr>
            <a:r>
              <a:rPr lang="tr-TR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Partsch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CJ, et al, </a:t>
            </a: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Endocrinol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2002;56:129-148</a:t>
            </a:r>
          </a:p>
          <a:p>
            <a:pPr lvl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Danimarkalı 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kızlarda </a:t>
            </a:r>
            <a:r>
              <a:rPr 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prevalans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1/500</a:t>
            </a:r>
          </a:p>
          <a:p>
            <a:pPr lvl="3">
              <a:buClr>
                <a:srgbClr val="800000"/>
              </a:buClr>
            </a:pPr>
            <a:r>
              <a:rPr lang="tr-TR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Teilmann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G, et al, 2002; 116: </a:t>
            </a:r>
            <a:r>
              <a:rPr 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1323-28</a:t>
            </a:r>
            <a:endParaRPr lang="tr-TR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9552" y="0"/>
            <a:ext cx="1286367" cy="151803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39977"/>
            <a:ext cx="1152128" cy="149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5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4921" t="9928" r="7070" b="12079"/>
          <a:stretch/>
        </p:blipFill>
        <p:spPr>
          <a:xfrm>
            <a:off x="827584" y="1772816"/>
            <a:ext cx="7272808" cy="4347874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5" name="Metin kutusu 4"/>
          <p:cNvSpPr txBox="1"/>
          <p:nvPr/>
        </p:nvSpPr>
        <p:spPr>
          <a:xfrm>
            <a:off x="2483768" y="6237312"/>
            <a:ext cx="5616624" cy="36933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Danimarka: 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Mogensen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SS, et al. JCEM, 2011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3" y="116632"/>
            <a:ext cx="8867865" cy="115212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6" name="Metin kutusu 5"/>
          <p:cNvSpPr txBox="1">
            <a:spLocks noChangeArrowheads="1"/>
          </p:cNvSpPr>
          <p:nvPr/>
        </p:nvSpPr>
        <p:spPr bwMode="auto">
          <a:xfrm>
            <a:off x="156323" y="1209334"/>
            <a:ext cx="8748464" cy="533231"/>
          </a:xfrm>
          <a:prstGeom prst="rect">
            <a:avLst/>
          </a:prstGeom>
          <a:solidFill>
            <a:srgbClr val="C0504D">
              <a:lumMod val="40000"/>
              <a:lumOff val="6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 </a:t>
            </a:r>
            <a:r>
              <a:rPr lang="tr-TR" altLang="tr-TR" sz="2800" kern="0" dirty="0" err="1">
                <a:solidFill>
                  <a:prstClr val="black"/>
                </a:solidFill>
              </a:rPr>
              <a:t>İ</a:t>
            </a:r>
            <a:r>
              <a:rPr kumimoji="0" lang="tr-TR" altLang="tr-TR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diyopatik</a:t>
            </a:r>
            <a:r>
              <a:rPr kumimoji="0" lang="tr-TR" alt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 Santral  </a:t>
            </a:r>
            <a:r>
              <a:rPr kumimoji="0" lang="tr-TR" alt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EP’de</a:t>
            </a:r>
            <a:r>
              <a:rPr kumimoji="0" lang="tr-TR" alt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   ve Normalin </a:t>
            </a:r>
            <a:r>
              <a:rPr kumimoji="0" lang="tr-TR" alt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variyantlarında</a:t>
            </a:r>
            <a:r>
              <a:rPr kumimoji="0" lang="tr-TR" alt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 artış</a:t>
            </a:r>
          </a:p>
        </p:txBody>
      </p:sp>
    </p:spTree>
    <p:extLst>
      <p:ext uri="{BB962C8B-B14F-4D97-AF65-F5344CB8AC3E}">
        <p14:creationId xmlns:p14="http://schemas.microsoft.com/office/powerpoint/2010/main" val="203614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711" t="-99" r="2407" b="-1"/>
          <a:stretch/>
        </p:blipFill>
        <p:spPr>
          <a:xfrm>
            <a:off x="107504" y="1124744"/>
            <a:ext cx="4860540" cy="3478118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5" name="Metin kutusu 4"/>
          <p:cNvSpPr txBox="1"/>
          <p:nvPr/>
        </p:nvSpPr>
        <p:spPr>
          <a:xfrm>
            <a:off x="5436096" y="4735789"/>
            <a:ext cx="3456384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Kim HS, et al. PLOS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2015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/>
          <a:srcRect l="18860" t="7472" r="18121" b="2612"/>
          <a:stretch/>
        </p:blipFill>
        <p:spPr>
          <a:xfrm>
            <a:off x="5082613" y="1236283"/>
            <a:ext cx="3881875" cy="3379514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7" name="Metin kutusu 6"/>
          <p:cNvSpPr txBox="1"/>
          <p:nvPr/>
        </p:nvSpPr>
        <p:spPr>
          <a:xfrm>
            <a:off x="179512" y="4902649"/>
            <a:ext cx="4680520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Danimarka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Somod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ME, et al.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 Pediatr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Endocrinol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2016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2339752" y="404664"/>
            <a:ext cx="4176464" cy="3960440"/>
          </a:xfrm>
          <a:prstGeom prst="downArrow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endParaRPr lang="tr-T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OBEZİTE</a:t>
            </a:r>
          </a:p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ENDOKRİN BOZUCULAR</a:t>
            </a:r>
          </a:p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STRES</a:t>
            </a:r>
          </a:p>
          <a:p>
            <a:pPr algn="ctr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DİĞER ÇEVRESEL ETKİLER</a:t>
            </a:r>
          </a:p>
          <a:p>
            <a:pPr algn="ctr">
              <a:buClr>
                <a:srgbClr val="FF0000"/>
              </a:buClr>
            </a:pPr>
            <a:endParaRPr lang="tr-T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EPİGENETİK DEĞİŞİKLER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0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34082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PUBERTE</a:t>
            </a:r>
            <a:endParaRPr lang="tr-TR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Düz Bağlayıcı 4"/>
          <p:cNvCxnSpPr/>
          <p:nvPr/>
        </p:nvCxnSpPr>
        <p:spPr>
          <a:xfrm>
            <a:off x="1259632" y="1196752"/>
            <a:ext cx="5976664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491540" y="1660833"/>
            <a:ext cx="195456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Bağımlı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Gerçek (Santral)</a:t>
            </a:r>
            <a:endParaRPr lang="tr-T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22960" y="3314554"/>
            <a:ext cx="195456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LH artışı</a:t>
            </a:r>
            <a:endParaRPr lang="tr-TR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1520" y="4365104"/>
            <a:ext cx="2664296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Gonadlarda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büyüme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Cins 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steroidi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artışı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Gonadal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059832" y="1676858"/>
            <a:ext cx="195456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Bağımsız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Yalancı 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Periferik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tr-T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088732" y="1660833"/>
            <a:ext cx="195456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Normalin varyantları</a:t>
            </a:r>
          </a:p>
          <a:p>
            <a:pPr algn="ctr"/>
            <a:r>
              <a:rPr lang="tr-TR" sz="2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(%50-60)</a:t>
            </a:r>
            <a:endParaRPr lang="tr-TR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3111332" y="3314554"/>
            <a:ext cx="195456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LH baskılı</a:t>
            </a:r>
            <a:endParaRPr lang="tr-TR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3097540" y="4365104"/>
            <a:ext cx="2482572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Cins 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steroidi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artışı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Gonad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/Adrenal)</a:t>
            </a:r>
          </a:p>
          <a:p>
            <a:pPr algn="ctr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Ektopik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Ekzojen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121876" y="3068960"/>
            <a:ext cx="212253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sz="2000" b="1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telarş</a:t>
            </a:r>
            <a:endParaRPr lang="tr-TR" sz="20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sz="2000" b="1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adrenarş</a:t>
            </a:r>
            <a:endParaRPr lang="tr-TR" sz="20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sz="2000" b="1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endParaRPr lang="tr-TR" sz="20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1259632" y="1196752"/>
            <a:ext cx="0" cy="46408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4139952" y="1196752"/>
            <a:ext cx="0" cy="46408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7236296" y="1196752"/>
            <a:ext cx="0" cy="46408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1322924" y="2692521"/>
            <a:ext cx="0" cy="62203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3923928" y="2692521"/>
            <a:ext cx="0" cy="62203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7157392" y="2692521"/>
            <a:ext cx="0" cy="392464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>
            <a:off x="1322924" y="3773606"/>
            <a:ext cx="0" cy="62203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3923928" y="3743071"/>
            <a:ext cx="0" cy="62203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5796135" y="822722"/>
            <a:ext cx="2664296" cy="45580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17 Metin kutusu"/>
          <p:cNvSpPr txBox="1"/>
          <p:nvPr/>
        </p:nvSpPr>
        <p:spPr>
          <a:xfrm>
            <a:off x="1280220" y="5454039"/>
            <a:ext cx="6921484" cy="1323439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Kletter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GB et al. A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Pediatrican’s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guide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central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precocious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puberty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Pediatr,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Latronica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AC et al,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Lancet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Diabetes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Endocrinol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2016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Pediatrik Endokrinoloji Uzlaşıları,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Sultan C, et al. Best </a:t>
            </a:r>
            <a:r>
              <a:rPr lang="tr-TR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tr-TR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Gynecol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2018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Düz Bağlayıcı 37"/>
          <p:cNvCxnSpPr/>
          <p:nvPr/>
        </p:nvCxnSpPr>
        <p:spPr>
          <a:xfrm>
            <a:off x="4139952" y="822722"/>
            <a:ext cx="0" cy="37403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22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3851275" y="1700212"/>
            <a:ext cx="2160905" cy="367030"/>
          </a:xfrm>
          <a:custGeom>
            <a:avLst/>
            <a:gdLst/>
            <a:ahLst/>
            <a:cxnLst/>
            <a:rect l="l" t="t" r="r" b="b"/>
            <a:pathLst>
              <a:path w="2160904" h="367030">
                <a:moveTo>
                  <a:pt x="0" y="366712"/>
                </a:moveTo>
                <a:lnTo>
                  <a:pt x="2160651" y="366712"/>
                </a:lnTo>
                <a:lnTo>
                  <a:pt x="2160651" y="0"/>
                </a:lnTo>
                <a:lnTo>
                  <a:pt x="0" y="0"/>
                </a:lnTo>
                <a:lnTo>
                  <a:pt x="0" y="366712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8312" y="1700212"/>
            <a:ext cx="8061959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144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75354" algn="l"/>
                <a:tab pos="6141720" algn="l"/>
              </a:tabLst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Erken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Puberte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Nor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genli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	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km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genli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</a:p>
        </p:txBody>
      </p:sp>
      <p:sp>
        <p:nvSpPr>
          <p:cNvPr id="12" name="object 12"/>
          <p:cNvSpPr/>
          <p:nvPr/>
        </p:nvSpPr>
        <p:spPr>
          <a:xfrm>
            <a:off x="611187" y="1196975"/>
            <a:ext cx="8065134" cy="0"/>
          </a:xfrm>
          <a:custGeom>
            <a:avLst/>
            <a:gdLst/>
            <a:ahLst/>
            <a:cxnLst/>
            <a:rect l="l" t="t" r="r" b="b"/>
            <a:pathLst>
              <a:path w="8065134">
                <a:moveTo>
                  <a:pt x="0" y="0"/>
                </a:moveTo>
                <a:lnTo>
                  <a:pt x="8064563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4212" y="1628775"/>
            <a:ext cx="8065134" cy="0"/>
          </a:xfrm>
          <a:custGeom>
            <a:avLst/>
            <a:gdLst/>
            <a:ahLst/>
            <a:cxnLst/>
            <a:rect l="l" t="t" r="r" b="b"/>
            <a:pathLst>
              <a:path w="8065134">
                <a:moveTo>
                  <a:pt x="0" y="0"/>
                </a:moveTo>
                <a:lnTo>
                  <a:pt x="8064563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39975" y="1196975"/>
            <a:ext cx="0" cy="4104004"/>
          </a:xfrm>
          <a:custGeom>
            <a:avLst/>
            <a:gdLst/>
            <a:ahLst/>
            <a:cxnLst/>
            <a:rect l="l" t="t" r="r" b="b"/>
            <a:pathLst>
              <a:path h="4104004">
                <a:moveTo>
                  <a:pt x="0" y="0"/>
                </a:moveTo>
                <a:lnTo>
                  <a:pt x="0" y="410375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516751" y="1196975"/>
            <a:ext cx="0" cy="3961129"/>
          </a:xfrm>
          <a:custGeom>
            <a:avLst/>
            <a:gdLst/>
            <a:ahLst/>
            <a:cxnLst/>
            <a:rect l="l" t="t" r="r" b="b"/>
            <a:pathLst>
              <a:path h="3961129">
                <a:moveTo>
                  <a:pt x="0" y="0"/>
                </a:moveTo>
                <a:lnTo>
                  <a:pt x="0" y="3960749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411476" y="3644900"/>
            <a:ext cx="2160905" cy="360680"/>
          </a:xfrm>
          <a:custGeom>
            <a:avLst/>
            <a:gdLst/>
            <a:ahLst/>
            <a:cxnLst/>
            <a:rect l="l" t="t" r="r" b="b"/>
            <a:pathLst>
              <a:path w="2160904" h="360679">
                <a:moveTo>
                  <a:pt x="1620393" y="0"/>
                </a:moveTo>
                <a:lnTo>
                  <a:pt x="1620393" y="90043"/>
                </a:lnTo>
                <a:lnTo>
                  <a:pt x="0" y="90043"/>
                </a:lnTo>
                <a:lnTo>
                  <a:pt x="0" y="270256"/>
                </a:lnTo>
                <a:lnTo>
                  <a:pt x="1620393" y="270256"/>
                </a:lnTo>
                <a:lnTo>
                  <a:pt x="1620393" y="360425"/>
                </a:lnTo>
                <a:lnTo>
                  <a:pt x="2160524" y="180212"/>
                </a:lnTo>
                <a:lnTo>
                  <a:pt x="1620393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411476" y="3644900"/>
            <a:ext cx="2160905" cy="360680"/>
          </a:xfrm>
          <a:custGeom>
            <a:avLst/>
            <a:gdLst/>
            <a:ahLst/>
            <a:cxnLst/>
            <a:rect l="l" t="t" r="r" b="b"/>
            <a:pathLst>
              <a:path w="2160904" h="360679">
                <a:moveTo>
                  <a:pt x="0" y="90043"/>
                </a:moveTo>
                <a:lnTo>
                  <a:pt x="1620393" y="90043"/>
                </a:lnTo>
                <a:lnTo>
                  <a:pt x="1620393" y="0"/>
                </a:lnTo>
                <a:lnTo>
                  <a:pt x="2160524" y="180212"/>
                </a:lnTo>
                <a:lnTo>
                  <a:pt x="1620393" y="360425"/>
                </a:lnTo>
                <a:lnTo>
                  <a:pt x="1620393" y="270256"/>
                </a:lnTo>
                <a:lnTo>
                  <a:pt x="0" y="270256"/>
                </a:lnTo>
                <a:lnTo>
                  <a:pt x="0" y="9004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276600" y="4437126"/>
            <a:ext cx="1800225" cy="360680"/>
          </a:xfrm>
          <a:custGeom>
            <a:avLst/>
            <a:gdLst/>
            <a:ahLst/>
            <a:cxnLst/>
            <a:rect l="l" t="t" r="r" b="b"/>
            <a:pathLst>
              <a:path w="1800225" h="360679">
                <a:moveTo>
                  <a:pt x="1350137" y="0"/>
                </a:moveTo>
                <a:lnTo>
                  <a:pt x="1350137" y="90043"/>
                </a:lnTo>
                <a:lnTo>
                  <a:pt x="0" y="90043"/>
                </a:lnTo>
                <a:lnTo>
                  <a:pt x="0" y="270256"/>
                </a:lnTo>
                <a:lnTo>
                  <a:pt x="1350137" y="270256"/>
                </a:lnTo>
                <a:lnTo>
                  <a:pt x="1350137" y="360299"/>
                </a:lnTo>
                <a:lnTo>
                  <a:pt x="1800225" y="180086"/>
                </a:lnTo>
                <a:lnTo>
                  <a:pt x="1350137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276600" y="4437126"/>
            <a:ext cx="1800225" cy="360680"/>
          </a:xfrm>
          <a:custGeom>
            <a:avLst/>
            <a:gdLst/>
            <a:ahLst/>
            <a:cxnLst/>
            <a:rect l="l" t="t" r="r" b="b"/>
            <a:pathLst>
              <a:path w="1800225" h="360679">
                <a:moveTo>
                  <a:pt x="0" y="90043"/>
                </a:moveTo>
                <a:lnTo>
                  <a:pt x="1350137" y="90043"/>
                </a:lnTo>
                <a:lnTo>
                  <a:pt x="1350137" y="0"/>
                </a:lnTo>
                <a:lnTo>
                  <a:pt x="1800225" y="180086"/>
                </a:lnTo>
                <a:lnTo>
                  <a:pt x="1350137" y="360299"/>
                </a:lnTo>
                <a:lnTo>
                  <a:pt x="1350137" y="270256"/>
                </a:lnTo>
                <a:lnTo>
                  <a:pt x="0" y="270256"/>
                </a:lnTo>
                <a:lnTo>
                  <a:pt x="0" y="9004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588125" y="2060575"/>
            <a:ext cx="1945005" cy="360680"/>
          </a:xfrm>
          <a:custGeom>
            <a:avLst/>
            <a:gdLst/>
            <a:ahLst/>
            <a:cxnLst/>
            <a:rect l="l" t="t" r="r" b="b"/>
            <a:pathLst>
              <a:path w="1945004" h="360680">
                <a:moveTo>
                  <a:pt x="1458468" y="0"/>
                </a:moveTo>
                <a:lnTo>
                  <a:pt x="1458468" y="90042"/>
                </a:lnTo>
                <a:lnTo>
                  <a:pt x="0" y="90042"/>
                </a:lnTo>
                <a:lnTo>
                  <a:pt x="0" y="270255"/>
                </a:lnTo>
                <a:lnTo>
                  <a:pt x="1458468" y="270255"/>
                </a:lnTo>
                <a:lnTo>
                  <a:pt x="1458468" y="360425"/>
                </a:lnTo>
                <a:lnTo>
                  <a:pt x="1944624" y="180212"/>
                </a:lnTo>
                <a:lnTo>
                  <a:pt x="1458468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588125" y="2060575"/>
            <a:ext cx="1945005" cy="360680"/>
          </a:xfrm>
          <a:custGeom>
            <a:avLst/>
            <a:gdLst/>
            <a:ahLst/>
            <a:cxnLst/>
            <a:rect l="l" t="t" r="r" b="b"/>
            <a:pathLst>
              <a:path w="1945004" h="360680">
                <a:moveTo>
                  <a:pt x="0" y="90042"/>
                </a:moveTo>
                <a:lnTo>
                  <a:pt x="1458468" y="90042"/>
                </a:lnTo>
                <a:lnTo>
                  <a:pt x="1458468" y="0"/>
                </a:lnTo>
                <a:lnTo>
                  <a:pt x="1944624" y="180212"/>
                </a:lnTo>
                <a:lnTo>
                  <a:pt x="1458468" y="360425"/>
                </a:lnTo>
                <a:lnTo>
                  <a:pt x="1458468" y="270255"/>
                </a:lnTo>
                <a:lnTo>
                  <a:pt x="0" y="270255"/>
                </a:lnTo>
                <a:lnTo>
                  <a:pt x="0" y="9004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042987" y="2060575"/>
            <a:ext cx="2665730" cy="431800"/>
          </a:xfrm>
          <a:custGeom>
            <a:avLst/>
            <a:gdLst/>
            <a:ahLst/>
            <a:cxnLst/>
            <a:rect l="l" t="t" r="r" b="b"/>
            <a:pathLst>
              <a:path w="2665729" h="431800">
                <a:moveTo>
                  <a:pt x="1999043" y="0"/>
                </a:moveTo>
                <a:lnTo>
                  <a:pt x="1999043" y="107950"/>
                </a:lnTo>
                <a:lnTo>
                  <a:pt x="0" y="107950"/>
                </a:lnTo>
                <a:lnTo>
                  <a:pt x="0" y="323850"/>
                </a:lnTo>
                <a:lnTo>
                  <a:pt x="1999043" y="323850"/>
                </a:lnTo>
                <a:lnTo>
                  <a:pt x="1999043" y="431800"/>
                </a:lnTo>
                <a:lnTo>
                  <a:pt x="2665412" y="215900"/>
                </a:lnTo>
                <a:lnTo>
                  <a:pt x="1999043" y="0"/>
                </a:lnTo>
                <a:close/>
              </a:path>
            </a:pathLst>
          </a:custGeom>
          <a:solidFill>
            <a:srgbClr val="FFCC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042987" y="2060575"/>
            <a:ext cx="2665730" cy="431800"/>
          </a:xfrm>
          <a:custGeom>
            <a:avLst/>
            <a:gdLst/>
            <a:ahLst/>
            <a:cxnLst/>
            <a:rect l="l" t="t" r="r" b="b"/>
            <a:pathLst>
              <a:path w="2665729" h="431800">
                <a:moveTo>
                  <a:pt x="0" y="107950"/>
                </a:moveTo>
                <a:lnTo>
                  <a:pt x="1999043" y="107950"/>
                </a:lnTo>
                <a:lnTo>
                  <a:pt x="1999043" y="0"/>
                </a:lnTo>
                <a:lnTo>
                  <a:pt x="2665412" y="215900"/>
                </a:lnTo>
                <a:lnTo>
                  <a:pt x="1999043" y="431800"/>
                </a:lnTo>
                <a:lnTo>
                  <a:pt x="1999043" y="323850"/>
                </a:lnTo>
                <a:lnTo>
                  <a:pt x="0" y="323850"/>
                </a:lnTo>
                <a:lnTo>
                  <a:pt x="0" y="10795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924300" y="2060575"/>
            <a:ext cx="2519680" cy="358775"/>
          </a:xfrm>
          <a:custGeom>
            <a:avLst/>
            <a:gdLst/>
            <a:ahLst/>
            <a:cxnLst/>
            <a:rect l="l" t="t" r="r" b="b"/>
            <a:pathLst>
              <a:path w="2519679" h="358775">
                <a:moveTo>
                  <a:pt x="1889505" y="0"/>
                </a:moveTo>
                <a:lnTo>
                  <a:pt x="1889505" y="89662"/>
                </a:lnTo>
                <a:lnTo>
                  <a:pt x="0" y="89662"/>
                </a:lnTo>
                <a:lnTo>
                  <a:pt x="0" y="269113"/>
                </a:lnTo>
                <a:lnTo>
                  <a:pt x="1889505" y="269113"/>
                </a:lnTo>
                <a:lnTo>
                  <a:pt x="1889505" y="358775"/>
                </a:lnTo>
                <a:lnTo>
                  <a:pt x="2519426" y="179450"/>
                </a:lnTo>
                <a:lnTo>
                  <a:pt x="188950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924300" y="2060575"/>
            <a:ext cx="2519680" cy="358775"/>
          </a:xfrm>
          <a:custGeom>
            <a:avLst/>
            <a:gdLst/>
            <a:ahLst/>
            <a:cxnLst/>
            <a:rect l="l" t="t" r="r" b="b"/>
            <a:pathLst>
              <a:path w="2519679" h="358775">
                <a:moveTo>
                  <a:pt x="0" y="89662"/>
                </a:moveTo>
                <a:lnTo>
                  <a:pt x="1889505" y="89662"/>
                </a:lnTo>
                <a:lnTo>
                  <a:pt x="1889505" y="0"/>
                </a:lnTo>
                <a:lnTo>
                  <a:pt x="2519426" y="179450"/>
                </a:lnTo>
                <a:lnTo>
                  <a:pt x="1889505" y="358775"/>
                </a:lnTo>
                <a:lnTo>
                  <a:pt x="1889505" y="269113"/>
                </a:lnTo>
                <a:lnTo>
                  <a:pt x="0" y="269113"/>
                </a:lnTo>
                <a:lnTo>
                  <a:pt x="0" y="8966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19250" y="2661201"/>
            <a:ext cx="3457575" cy="633856"/>
          </a:xfrm>
          <a:custGeom>
            <a:avLst/>
            <a:gdLst/>
            <a:ahLst/>
            <a:cxnLst/>
            <a:rect l="l" t="t" r="r" b="b"/>
            <a:pathLst>
              <a:path w="3457575" h="433705">
                <a:moveTo>
                  <a:pt x="2593213" y="0"/>
                </a:moveTo>
                <a:lnTo>
                  <a:pt x="2593213" y="108330"/>
                </a:lnTo>
                <a:lnTo>
                  <a:pt x="0" y="108330"/>
                </a:lnTo>
                <a:lnTo>
                  <a:pt x="0" y="324992"/>
                </a:lnTo>
                <a:lnTo>
                  <a:pt x="2593213" y="324992"/>
                </a:lnTo>
                <a:lnTo>
                  <a:pt x="2593213" y="433450"/>
                </a:lnTo>
                <a:lnTo>
                  <a:pt x="3457575" y="216662"/>
                </a:lnTo>
                <a:lnTo>
                  <a:pt x="25932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619250" y="2708275"/>
            <a:ext cx="3457575" cy="433705"/>
          </a:xfrm>
          <a:custGeom>
            <a:avLst/>
            <a:gdLst/>
            <a:ahLst/>
            <a:cxnLst/>
            <a:rect l="l" t="t" r="r" b="b"/>
            <a:pathLst>
              <a:path w="3457575" h="433705">
                <a:moveTo>
                  <a:pt x="0" y="108330"/>
                </a:moveTo>
                <a:lnTo>
                  <a:pt x="2593213" y="108330"/>
                </a:lnTo>
                <a:lnTo>
                  <a:pt x="2593213" y="0"/>
                </a:lnTo>
                <a:lnTo>
                  <a:pt x="3457575" y="216662"/>
                </a:lnTo>
                <a:lnTo>
                  <a:pt x="2593213" y="433450"/>
                </a:lnTo>
                <a:lnTo>
                  <a:pt x="2593213" y="324992"/>
                </a:lnTo>
                <a:lnTo>
                  <a:pt x="0" y="324992"/>
                </a:lnTo>
                <a:lnTo>
                  <a:pt x="0" y="10833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940425" y="1989137"/>
            <a:ext cx="384175" cy="376555"/>
          </a:xfrm>
          <a:custGeom>
            <a:avLst/>
            <a:gdLst/>
            <a:ahLst/>
            <a:cxnLst/>
            <a:rect l="l" t="t" r="r" b="b"/>
            <a:pathLst>
              <a:path w="384175" h="376555">
                <a:moveTo>
                  <a:pt x="0" y="376237"/>
                </a:moveTo>
                <a:lnTo>
                  <a:pt x="384175" y="376237"/>
                </a:lnTo>
                <a:lnTo>
                  <a:pt x="384175" y="0"/>
                </a:lnTo>
                <a:lnTo>
                  <a:pt x="0" y="0"/>
                </a:lnTo>
                <a:lnTo>
                  <a:pt x="0" y="376237"/>
                </a:lnTo>
                <a:close/>
              </a:path>
            </a:pathLst>
          </a:custGeom>
          <a:ln w="9525">
            <a:solidFill>
              <a:srgbClr val="FF669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851275" y="1196975"/>
            <a:ext cx="0" cy="4177029"/>
          </a:xfrm>
          <a:custGeom>
            <a:avLst/>
            <a:gdLst/>
            <a:ahLst/>
            <a:cxnLst/>
            <a:rect l="l" t="t" r="r" b="b"/>
            <a:pathLst>
              <a:path h="4177029">
                <a:moveTo>
                  <a:pt x="0" y="0"/>
                </a:moveTo>
                <a:lnTo>
                  <a:pt x="0" y="41767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356100" y="3644963"/>
            <a:ext cx="384175" cy="376555"/>
          </a:xfrm>
          <a:custGeom>
            <a:avLst/>
            <a:gdLst/>
            <a:ahLst/>
            <a:cxnLst/>
            <a:rect l="l" t="t" r="r" b="b"/>
            <a:pathLst>
              <a:path w="384175" h="376554">
                <a:moveTo>
                  <a:pt x="0" y="376237"/>
                </a:moveTo>
                <a:lnTo>
                  <a:pt x="384175" y="376237"/>
                </a:lnTo>
                <a:lnTo>
                  <a:pt x="384175" y="0"/>
                </a:lnTo>
                <a:lnTo>
                  <a:pt x="0" y="0"/>
                </a:lnTo>
                <a:lnTo>
                  <a:pt x="0" y="376237"/>
                </a:lnTo>
                <a:close/>
              </a:path>
            </a:pathLst>
          </a:custGeom>
          <a:ln w="9525">
            <a:solidFill>
              <a:srgbClr val="FF669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716526" y="2692463"/>
            <a:ext cx="384175" cy="376555"/>
          </a:xfrm>
          <a:custGeom>
            <a:avLst/>
            <a:gdLst/>
            <a:ahLst/>
            <a:cxnLst/>
            <a:rect l="l" t="t" r="r" b="b"/>
            <a:pathLst>
              <a:path w="384175" h="376555">
                <a:moveTo>
                  <a:pt x="0" y="376237"/>
                </a:moveTo>
                <a:lnTo>
                  <a:pt x="384175" y="376237"/>
                </a:lnTo>
                <a:lnTo>
                  <a:pt x="384175" y="0"/>
                </a:lnTo>
                <a:lnTo>
                  <a:pt x="0" y="0"/>
                </a:lnTo>
                <a:lnTo>
                  <a:pt x="0" y="376237"/>
                </a:lnTo>
                <a:close/>
              </a:path>
            </a:pathLst>
          </a:custGeom>
          <a:ln w="9525">
            <a:solidFill>
              <a:srgbClr val="FF669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324225" y="2060638"/>
            <a:ext cx="384175" cy="376555"/>
          </a:xfrm>
          <a:custGeom>
            <a:avLst/>
            <a:gdLst/>
            <a:ahLst/>
            <a:cxnLst/>
            <a:rect l="l" t="t" r="r" b="b"/>
            <a:pathLst>
              <a:path w="384175" h="376555">
                <a:moveTo>
                  <a:pt x="0" y="376237"/>
                </a:moveTo>
                <a:lnTo>
                  <a:pt x="384175" y="376237"/>
                </a:lnTo>
                <a:lnTo>
                  <a:pt x="384175" y="0"/>
                </a:lnTo>
                <a:lnTo>
                  <a:pt x="0" y="0"/>
                </a:lnTo>
                <a:lnTo>
                  <a:pt x="0" y="376237"/>
                </a:lnTo>
                <a:close/>
              </a:path>
            </a:pathLst>
          </a:custGeom>
          <a:ln w="9525">
            <a:solidFill>
              <a:srgbClr val="FF669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932426" y="4421187"/>
            <a:ext cx="384175" cy="376555"/>
          </a:xfrm>
          <a:custGeom>
            <a:avLst/>
            <a:gdLst/>
            <a:ahLst/>
            <a:cxnLst/>
            <a:rect l="l" t="t" r="r" b="b"/>
            <a:pathLst>
              <a:path w="384175" h="376554">
                <a:moveTo>
                  <a:pt x="0" y="376237"/>
                </a:moveTo>
                <a:lnTo>
                  <a:pt x="384175" y="376237"/>
                </a:lnTo>
                <a:lnTo>
                  <a:pt x="384175" y="0"/>
                </a:lnTo>
                <a:lnTo>
                  <a:pt x="0" y="0"/>
                </a:lnTo>
                <a:lnTo>
                  <a:pt x="0" y="376237"/>
                </a:lnTo>
                <a:close/>
              </a:path>
            </a:pathLst>
          </a:custGeom>
          <a:ln w="9525">
            <a:solidFill>
              <a:srgbClr val="FF669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70966" y="1299773"/>
            <a:ext cx="6619875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21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02005" algn="l"/>
                <a:tab pos="1377950" algn="l"/>
                <a:tab pos="2172335" algn="l"/>
                <a:tab pos="2997200" algn="l"/>
                <a:tab pos="3822700" algn="l"/>
                <a:tab pos="4693285" algn="l"/>
                <a:tab pos="5579110" algn="l"/>
                <a:tab pos="6350635" algn="l"/>
              </a:tabLst>
              <a:defRPr/>
            </a:pPr>
            <a:r>
              <a:rPr kumimoji="0" sz="1800" b="1" i="0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	7	8	9	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	</a:t>
            </a:r>
            <a:r>
              <a:rPr kumimoji="0" sz="1800" b="1" i="0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	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	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 	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14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33445" y="3714170"/>
            <a:ext cx="84455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3401948" y="4506657"/>
            <a:ext cx="132461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hı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985517" y="2164897"/>
            <a:ext cx="445134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620192" y="266144"/>
            <a:ext cx="8159634" cy="732034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wrap="square" lIns="0" tIns="356654" rIns="0" bIns="0" rtlCol="0">
            <a:spAutoFit/>
          </a:bodyPr>
          <a:lstStyle/>
          <a:p>
            <a:pPr marL="402590" algn="ctr">
              <a:lnSpc>
                <a:spcPts val="2855"/>
              </a:lnSpc>
            </a:pP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K</a:t>
            </a:r>
            <a:r>
              <a:rPr lang="tr-TR" spc="-15" dirty="0" smtClean="0">
                <a:solidFill>
                  <a:srgbClr val="800000"/>
                </a:solidFill>
                <a:latin typeface="Arial"/>
                <a:cs typeface="Arial"/>
              </a:rPr>
              <a:t>I</a:t>
            </a:r>
            <a:r>
              <a:rPr lang="tr-TR" spc="-25" dirty="0" smtClean="0">
                <a:solidFill>
                  <a:srgbClr val="800000"/>
                </a:solidFill>
                <a:latin typeface="Arial"/>
                <a:cs typeface="Arial"/>
              </a:rPr>
              <a:t>Z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LARDA</a:t>
            </a:r>
            <a:r>
              <a:rPr lang="tr-TR" spc="35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tr-TR" dirty="0" smtClean="0">
                <a:solidFill>
                  <a:srgbClr val="800000"/>
                </a:solidFill>
              </a:rPr>
              <a:t>P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UBERTE  </a:t>
            </a:r>
            <a:r>
              <a:rPr lang="tr-TR" spc="-25" dirty="0" smtClean="0">
                <a:solidFill>
                  <a:srgbClr val="800000"/>
                </a:solidFill>
              </a:rPr>
              <a:t>Z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A</a:t>
            </a:r>
            <a:r>
              <a:rPr lang="tr-TR" spc="10" dirty="0" smtClean="0">
                <a:solidFill>
                  <a:srgbClr val="800000"/>
                </a:solidFill>
                <a:latin typeface="Arial"/>
                <a:cs typeface="Arial"/>
              </a:rPr>
              <a:t>M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ANLA</a:t>
            </a:r>
            <a:r>
              <a:rPr lang="tr-TR" spc="10" dirty="0" smtClean="0">
                <a:solidFill>
                  <a:srgbClr val="800000"/>
                </a:solidFill>
                <a:latin typeface="Arial"/>
                <a:cs typeface="Arial"/>
              </a:rPr>
              <a:t>M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ASI</a:t>
            </a:r>
            <a:r>
              <a:rPr lang="tr-TR" spc="-45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tr-TR" spc="-25" dirty="0" smtClean="0">
                <a:solidFill>
                  <a:srgbClr val="800000"/>
                </a:solidFill>
                <a:latin typeface="Arial"/>
                <a:cs typeface="Arial"/>
              </a:rPr>
              <a:t>V</a:t>
            </a:r>
            <a:r>
              <a:rPr lang="tr-TR" dirty="0" smtClean="0">
                <a:solidFill>
                  <a:srgbClr val="800000"/>
                </a:solidFill>
                <a:latin typeface="Arial"/>
                <a:cs typeface="Arial"/>
              </a:rPr>
              <a:t>E</a:t>
            </a:r>
            <a:r>
              <a:rPr lang="tr-TR" spc="30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tr-TR" dirty="0" smtClean="0">
                <a:solidFill>
                  <a:srgbClr val="800000"/>
                </a:solidFill>
              </a:rPr>
              <a:t>TEMPOSU </a:t>
            </a:r>
            <a:endParaRPr lang="tr-TR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378710" y="2813740"/>
            <a:ext cx="150368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5940425" y="1989137"/>
            <a:ext cx="384175" cy="376555"/>
          </a:xfrm>
          <a:prstGeom prst="rect">
            <a:avLst/>
          </a:prstGeom>
          <a:solidFill>
            <a:srgbClr val="FF6699"/>
          </a:solidFill>
        </p:spPr>
        <p:txBody>
          <a:bodyPr vert="horz" wrap="square" lIns="0" tIns="0" rIns="0" bIns="0" rtlCol="0">
            <a:spAutoFit/>
          </a:bodyPr>
          <a:lstStyle/>
          <a:p>
            <a:pPr marL="9334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356100" y="3644963"/>
            <a:ext cx="384175" cy="376555"/>
          </a:xfrm>
          <a:prstGeom prst="rect">
            <a:avLst/>
          </a:prstGeom>
          <a:solidFill>
            <a:srgbClr val="FF6699"/>
          </a:solidFill>
        </p:spPr>
        <p:txBody>
          <a:bodyPr vert="horz" wrap="square" lIns="0" tIns="0" rIns="0" bIns="0" rtlCol="0">
            <a:spAutoFit/>
          </a:bodyPr>
          <a:lstStyle/>
          <a:p>
            <a:pPr marL="9271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716526" y="2692463"/>
            <a:ext cx="384175" cy="376555"/>
          </a:xfrm>
          <a:prstGeom prst="rect">
            <a:avLst/>
          </a:prstGeom>
          <a:solidFill>
            <a:srgbClr val="FF6699"/>
          </a:solidFill>
        </p:spPr>
        <p:txBody>
          <a:bodyPr vert="horz" wrap="square" lIns="0" tIns="0" rIns="0" bIns="0" rtlCol="0">
            <a:spAutoFit/>
          </a:bodyPr>
          <a:lstStyle/>
          <a:p>
            <a:pPr marL="9271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324225" y="2060638"/>
            <a:ext cx="384175" cy="376555"/>
          </a:xfrm>
          <a:prstGeom prst="rect">
            <a:avLst/>
          </a:prstGeom>
          <a:solidFill>
            <a:srgbClr val="FF6699"/>
          </a:solidFill>
        </p:spPr>
        <p:txBody>
          <a:bodyPr vert="horz" wrap="square" lIns="0" tIns="0" rIns="0" bIns="0" rtlCol="0">
            <a:spAutoFit/>
          </a:bodyPr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932426" y="4421187"/>
            <a:ext cx="384175" cy="376555"/>
          </a:xfrm>
          <a:prstGeom prst="rect">
            <a:avLst/>
          </a:prstGeom>
          <a:solidFill>
            <a:srgbClr val="FF6699"/>
          </a:solidFill>
        </p:spPr>
        <p:txBody>
          <a:bodyPr vert="horz" wrap="square" lIns="0" tIns="0" rIns="0" bIns="0" rtlCol="0">
            <a:spAutoFit/>
          </a:bodyPr>
          <a:lstStyle/>
          <a:p>
            <a:pPr marL="9271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09910" y="5157851"/>
            <a:ext cx="2349500" cy="286385"/>
          </a:xfrm>
          <a:custGeom>
            <a:avLst/>
            <a:gdLst/>
            <a:ahLst/>
            <a:cxnLst/>
            <a:rect l="l" t="t" r="r" b="b"/>
            <a:pathLst>
              <a:path w="2349500" h="286385">
                <a:moveTo>
                  <a:pt x="2349490" y="0"/>
                </a:moveTo>
                <a:lnTo>
                  <a:pt x="2338588" y="47325"/>
                </a:lnTo>
                <a:lnTo>
                  <a:pt x="2308352" y="88030"/>
                </a:lnTo>
                <a:lnTo>
                  <a:pt x="2275214" y="112578"/>
                </a:lnTo>
                <a:lnTo>
                  <a:pt x="2234846" y="130725"/>
                </a:lnTo>
                <a:lnTo>
                  <a:pt x="2188809" y="141323"/>
                </a:lnTo>
                <a:lnTo>
                  <a:pt x="1370447" y="143637"/>
                </a:lnTo>
                <a:lnTo>
                  <a:pt x="1353662" y="144157"/>
                </a:lnTo>
                <a:lnTo>
                  <a:pt x="1305900" y="151628"/>
                </a:lnTo>
                <a:lnTo>
                  <a:pt x="1263238" y="167076"/>
                </a:lnTo>
                <a:lnTo>
                  <a:pt x="1227233" y="189362"/>
                </a:lnTo>
                <a:lnTo>
                  <a:pt x="1199445" y="217345"/>
                </a:lnTo>
                <a:lnTo>
                  <a:pt x="1177868" y="261547"/>
                </a:lnTo>
                <a:lnTo>
                  <a:pt x="1174750" y="285842"/>
                </a:lnTo>
                <a:lnTo>
                  <a:pt x="1174033" y="273693"/>
                </a:lnTo>
                <a:lnTo>
                  <a:pt x="1157839" y="228231"/>
                </a:lnTo>
                <a:lnTo>
                  <a:pt x="1133337" y="198658"/>
                </a:lnTo>
                <a:lnTo>
                  <a:pt x="1099996" y="174275"/>
                </a:lnTo>
                <a:lnTo>
                  <a:pt x="1059395" y="156268"/>
                </a:lnTo>
                <a:lnTo>
                  <a:pt x="1013112" y="145820"/>
                </a:lnTo>
                <a:lnTo>
                  <a:pt x="195697" y="143637"/>
                </a:lnTo>
                <a:lnTo>
                  <a:pt x="178912" y="143115"/>
                </a:lnTo>
                <a:lnTo>
                  <a:pt x="131150" y="135632"/>
                </a:lnTo>
                <a:lnTo>
                  <a:pt x="88488" y="120164"/>
                </a:lnTo>
                <a:lnTo>
                  <a:pt x="52483" y="97861"/>
                </a:lnTo>
                <a:lnTo>
                  <a:pt x="24695" y="69872"/>
                </a:lnTo>
                <a:lnTo>
                  <a:pt x="3118" y="25692"/>
                </a:lnTo>
                <a:lnTo>
                  <a:pt x="871" y="13706"/>
                </a:lnTo>
                <a:lnTo>
                  <a:pt x="0" y="1429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35301" y="5537200"/>
            <a:ext cx="2228850" cy="3670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Nor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ali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8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8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8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8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rı</a:t>
            </a:r>
          </a:p>
        </p:txBody>
      </p:sp>
    </p:spTree>
    <p:extLst>
      <p:ext uri="{BB962C8B-B14F-4D97-AF65-F5344CB8AC3E}">
        <p14:creationId xmlns:p14="http://schemas.microsoft.com/office/powerpoint/2010/main" val="11853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85998"/>
            <a:ext cx="8229600" cy="606698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ERKEN PUBERTE NEDENLERİ</a:t>
            </a:r>
            <a:endParaRPr lang="tr-TR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67544" y="620688"/>
            <a:ext cx="4104456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Santral erken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puberte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004048" y="620688"/>
            <a:ext cx="324036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Periferik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puberte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İçerik Yer Tutucusu 2"/>
          <p:cNvSpPr>
            <a:spLocks noGrp="1"/>
          </p:cNvSpPr>
          <p:nvPr>
            <p:ph idx="1"/>
          </p:nvPr>
        </p:nvSpPr>
        <p:spPr>
          <a:xfrm>
            <a:off x="147981" y="2667065"/>
            <a:ext cx="4496027" cy="4104456"/>
          </a:xfrm>
          <a:ln>
            <a:solidFill>
              <a:srgbClr val="800000"/>
            </a:solidFill>
          </a:ln>
        </p:spPr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</a:pP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İdiyopatik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(%58-96)</a:t>
            </a:r>
          </a:p>
          <a:p>
            <a:pPr>
              <a:buClr>
                <a:srgbClr val="FF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Organik </a:t>
            </a:r>
          </a:p>
          <a:p>
            <a:pPr lvl="1">
              <a:buClr>
                <a:srgbClr val="FF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Santral sinir sistemi lezyonları</a:t>
            </a:r>
          </a:p>
          <a:p>
            <a:pPr lvl="2">
              <a:buClr>
                <a:srgbClr val="FF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Tümörler</a:t>
            </a:r>
          </a:p>
          <a:p>
            <a:pPr lvl="2">
              <a:buClr>
                <a:srgbClr val="FF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Diğer: Enfeksiyon, travma, hidrosefali,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araknoid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kist, RT, KT</a:t>
            </a:r>
          </a:p>
          <a:p>
            <a:pPr>
              <a:buClr>
                <a:srgbClr val="FF0000"/>
              </a:buClr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Kombine (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sekonder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) erken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Clr>
                <a:srgbClr val="FF0000"/>
              </a:buClr>
            </a:pP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Cune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Albright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sendromu, KAH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4788024" y="1241691"/>
            <a:ext cx="4176464" cy="3960440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Gonadal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Tm’ler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kisti,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Mc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Cune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Albright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ailevi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testotoksikoz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Adrenal: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KAH, adrenal adenom/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HCG üreten </a:t>
            </a:r>
            <a:r>
              <a:rPr kumimoji="0" lang="tr-T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tm’ler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Diğer: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İyatrojenik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primer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hipotiroidi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endokrin bozucular</a:t>
            </a:r>
            <a:r>
              <a:rPr kumimoji="0" lang="tr-TR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364005" y="1250419"/>
            <a:ext cx="4207995" cy="1242478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Kız /Erk: 20:1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Kız: %</a:t>
            </a:r>
            <a:r>
              <a:rPr lang="tr-TR" sz="3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80-90</a:t>
            </a:r>
            <a:r>
              <a:rPr kumimoji="0" lang="tr-TR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idiyopatik</a:t>
            </a:r>
            <a:endParaRPr kumimoji="0" lang="tr-TR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Erk: %60-75 organik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3 Metin kutusu"/>
          <p:cNvSpPr txBox="1"/>
          <p:nvPr/>
        </p:nvSpPr>
        <p:spPr>
          <a:xfrm>
            <a:off x="4748209" y="5284406"/>
            <a:ext cx="4432303" cy="954107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Neely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EK &amp;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Crossen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SS.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Curr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Opin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Obset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Gynecol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2014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Berberoğlu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 et al. J 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Ped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Endo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2009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Latronica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AC,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Lancet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Diabetes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tr-T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Endocrinol</a:t>
            </a:r>
            <a:r>
              <a:rPr kumimoji="0" lang="tr-T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2016</a:t>
            </a:r>
            <a:endParaRPr kumimoji="0" lang="tr-T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8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692150"/>
            <a:ext cx="7448550" cy="5329238"/>
          </a:xfrm>
        </p:spPr>
      </p:pic>
      <p:pic>
        <p:nvPicPr>
          <p:cNvPr id="4099" name="Picture 5" descr="Harmacresiz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88913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5 Metin kutusu"/>
          <p:cNvSpPr txBox="1">
            <a:spLocks noChangeArrowheads="1"/>
          </p:cNvSpPr>
          <p:nvPr/>
        </p:nvSpPr>
        <p:spPr bwMode="auto">
          <a:xfrm>
            <a:off x="6372225" y="234950"/>
            <a:ext cx="1466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DİOKSİN</a:t>
            </a:r>
          </a:p>
        </p:txBody>
      </p:sp>
      <p:pic>
        <p:nvPicPr>
          <p:cNvPr id="4101" name="Picture 5" descr="HC16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0"/>
            <a:ext cx="21558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8 Metin kutusu"/>
          <p:cNvSpPr txBox="1">
            <a:spLocks noChangeArrowheads="1"/>
          </p:cNvSpPr>
          <p:nvPr/>
        </p:nvSpPr>
        <p:spPr bwMode="auto">
          <a:xfrm>
            <a:off x="5003800" y="1268413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PCB</a:t>
            </a:r>
          </a:p>
        </p:txBody>
      </p:sp>
      <p:pic>
        <p:nvPicPr>
          <p:cNvPr id="4103" name="Picture 22" descr="dusting1_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288" y="4292600"/>
            <a:ext cx="25003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11 Metin kutusu"/>
          <p:cNvSpPr txBox="1">
            <a:spLocks noChangeArrowheads="1"/>
          </p:cNvSpPr>
          <p:nvPr/>
        </p:nvSpPr>
        <p:spPr bwMode="auto">
          <a:xfrm>
            <a:off x="1071563" y="4292600"/>
            <a:ext cx="15049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DDT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Vinklozolin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FFFF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Lindon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FFFF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Endosulfan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4105" name="Picture 4" descr="ship09_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500063"/>
            <a:ext cx="27146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14 Metin kutusu"/>
          <p:cNvSpPr txBox="1">
            <a:spLocks noChangeArrowheads="1"/>
          </p:cNvSpPr>
          <p:nvPr/>
        </p:nvSpPr>
        <p:spPr bwMode="auto">
          <a:xfrm>
            <a:off x="2373313" y="549275"/>
            <a:ext cx="903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TBT</a:t>
            </a:r>
          </a:p>
        </p:txBody>
      </p:sp>
      <p:pic>
        <p:nvPicPr>
          <p:cNvPr id="13" name="Picture 18" descr="cosmetic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2000250"/>
            <a:ext cx="20161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Metin kutusu"/>
          <p:cNvSpPr txBox="1">
            <a:spLocks noChangeArrowheads="1"/>
          </p:cNvSpPr>
          <p:nvPr/>
        </p:nvSpPr>
        <p:spPr bwMode="auto">
          <a:xfrm>
            <a:off x="930275" y="3716338"/>
            <a:ext cx="220186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FTALATLAR</a:t>
            </a:r>
          </a:p>
        </p:txBody>
      </p:sp>
      <p:pic>
        <p:nvPicPr>
          <p:cNvPr id="17" name="Picture 2" descr="sr00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36938" y="4857750"/>
            <a:ext cx="2071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Metin kutusu"/>
          <p:cNvSpPr txBox="1">
            <a:spLocks noChangeArrowheads="1"/>
          </p:cNvSpPr>
          <p:nvPr/>
        </p:nvSpPr>
        <p:spPr bwMode="auto">
          <a:xfrm flipH="1">
            <a:off x="3348038" y="6381750"/>
            <a:ext cx="2714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FTALATLAR</a:t>
            </a:r>
          </a:p>
        </p:txBody>
      </p:sp>
      <p:pic>
        <p:nvPicPr>
          <p:cNvPr id="20" name="Picture 3" descr="884a-1-me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063" y="4786313"/>
            <a:ext cx="30241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Metin kutusu"/>
          <p:cNvSpPr txBox="1">
            <a:spLocks noChangeArrowheads="1"/>
          </p:cNvSpPr>
          <p:nvPr/>
        </p:nvSpPr>
        <p:spPr bwMode="auto">
          <a:xfrm>
            <a:off x="7358063" y="5995988"/>
            <a:ext cx="15525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BPA</a:t>
            </a:r>
          </a:p>
        </p:txBody>
      </p:sp>
      <p:pic>
        <p:nvPicPr>
          <p:cNvPr id="23" name="Picture 5" descr="phytoestrogenfood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3663" y="2349500"/>
            <a:ext cx="2119312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Metin kutusu"/>
          <p:cNvSpPr txBox="1">
            <a:spLocks noChangeArrowheads="1"/>
          </p:cNvSpPr>
          <p:nvPr/>
        </p:nvSpPr>
        <p:spPr bwMode="auto">
          <a:xfrm>
            <a:off x="6588125" y="4195763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Fitoestrojen</a:t>
            </a:r>
          </a:p>
        </p:txBody>
      </p:sp>
      <p:sp>
        <p:nvSpPr>
          <p:cNvPr id="19" name="18 Metin kutusu"/>
          <p:cNvSpPr txBox="1">
            <a:spLocks noChangeArrowheads="1"/>
          </p:cNvSpPr>
          <p:nvPr/>
        </p:nvSpPr>
        <p:spPr bwMode="auto">
          <a:xfrm>
            <a:off x="3286125" y="3714750"/>
            <a:ext cx="3157538" cy="1138238"/>
          </a:xfrm>
          <a:prstGeom prst="rect">
            <a:avLst/>
          </a:prstGeom>
          <a:solidFill>
            <a:srgbClr val="FFF3F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Çeşitli: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 </a:t>
            </a:r>
            <a:r>
              <a:rPr kumimoji="0" lang="tr-TR" altLang="tr-TR" sz="2000" b="1" i="0" u="none" strike="noStrike" kern="120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(ileri glikolizasyon son ürünleri)</a:t>
            </a:r>
          </a:p>
        </p:txBody>
      </p:sp>
      <p:sp>
        <p:nvSpPr>
          <p:cNvPr id="6164" name="Oval 22"/>
          <p:cNvSpPr>
            <a:spLocks noChangeArrowheads="1"/>
          </p:cNvSpPr>
          <p:nvPr/>
        </p:nvSpPr>
        <p:spPr bwMode="auto">
          <a:xfrm>
            <a:off x="2771775" y="1916113"/>
            <a:ext cx="3744913" cy="1944687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3184525" y="2205038"/>
            <a:ext cx="23874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Endokrin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Bozucular </a:t>
            </a:r>
          </a:p>
        </p:txBody>
      </p:sp>
      <p:sp>
        <p:nvSpPr>
          <p:cNvPr id="7190" name="21 Metin kutusu"/>
          <p:cNvSpPr txBox="1">
            <a:spLocks noChangeArrowheads="1"/>
          </p:cNvSpPr>
          <p:nvPr/>
        </p:nvSpPr>
        <p:spPr bwMode="auto">
          <a:xfrm>
            <a:off x="7164388" y="1341438"/>
            <a:ext cx="1943100" cy="979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Atıkların yok edilmesi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sırasında atmosfere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karışan poliklorinize bir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hidrokarbon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Metal geri dönüşmesi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Kağıt beyazlatılması </a:t>
            </a:r>
          </a:p>
        </p:txBody>
      </p:sp>
      <p:sp>
        <p:nvSpPr>
          <p:cNvPr id="7191" name="24 Metin kutusu"/>
          <p:cNvSpPr txBox="1">
            <a:spLocks noChangeArrowheads="1"/>
          </p:cNvSpPr>
          <p:nvPr/>
        </p:nvSpPr>
        <p:spPr bwMode="auto">
          <a:xfrm>
            <a:off x="4859338" y="1844675"/>
            <a:ext cx="2154237" cy="387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Boya ve plastik yapımı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Ağır yağ  ve pil üretiminde </a:t>
            </a:r>
          </a:p>
        </p:txBody>
      </p:sp>
      <p:sp>
        <p:nvSpPr>
          <p:cNvPr id="7192" name="25 Metin kutusu"/>
          <p:cNvSpPr txBox="1">
            <a:spLocks noChangeArrowheads="1"/>
          </p:cNvSpPr>
          <p:nvPr/>
        </p:nvSpPr>
        <p:spPr bwMode="auto">
          <a:xfrm>
            <a:off x="539750" y="1628775"/>
            <a:ext cx="2303463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Gemi ve teknelerin dış yalıtımı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Balık çiftliklerinde</a:t>
            </a: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93" name="26 Metin kutusu"/>
          <p:cNvSpPr txBox="1">
            <a:spLocks noChangeArrowheads="1"/>
          </p:cNvSpPr>
          <p:nvPr/>
        </p:nvSpPr>
        <p:spPr bwMode="auto">
          <a:xfrm>
            <a:off x="107950" y="3203575"/>
            <a:ext cx="3168650" cy="5857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Plastik maddeler,kozmetik  ürünler,boyalar,gıda ambalajı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94" name="27 Metin kutusu"/>
          <p:cNvSpPr txBox="1">
            <a:spLocks noChangeArrowheads="1"/>
          </p:cNvSpPr>
          <p:nvPr/>
        </p:nvSpPr>
        <p:spPr bwMode="auto">
          <a:xfrm>
            <a:off x="6443663" y="4652963"/>
            <a:ext cx="2700337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Plastik yapımı, konserve,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diş dolgu maddesi  </a:t>
            </a: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95" name="28 Metin kutusu"/>
          <p:cNvSpPr txBox="1">
            <a:spLocks noChangeArrowheads="1"/>
          </p:cNvSpPr>
          <p:nvPr/>
        </p:nvSpPr>
        <p:spPr bwMode="auto">
          <a:xfrm>
            <a:off x="3708400" y="4819650"/>
            <a:ext cx="1811338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Medikal ürünler </a:t>
            </a:r>
          </a:p>
        </p:txBody>
      </p:sp>
    </p:spTree>
    <p:extLst>
      <p:ext uri="{BB962C8B-B14F-4D97-AF65-F5344CB8AC3E}">
        <p14:creationId xmlns:p14="http://schemas.microsoft.com/office/powerpoint/2010/main" val="74468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/>
      <p:bldP spid="4104" grpId="0"/>
      <p:bldP spid="4106" grpId="0"/>
      <p:bldP spid="14" grpId="0" animBg="1"/>
      <p:bldP spid="18" grpId="0"/>
      <p:bldP spid="21" grpId="0"/>
      <p:bldP spid="24" grpId="0"/>
      <p:bldP spid="19" grpId="0" animBg="1"/>
      <p:bldP spid="7190" grpId="0" animBg="1"/>
      <p:bldP spid="7191" grpId="0" animBg="1"/>
      <p:bldP spid="7192" grpId="0" animBg="1"/>
      <p:bldP spid="7193" grpId="0" animBg="1"/>
      <p:bldP spid="7194" grpId="0" animBg="1"/>
      <p:bldP spid="71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928688"/>
            <a:ext cx="7448550" cy="5329237"/>
          </a:xfrm>
        </p:spPr>
      </p:pic>
      <p:sp>
        <p:nvSpPr>
          <p:cNvPr id="7171" name="7 Metin kutusu"/>
          <p:cNvSpPr txBox="1">
            <a:spLocks noChangeArrowheads="1"/>
          </p:cNvSpPr>
          <p:nvPr/>
        </p:nvSpPr>
        <p:spPr bwMode="auto">
          <a:xfrm>
            <a:off x="714375" y="36433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36868" name="Picture 18" descr="cosmet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4000500"/>
            <a:ext cx="235743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9 Metin kutusu"/>
          <p:cNvSpPr txBox="1">
            <a:spLocks noChangeArrowheads="1"/>
          </p:cNvSpPr>
          <p:nvPr/>
        </p:nvSpPr>
        <p:spPr bwMode="auto">
          <a:xfrm>
            <a:off x="323850" y="3903663"/>
            <a:ext cx="1579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Ftalatlar</a:t>
            </a:r>
            <a:endParaRPr kumimoji="0" lang="tr-TR" altLang="tr-TR" sz="1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27" name="10 Oval Belirtme Çizgisi"/>
          <p:cNvSpPr>
            <a:spLocks noChangeArrowheads="1"/>
          </p:cNvSpPr>
          <p:nvPr/>
        </p:nvSpPr>
        <p:spPr bwMode="auto">
          <a:xfrm>
            <a:off x="1979613" y="-26988"/>
            <a:ext cx="7253287" cy="4857751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FFF3F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Parabenler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(p-</a:t>
            </a: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OHbenzoik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asit alkil esterleri):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kozmetik,besin,vb prezervatif </a:t>
            </a: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Aluminyum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tuzları: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deodorant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Siklosiloksan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bakım ürünleri, kremler, </a:t>
            </a:r>
            <a:r>
              <a:rPr kumimoji="0" lang="tr-TR" altLang="tr-TR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lipofilik</a:t>
            </a:r>
            <a:r>
              <a:rPr kumimoji="0" lang="tr-TR" altLang="tr-TR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(1 yıl yağ d.da) </a:t>
            </a: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Triklozan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deodoran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antiseptik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Güneş kremleri: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UV filtreler,</a:t>
            </a:r>
            <a:r>
              <a:rPr kumimoji="0" lang="tr-TR" altLang="tr-TR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lipofilik</a:t>
            </a:r>
            <a:endParaRPr kumimoji="0" lang="tr-TR" altLang="tr-TR" sz="2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Antraquinon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</a:t>
            </a:r>
            <a:r>
              <a:rPr kumimoji="0" lang="tr-TR" alt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alovera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bakım ürünleri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Misk kokuları:</a:t>
            </a:r>
            <a:r>
              <a:rPr kumimoji="0" lang="tr-TR" alt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deterjan, bakım ürünleri</a:t>
            </a:r>
          </a:p>
        </p:txBody>
      </p:sp>
      <p:sp>
        <p:nvSpPr>
          <p:cNvPr id="8199" name="6 Metin kutusu"/>
          <p:cNvSpPr txBox="1">
            <a:spLocks noChangeArrowheads="1"/>
          </p:cNvSpPr>
          <p:nvPr/>
        </p:nvSpPr>
        <p:spPr bwMode="auto">
          <a:xfrm>
            <a:off x="251520" y="692696"/>
            <a:ext cx="2448272" cy="1200329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Giriş: </a:t>
            </a: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Besin, Sular, </a:t>
            </a:r>
            <a:r>
              <a:rPr kumimoji="0" lang="tr-TR" alt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İnhalasyon</a:t>
            </a: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, Deri, Mukoza, Tıbbi Malzemeler ile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3563888" y="5949280"/>
            <a:ext cx="5256584" cy="64633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Teilmann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al.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Best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Pract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Endocrinol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2002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Massart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 &amp; 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Saggese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G.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Andrology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2010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61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819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703" t="3589" r="1802"/>
          <a:stretch>
            <a:fillRect/>
          </a:stretch>
        </p:blipFill>
        <p:spPr bwMode="auto">
          <a:xfrm>
            <a:off x="611560" y="260648"/>
            <a:ext cx="8064896" cy="209572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567" t="-15671" r="4424" b="21642"/>
          <a:stretch>
            <a:fillRect/>
          </a:stretch>
        </p:blipFill>
        <p:spPr bwMode="auto">
          <a:xfrm>
            <a:off x="827584" y="1340768"/>
            <a:ext cx="698477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420888"/>
            <a:ext cx="5160160" cy="379665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284984"/>
            <a:ext cx="8499458" cy="260591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8" name="7 Oval"/>
          <p:cNvSpPr/>
          <p:nvPr/>
        </p:nvSpPr>
        <p:spPr>
          <a:xfrm>
            <a:off x="7056784" y="4941168"/>
            <a:ext cx="1835696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804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2412" y="1736713"/>
            <a:ext cx="4703400" cy="922114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SUNUM AKIŞI</a:t>
            </a:r>
            <a:endParaRPr lang="tr-TR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4664" y="2996952"/>
            <a:ext cx="8229600" cy="3052936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Normal </a:t>
            </a:r>
            <a:r>
              <a:rPr 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gelişimi</a:t>
            </a: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tanımı</a:t>
            </a: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epidemisi ve önemi</a:t>
            </a: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Tanı</a:t>
            </a:r>
          </a:p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Yönetim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300" y="692696"/>
            <a:ext cx="4058296" cy="1966131"/>
          </a:xfrm>
          <a:prstGeom prst="rect">
            <a:avLst/>
          </a:prstGeom>
          <a:ln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22954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63938" y="260351"/>
            <a:ext cx="2087562" cy="1008062"/>
          </a:xfrm>
        </p:spPr>
        <p:txBody>
          <a:bodyPr/>
          <a:lstStyle/>
          <a:p>
            <a:r>
              <a:rPr lang="tr-TR" altLang="tr-TR" sz="2800" b="1" dirty="0" smtClean="0">
                <a:solidFill>
                  <a:srgbClr val="0000CC"/>
                </a:solidFill>
              </a:rPr>
              <a:t>Şişmanlık </a:t>
            </a:r>
            <a:br>
              <a:rPr lang="tr-TR" altLang="tr-TR" sz="2800" b="1" dirty="0" smtClean="0">
                <a:solidFill>
                  <a:srgbClr val="0000CC"/>
                </a:solidFill>
              </a:rPr>
            </a:br>
            <a:r>
              <a:rPr lang="tr-TR" altLang="tr-TR" sz="2500" b="1" dirty="0" smtClean="0">
                <a:solidFill>
                  <a:srgbClr val="0000CC"/>
                </a:solidFill>
              </a:rPr>
              <a:t>(</a:t>
            </a:r>
            <a:r>
              <a:rPr lang="tr-TR" altLang="tr-TR" sz="2500" b="1" dirty="0" err="1" smtClean="0">
                <a:solidFill>
                  <a:srgbClr val="0000CC"/>
                </a:solidFill>
              </a:rPr>
              <a:t>Visseral</a:t>
            </a:r>
            <a:r>
              <a:rPr lang="tr-TR" altLang="tr-TR" sz="2500" b="1" dirty="0" smtClean="0">
                <a:solidFill>
                  <a:srgbClr val="0000CC"/>
                </a:solidFill>
              </a:rPr>
              <a:t> yağ)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03575" y="1700213"/>
            <a:ext cx="3024188" cy="792162"/>
          </a:xfrm>
          <a:prstGeom prst="rect">
            <a:avLst/>
          </a:prstGeom>
          <a:noFill/>
          <a:ln w="28575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İnsülin direnci </a:t>
            </a:r>
            <a:br>
              <a:rPr kumimoji="0" lang="tr-TR" altLang="tr-TR" sz="24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Hiperinsülinemi 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11188" y="3068638"/>
            <a:ext cx="1584325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Adrenal </a:t>
            </a:r>
            <a:b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Androjen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↑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700338" y="3141663"/>
            <a:ext cx="1655762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Karaciğer </a:t>
            </a:r>
            <a:b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SHBG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↓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4859338" y="3141663"/>
            <a:ext cx="158432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Over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Androjen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↑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7092950" y="3141663"/>
            <a:ext cx="1727200" cy="792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Yağ </a:t>
            </a: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hüc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  <a:b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Aromataz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↑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700338" y="4437063"/>
            <a:ext cx="36734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Cins </a:t>
            </a:r>
            <a:r>
              <a:rPr kumimoji="0" lang="tr-TR" alt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steroidleri</a:t>
            </a:r>
            <a:r>
              <a:rPr kumimoji="0" lang="tr-TR" alt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varlığı   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11188" y="5661025"/>
            <a:ext cx="3384550" cy="1008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Erken </a:t>
            </a:r>
            <a:r>
              <a:rPr kumimoji="0" lang="tr-TR" altLang="tr-T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adrenarş</a:t>
            </a: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/ </a:t>
            </a:r>
            <a:r>
              <a:rPr kumimoji="0" lang="tr-TR" altLang="tr-T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pubarş</a:t>
            </a: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 / veya </a:t>
            </a:r>
            <a:b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Erken </a:t>
            </a:r>
            <a:r>
              <a:rPr kumimoji="0" lang="tr-TR" altLang="tr-T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telarş</a:t>
            </a:r>
            <a:r>
              <a:rPr kumimoji="0" lang="tr-TR" altLang="tr-T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5364163" y="5734050"/>
            <a:ext cx="3384550" cy="862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Gerçek </a:t>
            </a:r>
            <a:b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erken </a:t>
            </a:r>
            <a:r>
              <a:rPr kumimoji="0" lang="tr-TR" alt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ergenlik </a:t>
            </a:r>
            <a:endParaRPr kumimoji="0" lang="tr-TR" alt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3059113" y="188913"/>
            <a:ext cx="3025775" cy="1223962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643438" y="1412875"/>
            <a:ext cx="0" cy="2873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1403350" y="27813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3563938" y="27813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5580063" y="27813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7885113" y="27813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1403350" y="2781300"/>
            <a:ext cx="64817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4643438" y="2492375"/>
            <a:ext cx="0" cy="288925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auto">
          <a:xfrm>
            <a:off x="2843213" y="4437063"/>
            <a:ext cx="3455987" cy="792162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72" name="Line 20"/>
          <p:cNvSpPr>
            <a:spLocks noChangeShapeType="1"/>
          </p:cNvSpPr>
          <p:nvPr/>
        </p:nvSpPr>
        <p:spPr bwMode="auto">
          <a:xfrm>
            <a:off x="6084888" y="5084763"/>
            <a:ext cx="792162" cy="576262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3" name="Line 21"/>
          <p:cNvSpPr>
            <a:spLocks noChangeShapeType="1"/>
          </p:cNvSpPr>
          <p:nvPr/>
        </p:nvSpPr>
        <p:spPr bwMode="auto">
          <a:xfrm flipH="1">
            <a:off x="2627313" y="5229225"/>
            <a:ext cx="1081087" cy="360363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>
            <a:off x="1547813" y="3933825"/>
            <a:ext cx="1295400" cy="7191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3779838" y="4076700"/>
            <a:ext cx="144462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 flipH="1">
            <a:off x="5435600" y="4076700"/>
            <a:ext cx="21590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77" name="Line 25"/>
          <p:cNvSpPr>
            <a:spLocks noChangeShapeType="1"/>
          </p:cNvSpPr>
          <p:nvPr/>
        </p:nvSpPr>
        <p:spPr bwMode="auto">
          <a:xfrm flipH="1">
            <a:off x="6372225" y="4005263"/>
            <a:ext cx="1584325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6732240" y="404664"/>
            <a:ext cx="2123728" cy="584775"/>
          </a:xfrm>
          <a:prstGeom prst="rect">
            <a:avLst/>
          </a:prstGeom>
          <a:solidFill>
            <a:schemeClr val="accent2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Wagner IV et al.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Rev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Endocrinol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2012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27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4525"/>
          <a:stretch>
            <a:fillRect/>
          </a:stretch>
        </p:blipFill>
        <p:spPr bwMode="auto">
          <a:xfrm>
            <a:off x="467544" y="332656"/>
            <a:ext cx="8229600" cy="161488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916832"/>
            <a:ext cx="4362450" cy="40005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5251" b="2680"/>
          <a:stretch>
            <a:fillRect/>
          </a:stretch>
        </p:blipFill>
        <p:spPr bwMode="auto">
          <a:xfrm>
            <a:off x="4499992" y="377280"/>
            <a:ext cx="3810000" cy="648072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t="-1199"/>
          <a:stretch>
            <a:fillRect/>
          </a:stretch>
        </p:blipFill>
        <p:spPr bwMode="auto">
          <a:xfrm>
            <a:off x="5148064" y="94028"/>
            <a:ext cx="3452242" cy="664734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539552" y="2348880"/>
            <a:ext cx="8064896" cy="341632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n=157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(84 K, 73 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Yaş: 6-9 yaş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Kız 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Obezite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/ Aşırı ağırlıklı:  %36,9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Puberte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bulgusu: (%45; 38/84):  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Yalnız meme: %38,1 (n=32)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Adrenarş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%20,2 (n=7)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Meme+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Adrenarş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%13 (n=11)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Erkek: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Obezite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/Aşırı ağırlıklı: %38,4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Testis hacmi ≥ 4 ml: %11 (n=8)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6-9 ay da VKİ artışı hızlı olanlarda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pubertede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erkene kayma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45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3" y="333375"/>
            <a:ext cx="6768752" cy="1007393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3200" b="1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PUBERTE NEDEN ÖNEMLİ?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8376" y="1340768"/>
            <a:ext cx="8463819" cy="2363688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800000"/>
            </a:solidFill>
          </a:ln>
        </p:spPr>
        <p:txBody>
          <a:bodyPr>
            <a:normAutofit fontScale="77500" lnSpcReduction="20000"/>
          </a:bodyPr>
          <a:lstStyle/>
          <a:p>
            <a:pPr lvl="0">
              <a:lnSpc>
                <a:spcPct val="130000"/>
              </a:lnSpc>
            </a:pPr>
            <a:r>
              <a:rPr lang="tr-TR" altLang="tr-T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Erişkin boy potansiyelinde azalma</a:t>
            </a:r>
          </a:p>
          <a:p>
            <a:pPr eaLnBrk="1" hangingPunct="1">
              <a:lnSpc>
                <a:spcPct val="130000"/>
              </a:lnSpc>
            </a:pP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Psikososyal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sorunlar ve davranış kusuru</a:t>
            </a:r>
          </a:p>
          <a:p>
            <a:pPr lvl="1">
              <a:lnSpc>
                <a:spcPct val="130000"/>
              </a:lnSpc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Kendine güven eksikliği, aşırı </a:t>
            </a: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anksiyete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, yeme bozuklukları…</a:t>
            </a:r>
          </a:p>
          <a:p>
            <a:pPr eaLnBrk="1" hangingPunct="1">
              <a:lnSpc>
                <a:spcPct val="130000"/>
              </a:lnSpc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Cinsel istismar ve gebelik riski</a:t>
            </a:r>
          </a:p>
        </p:txBody>
      </p:sp>
      <p:sp>
        <p:nvSpPr>
          <p:cNvPr id="4" name="3 Dikdörtgen"/>
          <p:cNvSpPr/>
          <p:nvPr/>
        </p:nvSpPr>
        <p:spPr>
          <a:xfrm>
            <a:off x="899593" y="5517232"/>
            <a:ext cx="7075626" cy="1246996"/>
          </a:xfrm>
          <a:prstGeom prst="rect">
            <a:avLst/>
          </a:prstGeom>
          <a:solidFill>
            <a:schemeClr val="bg1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Latronica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AC et ,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Lancet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Diabetes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Endocrinol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2016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Pediatrik Endokrinoloji Uzlaşıları, 2015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tr-TR" dirty="0" err="1" smtClean="0">
                <a:solidFill>
                  <a:prstClr val="black"/>
                </a:solidFill>
                <a:latin typeface="Calibri"/>
              </a:rPr>
              <a:t>Laksman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R, et al.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Early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age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at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menarche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associated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with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cardiovascular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disease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and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mortality</a:t>
            </a:r>
            <a:r>
              <a:rPr lang="tr-TR" dirty="0" smtClean="0">
                <a:solidFill>
                  <a:prstClr val="black"/>
                </a:solidFill>
                <a:latin typeface="Calibri"/>
              </a:rPr>
              <a:t>, JCEM, 2009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8376" y="3871332"/>
            <a:ext cx="8424935" cy="1479024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Erken </a:t>
            </a:r>
            <a:r>
              <a:rPr kumimoji="0" lang="tr-TR" altLang="tr-TR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menarş</a:t>
            </a:r>
            <a:r>
              <a:rPr kumimoji="0" lang="tr-TR" alt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ile </a:t>
            </a:r>
            <a:r>
              <a:rPr kumimoji="0" lang="tr-TR" alt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kumimoji="0" lang="tr-TR" altLang="tr-T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altLang="tr-T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</a:t>
            </a:r>
            <a:r>
              <a:rPr kumimoji="0" lang="tr-TR" alt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bezite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tr-TR" alt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kardiyovasküler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hastalık, inme riskinde artış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Meme kanseri riskinde artış ?</a:t>
            </a:r>
          </a:p>
        </p:txBody>
      </p:sp>
    </p:spTree>
    <p:extLst>
      <p:ext uri="{BB962C8B-B14F-4D97-AF65-F5344CB8AC3E}">
        <p14:creationId xmlns:p14="http://schemas.microsoft.com/office/powerpoint/2010/main" val="362517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3 İçerik Yer Tutucusu"/>
          <p:cNvSpPr>
            <a:spLocks noGrp="1"/>
          </p:cNvSpPr>
          <p:nvPr>
            <p:ph sz="half" idx="4294967295"/>
          </p:nvPr>
        </p:nvSpPr>
        <p:spPr>
          <a:xfrm>
            <a:off x="404705" y="404664"/>
            <a:ext cx="4495328" cy="6172602"/>
          </a:xfrm>
          <a:ln>
            <a:solidFill>
              <a:srgbClr val="C00000"/>
            </a:solidFill>
          </a:ln>
        </p:spPr>
        <p:txBody>
          <a:bodyPr lIns="45720" rIns="45720"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0BD0D9"/>
              </a:buClr>
              <a:buNone/>
            </a:pPr>
            <a:r>
              <a:rPr lang="en-US" altLang="tr-TR" sz="3000" b="1" dirty="0" smtClean="0">
                <a:solidFill>
                  <a:srgbClr val="CC0000"/>
                </a:solidFill>
              </a:rPr>
              <a:t>Lina Medina</a:t>
            </a:r>
            <a:endParaRPr lang="tr-TR" altLang="tr-TR" sz="3000" b="1" dirty="0" smtClean="0">
              <a:solidFill>
                <a:srgbClr val="CC0000"/>
              </a:solidFill>
            </a:endParaRP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27 Eylül 1933 tarihinde </a:t>
            </a:r>
            <a:r>
              <a:rPr lang="en-US" altLang="tr-TR" sz="3000" dirty="0" smtClean="0"/>
              <a:t/>
            </a:r>
            <a:br>
              <a:rPr lang="en-US" altLang="tr-TR" sz="3000" dirty="0" smtClean="0"/>
            </a:br>
            <a:r>
              <a:rPr lang="en-US" altLang="tr-TR" sz="3000" dirty="0" err="1" smtClean="0"/>
              <a:t>Ticrapo</a:t>
            </a:r>
            <a:r>
              <a:rPr lang="en-US" altLang="tr-TR" sz="3000" dirty="0" smtClean="0"/>
              <a:t>, Peru</a:t>
            </a:r>
            <a:r>
              <a:rPr lang="tr-TR" altLang="tr-TR" sz="3000" dirty="0" smtClean="0"/>
              <a:t>’da doğdu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Tıp tarihinde bilinen en genç</a:t>
            </a:r>
            <a:r>
              <a:rPr lang="en-US" altLang="tr-TR" sz="3000" dirty="0" smtClean="0"/>
              <a:t> </a:t>
            </a:r>
            <a:r>
              <a:rPr lang="tr-TR" altLang="tr-TR" sz="3000" dirty="0" smtClean="0"/>
              <a:t>anne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5 yaş 7 ay 21 günlükken doğum yaptı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Oğlu </a:t>
            </a:r>
            <a:r>
              <a:rPr lang="tr-TR" altLang="tr-TR" sz="3000" dirty="0" err="1" smtClean="0"/>
              <a:t>Gerardo</a:t>
            </a:r>
            <a:r>
              <a:rPr lang="tr-TR" altLang="tr-TR" sz="3000" dirty="0" smtClean="0"/>
              <a:t> </a:t>
            </a:r>
            <a:r>
              <a:rPr lang="tr-TR" altLang="tr-TR" sz="3000" dirty="0" err="1" smtClean="0"/>
              <a:t>Medina</a:t>
            </a:r>
            <a:r>
              <a:rPr lang="tr-TR" altLang="tr-TR" sz="3000" dirty="0" smtClean="0"/>
              <a:t> 14 Mayıs 1939 tarihinde, 2700 gr ağırlığında doğdu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1" t="8839" r="34880" b="32164"/>
          <a:stretch/>
        </p:blipFill>
        <p:spPr>
          <a:xfrm>
            <a:off x="4890865" y="1196752"/>
            <a:ext cx="4250147" cy="3384377"/>
          </a:xfrm>
          <a:prstGeom prst="rect">
            <a:avLst/>
          </a:prstGeom>
          <a:ln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50724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7523" y="238634"/>
            <a:ext cx="8352928" cy="634082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r>
              <a:rPr lang="tr-TR" altLang="tr-TR" sz="32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ÖYKÜ ve MUAYENE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0119" y="930210"/>
            <a:ext cx="8712969" cy="3825826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80000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Öykü</a:t>
            </a:r>
          </a:p>
          <a:p>
            <a:pPr>
              <a:spcAft>
                <a:spcPts val="600"/>
              </a:spcAft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Ergenlik bulgularının ortaya çıkış zamanı, şekli, ilerleme durumu, büyüme hızlanması</a:t>
            </a:r>
          </a:p>
          <a:p>
            <a:pPr>
              <a:spcAft>
                <a:spcPts val="600"/>
              </a:spcAft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Aile öyküsü: 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Ailede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; anne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yaşı, ailede erken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endParaRPr lang="tr-TR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Ekzojen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cins </a:t>
            </a: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steroidi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kullanımı, endokrin bozucular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Östrojenik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androjenik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etkili bileşikler, çay ağacı yağı, lavanta vb )</a:t>
            </a:r>
          </a:p>
          <a:p>
            <a:pPr>
              <a:spcAft>
                <a:spcPts val="600"/>
              </a:spcAft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Davranış kusuru / zayıflama / şişmanlama vb.</a:t>
            </a:r>
          </a:p>
          <a:p>
            <a:pPr>
              <a:spcAft>
                <a:spcPts val="600"/>
              </a:spcAft>
            </a:pP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Ergenlik dışı şikayetler: Kusma, baş ağrısı, görme bozukluğu…</a:t>
            </a:r>
            <a:endParaRPr lang="tr-TR" altLang="tr-TR" b="1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00036" y="4845264"/>
            <a:ext cx="7488388" cy="1899592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Muayene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Ölçümler (ağırlık, boy) ve ergenlik bulguları, </a:t>
            </a:r>
            <a:r>
              <a:rPr lang="tr-TR" altLang="tr-TR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kumimoji="0" lang="tr-TR" alt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enital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bölge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Deri bulgusu, Kan basıncı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Göz dibi ve görme alanı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altLang="tr-TR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altLang="tr-TR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altLang="tr-TR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0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~AUT0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6" y="274638"/>
            <a:ext cx="5124813" cy="41848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~AUT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64691"/>
            <a:ext cx="2482164" cy="170589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im 04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23166"/>
          <a:stretch>
            <a:fillRect/>
          </a:stretch>
        </p:blipFill>
        <p:spPr bwMode="auto">
          <a:xfrm>
            <a:off x="4834290" y="2196480"/>
            <a:ext cx="3698002" cy="452596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5117196" y="2287139"/>
            <a:ext cx="3415096" cy="150190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" descr="Untitled-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/>
          <a:stretch>
            <a:fillRect/>
          </a:stretch>
        </p:blipFill>
        <p:spPr bwMode="auto">
          <a:xfrm>
            <a:off x="1085176" y="3700479"/>
            <a:ext cx="3270799" cy="3021964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76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Resim 136"/>
          <p:cNvPicPr>
            <a:picLocks noChangeAspect="1" noChangeArrowheads="1"/>
          </p:cNvPicPr>
          <p:nvPr/>
        </p:nvPicPr>
        <p:blipFill>
          <a:blip r:embed="rId2" cstate="print"/>
          <a:srcRect l="9232" t="1485" r="7373" b="7545"/>
          <a:stretch>
            <a:fillRect/>
          </a:stretch>
        </p:blipFill>
        <p:spPr bwMode="auto">
          <a:xfrm>
            <a:off x="3419475" y="0"/>
            <a:ext cx="523875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6011863" y="1268413"/>
            <a:ext cx="647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8429625" y="419100"/>
            <a:ext cx="531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8429625" y="633413"/>
            <a:ext cx="1173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5607" name="14 Metin kutusu"/>
          <p:cNvSpPr txBox="1">
            <a:spLocks noChangeArrowheads="1"/>
          </p:cNvSpPr>
          <p:nvPr/>
        </p:nvSpPr>
        <p:spPr bwMode="auto">
          <a:xfrm>
            <a:off x="5435600" y="1100138"/>
            <a:ext cx="29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cxnSp>
        <p:nvCxnSpPr>
          <p:cNvPr id="27" name="26 Düz Bağlayıcı"/>
          <p:cNvCxnSpPr/>
          <p:nvPr/>
        </p:nvCxnSpPr>
        <p:spPr>
          <a:xfrm>
            <a:off x="5580063" y="1412875"/>
            <a:ext cx="57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2" name="31 Metin kutusu"/>
          <p:cNvSpPr txBox="1">
            <a:spLocks noChangeArrowheads="1"/>
          </p:cNvSpPr>
          <p:nvPr/>
        </p:nvSpPr>
        <p:spPr bwMode="auto">
          <a:xfrm>
            <a:off x="4229100" y="976313"/>
            <a:ext cx="9001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7 y 11/12</a:t>
            </a:r>
          </a:p>
        </p:txBody>
      </p:sp>
      <p:sp>
        <p:nvSpPr>
          <p:cNvPr id="25613" name="32 Metin kutusu"/>
          <p:cNvSpPr txBox="1">
            <a:spLocks noChangeArrowheads="1"/>
          </p:cNvSpPr>
          <p:nvPr/>
        </p:nvSpPr>
        <p:spPr bwMode="auto">
          <a:xfrm>
            <a:off x="5775325" y="5038725"/>
            <a:ext cx="29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pic>
        <p:nvPicPr>
          <p:cNvPr id="10" name="Picture 2" descr="~AUT0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15" y="2420888"/>
            <a:ext cx="4208501" cy="33920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42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Başlık"/>
          <p:cNvSpPr>
            <a:spLocks noGrp="1"/>
          </p:cNvSpPr>
          <p:nvPr>
            <p:ph type="title"/>
          </p:nvPr>
        </p:nvSpPr>
        <p:spPr>
          <a:xfrm>
            <a:off x="529482" y="260648"/>
            <a:ext cx="8229600" cy="994122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altLang="tr-TR" sz="3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SANTRAL ERKEN PUBERTEDE  LABORATUAR TETKİKLERİ </a:t>
            </a:r>
          </a:p>
        </p:txBody>
      </p:sp>
      <p:sp>
        <p:nvSpPr>
          <p:cNvPr id="52227" name="2 İçerik Yer Tutucusu"/>
          <p:cNvSpPr>
            <a:spLocks noGrp="1"/>
          </p:cNvSpPr>
          <p:nvPr>
            <p:ph idx="1"/>
          </p:nvPr>
        </p:nvSpPr>
        <p:spPr>
          <a:xfrm>
            <a:off x="310972" y="1484784"/>
            <a:ext cx="8666620" cy="4608512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800000"/>
            </a:solidFill>
          </a:ln>
        </p:spPr>
        <p:txBody>
          <a:bodyPr>
            <a:normAutofit lnSpcReduction="10000"/>
          </a:bodyPr>
          <a:lstStyle/>
          <a:p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LH ve FSH ( RIA &gt; IRMA&gt; IFMA&gt; ICMA)</a:t>
            </a:r>
          </a:p>
          <a:p>
            <a:pPr lvl="1"/>
            <a:r>
              <a:rPr lang="tr-TR" altLang="tr-T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Bazal LH &gt;1.0 </a:t>
            </a:r>
            <a:r>
              <a:rPr lang="tr-TR" alt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Duyarlılık </a:t>
            </a:r>
            <a:r>
              <a:rPr lang="tr-TR" alt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 özgünlük %100</a:t>
            </a:r>
          </a:p>
          <a:p>
            <a:pPr lvl="1"/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Santral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EP’de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% 8’inde 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bazal LH &lt;0.01</a:t>
            </a:r>
          </a:p>
          <a:p>
            <a:pPr lvl="1"/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uyarı testinde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zirve 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LH </a:t>
            </a:r>
            <a:r>
              <a:rPr lang="tr-TR" altLang="tr-TR" b="1" dirty="0">
                <a:latin typeface="Arial" panose="020B0604020202020204" pitchFamily="34" charset="0"/>
                <a:cs typeface="Arial" panose="020B0604020202020204" pitchFamily="34" charset="0"/>
              </a:rPr>
              <a:t>&gt; 5 </a:t>
            </a: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mIU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/ml:  </a:t>
            </a:r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pubertal</a:t>
            </a:r>
            <a:endParaRPr lang="tr-TR" altLang="tr-T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5 yaş altı </a:t>
            </a:r>
            <a:r>
              <a:rPr lang="tr-TR" altLang="tr-TR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LH &gt; </a:t>
            </a:r>
            <a:r>
              <a:rPr lang="tr-TR" altLang="tr-TR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tr-TR" altLang="tr-TR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mIU</a:t>
            </a:r>
            <a:r>
              <a:rPr lang="tr-TR" altLang="tr-TR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/ml </a:t>
            </a:r>
            <a:endParaRPr lang="tr-TR" altLang="tr-TR" sz="28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LH </a:t>
            </a:r>
            <a:r>
              <a:rPr lang="tr-TR" altLang="tr-TR" b="1" dirty="0">
                <a:latin typeface="Arial" panose="020B0604020202020204" pitchFamily="34" charset="0"/>
                <a:cs typeface="Arial" panose="020B0604020202020204" pitchFamily="34" charset="0"/>
              </a:rPr>
              <a:t>baskın yanıt LH/FSH&gt;1	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(&gt;0.66</a:t>
            </a:r>
            <a:r>
              <a:rPr lang="tr-TR" altLang="tr-TR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E2 :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% 40 oranında  normal / değişken</a:t>
            </a:r>
            <a:endParaRPr lang="tr-TR" alt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E2&gt;100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pg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/ml  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dirty="0" err="1">
                <a:latin typeface="Arial" panose="020B0604020202020204" pitchFamily="34" charset="0"/>
                <a:cs typeface="Arial" panose="020B0604020202020204" pitchFamily="34" charset="0"/>
              </a:rPr>
              <a:t>over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 kisti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1441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2 İçerik Yer Tutucusu"/>
          <p:cNvSpPr>
            <a:spLocks noGrp="1"/>
          </p:cNvSpPr>
          <p:nvPr>
            <p:ph idx="1"/>
          </p:nvPr>
        </p:nvSpPr>
        <p:spPr>
          <a:xfrm>
            <a:off x="251520" y="322412"/>
            <a:ext cx="8309522" cy="5112568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8000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Kemik yaşı tayini </a:t>
            </a:r>
          </a:p>
          <a:p>
            <a:pPr lvl="1"/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ol el-el bilek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grafisi</a:t>
            </a:r>
            <a:endParaRPr lang="tr-TR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TSH, sT4, PRL</a:t>
            </a:r>
          </a:p>
          <a:p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Nonklasik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KAH ayırıcı tanısı için gerekirse </a:t>
            </a:r>
          </a:p>
          <a:p>
            <a:pPr lvl="1"/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Adrenal öncüller (17OH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progesteron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, DHEA-S,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androstenedion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  <a:p>
            <a:pPr lvl="1"/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ACTH  uyarı testi </a:t>
            </a:r>
          </a:p>
          <a:p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Pelvik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 USG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Uterus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uzun çapı&gt;35 mm veya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uterus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volümü≥2-3 ml, överler </a:t>
            </a:r>
            <a:r>
              <a:rPr lang="tr-TR" altLang="tr-T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lang="tr-TR" altLang="tr-T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2ml )</a:t>
            </a:r>
            <a:endParaRPr lang="tr-TR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altLang="tr-TR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Kraniyal</a:t>
            </a:r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-hipofiz MRI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(&lt;7 yaş öncesi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gerekli,sonrasında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gerekli ise)</a:t>
            </a:r>
          </a:p>
          <a:p>
            <a:pPr lvl="1"/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Kızlarda &lt;5 yaş : %20,  &gt;5 yaş-&lt;8 yaş: %2 sorun</a:t>
            </a:r>
          </a:p>
          <a:p>
            <a:r>
              <a:rPr lang="tr-TR" alt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Moleküler analiz: 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Özellikle ailevi vakalarda (MKRN3 mut.,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vb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tr-TR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altLang="tr-TR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Untitled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72008"/>
            <a:ext cx="1736060" cy="2564904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" name="Metin kutusu 1"/>
          <p:cNvSpPr txBox="1"/>
          <p:nvPr/>
        </p:nvSpPr>
        <p:spPr>
          <a:xfrm>
            <a:off x="769877" y="5373216"/>
            <a:ext cx="7272808" cy="1323439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Diğer tetkikler: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FSH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reseptör,Leptin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R, LIN28B, TAC-R3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variyantları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MikroRNA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Amphiregulin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’ düzeyleri: Erken bir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biobelirteç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olabilir mi ?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2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22325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sz="3600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PUBERTEDE İZLEM</a:t>
            </a:r>
            <a:endParaRPr lang="tr-TR" sz="3600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325" y="1196975"/>
            <a:ext cx="9083675" cy="5716588"/>
          </a:xfrm>
        </p:spPr>
        <p:txBody>
          <a:bodyPr/>
          <a:lstStyle/>
          <a:p>
            <a:pPr>
              <a:buFontTx/>
              <a:buNone/>
            </a:pPr>
            <a:r>
              <a:rPr lang="tr-TR" sz="2800" b="1" dirty="0">
                <a:solidFill>
                  <a:srgbClr val="990000"/>
                </a:solidFill>
              </a:rPr>
              <a:t>                                ( </a:t>
            </a:r>
            <a:r>
              <a:rPr lang="tr-TR" sz="2800" b="1" dirty="0" smtClean="0">
                <a:solidFill>
                  <a:srgbClr val="990000"/>
                </a:solidFill>
              </a:rPr>
              <a:t>3-6 </a:t>
            </a:r>
            <a:r>
              <a:rPr lang="tr-TR" sz="2800" b="1" dirty="0">
                <a:solidFill>
                  <a:srgbClr val="990000"/>
                </a:solidFill>
              </a:rPr>
              <a:t>ay ara ile) </a:t>
            </a:r>
          </a:p>
          <a:p>
            <a:pPr>
              <a:buFontTx/>
              <a:buNone/>
            </a:pPr>
            <a:r>
              <a:rPr lang="tr-TR" sz="2800" dirty="0" smtClean="0"/>
              <a:t>         (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Boy,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bulguları, kemik yaşı,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USG)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	İlerleme yok			İlerliyor 	 </a:t>
            </a:r>
            <a:r>
              <a:rPr lang="tr-TR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Öngörülen Boy↓</a:t>
            </a:r>
          </a:p>
          <a:p>
            <a:pPr>
              <a:buFontTx/>
              <a:buNone/>
            </a:pPr>
            <a:endParaRPr lang="tr-TR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	İzlem 		      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tr-TR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</a:t>
            </a:r>
            <a:r>
              <a:rPr lang="tr-TR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</a:t>
            </a:r>
          </a:p>
          <a:p>
            <a:pPr>
              <a:buFontTx/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3-6 ay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arayla)				</a:t>
            </a:r>
          </a:p>
          <a:p>
            <a:pPr>
              <a:buFontTx/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					        Görüntüleme (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MRI)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İlerleme yok /gerileme	</a:t>
            </a:r>
          </a:p>
          <a:p>
            <a:pPr>
              <a:buFontTx/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(erken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telarş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 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	      </a:t>
            </a:r>
            <a:r>
              <a:rPr lang="tr-TR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Gerekirse </a:t>
            </a:r>
            <a:r>
              <a:rPr lang="tr-TR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 (</a:t>
            </a:r>
            <a:r>
              <a:rPr lang="tr-TR" sz="28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GnRHa</a:t>
            </a:r>
            <a:r>
              <a:rPr lang="tr-TR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1403350" y="2420938"/>
            <a:ext cx="0" cy="360362"/>
          </a:xfrm>
          <a:prstGeom prst="line">
            <a:avLst/>
          </a:prstGeom>
          <a:ln>
            <a:solidFill>
              <a:srgbClr val="800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331913" y="3213100"/>
            <a:ext cx="0" cy="576263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508625" y="2420938"/>
            <a:ext cx="0" cy="3603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1331913" y="4797425"/>
            <a:ext cx="0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5508625" y="3213100"/>
            <a:ext cx="0" cy="576263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5580063" y="5446713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V="1">
            <a:off x="6227763" y="3068638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>
            <a:off x="1403350" y="2420938"/>
            <a:ext cx="4105275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5508625" y="4365625"/>
            <a:ext cx="0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0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1907704" y="66296"/>
            <a:ext cx="5040560" cy="533827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PUBERTE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3635896" y="2204864"/>
            <a:ext cx="187220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GENETİK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(%50-80)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0112" y="786376"/>
            <a:ext cx="273630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ÇEVRESEL UYARILAR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55576" y="795138"/>
            <a:ext cx="2736304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PERİFERİK UYARILAR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760132" y="1456120"/>
            <a:ext cx="2376264" cy="964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Işık 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Stres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Endokrin bozucular  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39552" y="1320203"/>
            <a:ext cx="3168352" cy="964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Yağ dokusu /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Leptin</a:t>
            </a:r>
            <a:endParaRPr kumimoji="0" lang="tr-T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İnsülin duyarlılığı / IGF1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T, E2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059832" y="2996952"/>
            <a:ext cx="302433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Hipotalamik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mesajlar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(GABA,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glutamat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…..)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03848" y="3905151"/>
            <a:ext cx="295232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GnRH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«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pulse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jeneratör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07904" y="4653136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Hipofiz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563888" y="5301208"/>
            <a:ext cx="172819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Gonad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635896" y="6006293"/>
            <a:ext cx="1764196" cy="504056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PUBERTE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1475656" y="2284971"/>
            <a:ext cx="0" cy="1872208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308304" y="2408739"/>
            <a:ext cx="0" cy="1740341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1475656" y="4157179"/>
            <a:ext cx="1728192" cy="0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 flipH="1">
            <a:off x="6156176" y="4157179"/>
            <a:ext cx="1152128" cy="0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>
            <a:off x="4546340" y="2780928"/>
            <a:ext cx="0" cy="316538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>
            <a:off x="4427984" y="3645024"/>
            <a:ext cx="0" cy="432048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4427984" y="4293096"/>
            <a:ext cx="0" cy="379680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Ok Bağlayıcısı 39"/>
          <p:cNvCxnSpPr/>
          <p:nvPr/>
        </p:nvCxnSpPr>
        <p:spPr>
          <a:xfrm>
            <a:off x="4427984" y="4941168"/>
            <a:ext cx="0" cy="456422"/>
          </a:xfrm>
          <a:prstGeom prst="straightConnector1">
            <a:avLst/>
          </a:prstGeom>
          <a:ln w="28575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Ok Bağlayıcısı 41"/>
          <p:cNvCxnSpPr/>
          <p:nvPr/>
        </p:nvCxnSpPr>
        <p:spPr>
          <a:xfrm>
            <a:off x="4427984" y="5733256"/>
            <a:ext cx="0" cy="273037"/>
          </a:xfrm>
          <a:prstGeom prst="straightConnector1">
            <a:avLst/>
          </a:prstGeom>
          <a:ln w="3810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275169" y="2780928"/>
            <a:ext cx="2709695" cy="3041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Genetik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Beslenme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Çevresel faktörler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Sosyoekonomik koşulların etkilediği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kompleks biyolojik bir süreç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Kız: 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8-13 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yaş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Erkek: 9-14 yaş</a:t>
            </a:r>
          </a:p>
        </p:txBody>
      </p:sp>
    </p:spTree>
    <p:extLst>
      <p:ext uri="{BB962C8B-B14F-4D97-AF65-F5344CB8AC3E}">
        <p14:creationId xmlns:p14="http://schemas.microsoft.com/office/powerpoint/2010/main" val="37566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>
            <a:solidFill>
              <a:srgbClr val="800000"/>
            </a:solidFill>
          </a:ln>
        </p:spPr>
        <p:txBody>
          <a:bodyPr>
            <a:noAutofit/>
          </a:bodyPr>
          <a:lstStyle/>
          <a:p>
            <a:r>
              <a:rPr lang="tr-TR" sz="3600" b="1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Pubertenin</a:t>
            </a:r>
            <a:r>
              <a:rPr lang="tr-TR" sz="3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gidişinin değerlendirilmesi</a:t>
            </a:r>
            <a:endParaRPr lang="tr-TR" sz="3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373227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42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8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776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Klinik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Yavaş ilerleyen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Hızlı ilerleyen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776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Evrelerin</a:t>
                      </a:r>
                      <a:r>
                        <a:rPr lang="tr-TR" sz="20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değişimi</a:t>
                      </a:r>
                      <a:endParaRPr lang="tr-TR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Evre değişimi yavaş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İki evre arasındaki geçiş &lt;3-6 ay</a:t>
                      </a:r>
                    </a:p>
                    <a:p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776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Büyüme hızı</a:t>
                      </a:r>
                      <a:endParaRPr lang="tr-TR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Hızlı (&gt; 6 cm /Yıl)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776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Kemik yaşı  farkı</a:t>
                      </a:r>
                      <a:endParaRPr lang="tr-TR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KY-Kron. yaş</a:t>
                      </a:r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Symbol"/>
                        </a:rPr>
                        <a:t></a:t>
                      </a:r>
                      <a:r>
                        <a:rPr lang="tr-T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Symbol"/>
                        </a:rPr>
                        <a:t> 1 yaş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KY-Kron. Yaş ≥ 1 yaş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776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Öngörülen erişkin boyu (ÖEB)</a:t>
                      </a:r>
                      <a:endParaRPr lang="tr-TR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ÖEB=Hedef boy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ÖEB &lt; Hedef boy veya takipte </a:t>
                      </a:r>
                      <a:r>
                        <a:rPr lang="tr-T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düşüş olması</a:t>
                      </a:r>
                      <a:endParaRPr lang="tr-T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9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8892480" cy="872093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altLang="tr-TR" sz="32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SANTRAL ve PERİFERİK PUBERTE TEDAVİSİ</a:t>
            </a:r>
          </a:p>
        </p:txBody>
      </p:sp>
      <p:pic>
        <p:nvPicPr>
          <p:cNvPr id="47107" name="Picture 4" descr="algorith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75" y="1317625"/>
            <a:ext cx="9085263" cy="5424488"/>
          </a:xfrm>
          <a:noFill/>
          <a:ln>
            <a:solidFill>
              <a:srgbClr val="800000"/>
            </a:solidFill>
          </a:ln>
        </p:spPr>
      </p:pic>
      <p:sp>
        <p:nvSpPr>
          <p:cNvPr id="39940" name="3 Metin kutusu"/>
          <p:cNvSpPr txBox="1">
            <a:spLocks noChangeArrowheads="1"/>
          </p:cNvSpPr>
          <p:nvPr/>
        </p:nvSpPr>
        <p:spPr bwMode="auto">
          <a:xfrm>
            <a:off x="6732588" y="3635057"/>
            <a:ext cx="2411412" cy="132397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Aromatase</a:t>
            </a:r>
            <a:r>
              <a:rPr kumimoji="0" lang="tr-TR" alt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tr-TR" altLang="tr-T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inhibitors</a:t>
            </a:r>
            <a:endParaRPr kumimoji="0" lang="tr-TR" alt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Anatrozole</a:t>
            </a:r>
            <a:endParaRPr kumimoji="0" lang="tr-TR" alt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Tamoksifen</a:t>
            </a:r>
            <a:endParaRPr kumimoji="0" lang="tr-TR" alt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Letrozole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etc</a:t>
            </a:r>
            <a:endParaRPr kumimoji="0" lang="tr-TR" alt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7109" name="4 Metin kutusu"/>
          <p:cNvSpPr txBox="1">
            <a:spLocks noChangeArrowheads="1"/>
          </p:cNvSpPr>
          <p:nvPr/>
        </p:nvSpPr>
        <p:spPr bwMode="auto">
          <a:xfrm>
            <a:off x="-7938" y="5011738"/>
            <a:ext cx="2519363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24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31788" y="2997200"/>
            <a:ext cx="3160712" cy="13684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GnRH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analogs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Triptorelin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Leprolide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acetate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Histerelin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7111" name="Metin kutusu 2"/>
          <p:cNvSpPr txBox="1">
            <a:spLocks noChangeArrowheads="1"/>
          </p:cNvSpPr>
          <p:nvPr/>
        </p:nvSpPr>
        <p:spPr bwMode="auto">
          <a:xfrm>
            <a:off x="331788" y="5011738"/>
            <a:ext cx="1863725" cy="400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Antiandrogens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6809041" y="5104130"/>
            <a:ext cx="2258506" cy="1200329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Estrogen</a:t>
            </a:r>
            <a:r>
              <a:rPr lang="tr-TR" dirty="0" smtClean="0"/>
              <a:t> reseptör modülatörleri-</a:t>
            </a:r>
            <a:r>
              <a:rPr lang="tr-TR" dirty="0" err="1" smtClean="0"/>
              <a:t>antogonistleri</a:t>
            </a:r>
            <a:endParaRPr lang="tr-TR" dirty="0" smtClean="0"/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tr-TR" dirty="0" err="1" smtClean="0">
                <a:solidFill>
                  <a:srgbClr val="0000CC"/>
                </a:solidFill>
              </a:rPr>
              <a:t>Fluvestrant</a:t>
            </a:r>
            <a:endParaRPr lang="tr-TR" dirty="0">
              <a:solidFill>
                <a:srgbClr val="0000CC"/>
              </a:solidFill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H="1" flipV="1">
            <a:off x="6228184" y="5380038"/>
            <a:ext cx="420589" cy="324256"/>
          </a:xfrm>
          <a:prstGeom prst="straightConnector1">
            <a:avLst/>
          </a:prstGeom>
          <a:ln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66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540648" y="310406"/>
            <a:ext cx="8229600" cy="939463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altLang="tr-TR" sz="36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SANTRAL ERKEN PUBERTE TEDAVİSİ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0648" y="1484784"/>
            <a:ext cx="8181020" cy="3600400"/>
          </a:xfrm>
          <a:ln>
            <a:solidFill>
              <a:srgbClr val="800000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buNone/>
            </a:pPr>
            <a:r>
              <a:rPr lang="tr-TR" altLang="tr-TR" sz="2800" b="1" dirty="0" err="1" smtClean="0">
                <a:latin typeface="Arial" panose="020B0604020202020204" pitchFamily="34" charset="0"/>
              </a:rPr>
              <a:t>GnRH</a:t>
            </a:r>
            <a:r>
              <a:rPr lang="tr-TR" altLang="tr-TR" sz="2800" b="1" dirty="0" smtClean="0">
                <a:latin typeface="Arial" panose="020B0604020202020204" pitchFamily="34" charset="0"/>
              </a:rPr>
              <a:t> analogları (1980’li yıllardan itibaren)</a:t>
            </a:r>
          </a:p>
          <a:p>
            <a:pPr>
              <a:lnSpc>
                <a:spcPct val="115000"/>
              </a:lnSpc>
            </a:pPr>
            <a:r>
              <a:rPr lang="tr-TR" altLang="tr-TR" sz="2800" b="1" dirty="0" smtClean="0">
                <a:solidFill>
                  <a:srgbClr val="0000CC"/>
                </a:solidFill>
                <a:latin typeface="Arial" panose="020B0604020202020204" pitchFamily="34" charset="0"/>
              </a:rPr>
              <a:t>Türkiye’de </a:t>
            </a:r>
          </a:p>
          <a:p>
            <a:pPr lvl="1">
              <a:lnSpc>
                <a:spcPct val="115000"/>
              </a:lnSpc>
            </a:pPr>
            <a:r>
              <a:rPr lang="tr-TR" altLang="tr-TR" sz="2400" b="1" dirty="0" smtClean="0">
                <a:latin typeface="Arial" panose="020B0604020202020204" pitchFamily="34" charset="0"/>
              </a:rPr>
              <a:t>“</a:t>
            </a:r>
            <a:r>
              <a:rPr lang="tr-TR" altLang="tr-TR" sz="2400" dirty="0" err="1" smtClean="0">
                <a:latin typeface="Arial" panose="020B0604020202020204" pitchFamily="34" charset="0"/>
              </a:rPr>
              <a:t>Leuprolide</a:t>
            </a:r>
            <a:r>
              <a:rPr lang="tr-TR" altLang="tr-TR" sz="2400" dirty="0" smtClean="0">
                <a:latin typeface="Arial" panose="020B0604020202020204" pitchFamily="34" charset="0"/>
              </a:rPr>
              <a:t>” asetat </a:t>
            </a:r>
          </a:p>
          <a:p>
            <a:pPr lvl="1">
              <a:lnSpc>
                <a:spcPct val="115000"/>
              </a:lnSpc>
            </a:pPr>
            <a:r>
              <a:rPr lang="tr-TR" altLang="tr-TR" sz="2400" dirty="0" err="1" smtClean="0">
                <a:latin typeface="Arial" panose="020B0604020202020204" pitchFamily="34" charset="0"/>
              </a:rPr>
              <a:t>Triptorelin</a:t>
            </a:r>
            <a:endParaRPr lang="tr-TR" altLang="tr-TR" sz="2400" dirty="0" smtClean="0"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tr-TR" altLang="tr-TR" sz="2800" dirty="0" err="1" smtClean="0">
                <a:latin typeface="Arial" panose="020B0604020202020204" pitchFamily="34" charset="0"/>
              </a:rPr>
              <a:t>Histerelin</a:t>
            </a:r>
            <a:r>
              <a:rPr lang="tr-TR" altLang="tr-TR" sz="2800" dirty="0" smtClean="0">
                <a:latin typeface="Arial" panose="020B0604020202020204" pitchFamily="34" charset="0"/>
              </a:rPr>
              <a:t> (</a:t>
            </a:r>
            <a:r>
              <a:rPr lang="tr-TR" altLang="tr-TR" sz="2800" dirty="0" err="1" smtClean="0">
                <a:latin typeface="Arial" panose="020B0604020202020204" pitchFamily="34" charset="0"/>
              </a:rPr>
              <a:t>implant</a:t>
            </a:r>
            <a:r>
              <a:rPr lang="tr-TR" altLang="tr-TR" sz="2800" dirty="0" smtClean="0">
                <a:latin typeface="Arial" panose="020B0604020202020204" pitchFamily="34" charset="0"/>
              </a:rPr>
              <a:t>)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tr-TR" altLang="tr-TR" sz="2800" b="1" dirty="0" smtClean="0">
                <a:latin typeface="Arial" panose="020B0604020202020204" pitchFamily="34" charset="0"/>
              </a:rPr>
              <a:t>Tedavi kesimi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</a:rPr>
              <a:t>Kemik yaşı: </a:t>
            </a:r>
          </a:p>
          <a:p>
            <a:pPr lvl="1">
              <a:lnSpc>
                <a:spcPct val="115000"/>
              </a:lnSpc>
            </a:pPr>
            <a:r>
              <a:rPr lang="tr-TR" altLang="tr-TR" sz="2400" dirty="0" smtClean="0">
                <a:latin typeface="Arial" panose="020B0604020202020204" pitchFamily="34" charset="0"/>
              </a:rPr>
              <a:t>Kız: 12-12,5 yaş, Erkek: 13,5 yaş civarına ulaşınca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62980" y="5245238"/>
            <a:ext cx="8532440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Pediatrik Endokrinoloji Uzlaşı Rehberi,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Carel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JC et al.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Consensus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statement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on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GnRHa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children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tr-T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Pediatrics</a:t>
            </a:r>
            <a:r>
              <a:rPr kumimoji="0" lang="tr-T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2009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971600" y="5999626"/>
            <a:ext cx="7200800" cy="64633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Kletter</a:t>
            </a:r>
            <a:r>
              <a:rPr lang="tr-TR" dirty="0" smtClean="0"/>
              <a:t> GB, et al. A </a:t>
            </a:r>
            <a:r>
              <a:rPr lang="tr-TR" dirty="0" err="1" smtClean="0"/>
              <a:t>Pediatrician’s</a:t>
            </a:r>
            <a:r>
              <a:rPr lang="tr-TR" dirty="0" smtClean="0"/>
              <a:t> </a:t>
            </a:r>
            <a:r>
              <a:rPr lang="tr-TR" dirty="0" err="1" smtClean="0"/>
              <a:t>guide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central</a:t>
            </a:r>
            <a:r>
              <a:rPr lang="tr-TR" dirty="0" smtClean="0"/>
              <a:t> </a:t>
            </a:r>
            <a:r>
              <a:rPr lang="tr-TR" dirty="0" err="1" smtClean="0"/>
              <a:t>precocious</a:t>
            </a:r>
            <a:r>
              <a:rPr lang="tr-TR" dirty="0" smtClean="0"/>
              <a:t> </a:t>
            </a:r>
            <a:r>
              <a:rPr lang="tr-TR" dirty="0" err="1" smtClean="0"/>
              <a:t>puberty</a:t>
            </a:r>
            <a:r>
              <a:rPr lang="tr-TR" dirty="0" smtClean="0"/>
              <a:t>. </a:t>
            </a:r>
            <a:r>
              <a:rPr lang="tr-TR" dirty="0" err="1" smtClean="0"/>
              <a:t>Pediatrics</a:t>
            </a:r>
            <a:r>
              <a:rPr lang="tr-TR" dirty="0" smtClean="0"/>
              <a:t>, 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835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8229600" cy="864096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r>
              <a:rPr lang="tr-TR" altLang="tr-TR" sz="3200" b="1" dirty="0" err="1" smtClean="0">
                <a:solidFill>
                  <a:srgbClr val="800000"/>
                </a:solidFill>
                <a:latin typeface="Arial" panose="020B0604020202020204" pitchFamily="34" charset="0"/>
              </a:rPr>
              <a:t>GnRH</a:t>
            </a:r>
            <a:r>
              <a:rPr lang="tr-TR" altLang="tr-TR" sz="32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 analog tedavi yan etkileri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700808"/>
            <a:ext cx="7772400" cy="4680520"/>
          </a:xfrm>
          <a:ln>
            <a:solidFill>
              <a:srgbClr val="8000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tr-TR" altLang="tr-TR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Akut 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Lokal reaksiyon (kızarıklık, şişlik, steril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abse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Alerjik reaksiyonlar: Ürtiker,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anaflaksi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Baş ağrısı,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miyalji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artralji</a:t>
            </a:r>
            <a:endParaRPr lang="tr-TR" alt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Ateş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İştah artışı</a:t>
            </a:r>
          </a:p>
          <a:p>
            <a:pPr>
              <a:lnSpc>
                <a:spcPct val="115000"/>
              </a:lnSpc>
            </a:pP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Psödotümor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serebri</a:t>
            </a:r>
            <a:endParaRPr lang="tr-TR" alt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Kardiyovasküler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yan etkiler: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Bradikardi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aritmi,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hipoTA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hiperTA</a:t>
            </a:r>
            <a:endParaRPr lang="tr-TR" alt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Alt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ekstremitede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tek taraflı güçsüzlük, halsizlik</a:t>
            </a:r>
          </a:p>
        </p:txBody>
      </p:sp>
    </p:spTree>
    <p:extLst>
      <p:ext uri="{BB962C8B-B14F-4D97-AF65-F5344CB8AC3E}">
        <p14:creationId xmlns:p14="http://schemas.microsoft.com/office/powerpoint/2010/main" val="3090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268760"/>
            <a:ext cx="8424936" cy="4608512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tr-TR" altLang="tr-TR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Uzun süreli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Vücut kitle indeksinde artış: </a:t>
            </a:r>
          </a:p>
          <a:p>
            <a:pPr lvl="1">
              <a:lnSpc>
                <a:spcPct val="115000"/>
              </a:lnSpc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obezite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ile ilişkili </a:t>
            </a:r>
          </a:p>
          <a:p>
            <a:pPr lvl="1">
              <a:lnSpc>
                <a:spcPct val="115000"/>
              </a:lnSpc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Tedavinin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obeziteyi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tetikleyici etkisi tartışmalı</a:t>
            </a:r>
          </a:p>
          <a:p>
            <a:pPr>
              <a:lnSpc>
                <a:spcPct val="115000"/>
              </a:lnSpc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Kemik yoğunluğunda azalma</a:t>
            </a:r>
          </a:p>
          <a:p>
            <a:pPr lvl="1">
              <a:lnSpc>
                <a:spcPct val="115000"/>
              </a:lnSpc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ve D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vit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lan çocuklarda sorun beklenmemekte</a:t>
            </a:r>
          </a:p>
          <a:p>
            <a:pPr>
              <a:lnSpc>
                <a:spcPct val="115000"/>
              </a:lnSpc>
            </a:pP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Polikistik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over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gelişimi  (?)</a:t>
            </a: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266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7" t="6056" r="16304" b="12803"/>
          <a:stretch/>
        </p:blipFill>
        <p:spPr>
          <a:xfrm>
            <a:off x="429796" y="114936"/>
            <a:ext cx="5472608" cy="3672408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5" name="Metin kutusu 4"/>
          <p:cNvSpPr txBox="1"/>
          <p:nvPr/>
        </p:nvSpPr>
        <p:spPr>
          <a:xfrm>
            <a:off x="429796" y="3985950"/>
            <a:ext cx="8257004" cy="2308324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ALTERNATİF DENEYSEL TEDAVİLER</a:t>
            </a:r>
          </a:p>
          <a:p>
            <a:pPr marL="34290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Mkrn3 ile ilişkili santral erken </a:t>
            </a:r>
            <a:r>
              <a:rPr lang="tr-T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pubertede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Proteasom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inhibitörleri (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Bortezomib,Carlilzomib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  <a:p>
            <a:pPr marL="34290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DLK1 </a:t>
            </a:r>
          </a:p>
          <a:p>
            <a:pPr marL="800100" lvl="1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Notch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’ yolak inhibitörleri  ??</a:t>
            </a:r>
          </a:p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7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806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sz="3200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Tedavinin Boy Üzerine Etkisi</a:t>
            </a:r>
            <a:endParaRPr lang="tr-TR" sz="320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764704"/>
            <a:ext cx="8784976" cy="4785395"/>
          </a:xfrm>
          <a:ln>
            <a:solidFill>
              <a:srgbClr val="80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Küçük yaşta başlayan ve hızlı ilerleyen: 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oy kazancı  var</a:t>
            </a: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Normal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yaşına yakın başlayan ve yavaş ilerleyen:  Boya katkısı sınırlı</a:t>
            </a:r>
          </a:p>
          <a:p>
            <a:r>
              <a:rPr lang="tr-TR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Genel olarak erişkin boyunda  kazanç: 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Kızlarda; 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&lt;6 yaş: 9-10 cm, 6-8 yaş arası: 4-7 cm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&gt;8 yaş boy kazancı yok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Erkeklerde;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7-6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yaştan önce tedavi ile boy kazancı: 6,2 ± 8,7 cm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&lt;9 yaş ve hızlı ilerleyen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pubertenin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tedavi edilmesi 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43244" y="5587659"/>
            <a:ext cx="839325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Pediatrik Endokrinoloji Uzlaşı Rehberi, 2015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Carel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JC et al.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Consensus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statement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GnRHa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children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Pediatrics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2009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Guaraldi</a:t>
            </a:r>
            <a:r>
              <a:rPr kumimoji="0" lang="tr-T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F, et al.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Long-term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outcomes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treatment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central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precocious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puberty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 </a:t>
            </a:r>
            <a:r>
              <a:rPr kumimoji="0" lang="tr-TR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Endocrinol</a:t>
            </a:r>
            <a:r>
              <a:rPr kumimoji="0" lang="tr-TR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2016 </a:t>
            </a:r>
            <a:endParaRPr kumimoji="0" lang="tr-T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04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İçerik Yer Tutucusu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1" t="10101" r="22543" b="5717"/>
          <a:stretch>
            <a:fillRect/>
          </a:stretch>
        </p:blipFill>
        <p:spPr>
          <a:xfrm>
            <a:off x="381000" y="15875"/>
            <a:ext cx="8077200" cy="6731000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C8B71BA9-F098-7A43-85EE-927053F1D967}"/>
              </a:ext>
            </a:extLst>
          </p:cNvPr>
          <p:cNvSpPr/>
          <p:nvPr/>
        </p:nvSpPr>
        <p:spPr>
          <a:xfrm>
            <a:off x="683568" y="3068960"/>
            <a:ext cx="4768850" cy="31924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Pubertesi</a:t>
            </a: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7-8,5 yaş arasında başlayıp da tedavi alan ve almayan vakalar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Final boylarına ulaşıncaya kadar izlenmiş. Final boy SDS açısından anlamlı fark bulunmamış.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26743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596" y="1215775"/>
            <a:ext cx="8827951" cy="3370386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6" name="Metin kutusu 5"/>
          <p:cNvSpPr txBox="1"/>
          <p:nvPr/>
        </p:nvSpPr>
        <p:spPr>
          <a:xfrm>
            <a:off x="6271652" y="6309320"/>
            <a:ext cx="2880320" cy="36933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Bereket A. JCRPE, 2017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1321296" y="3068960"/>
            <a:ext cx="6995120" cy="216024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63688" y="2171205"/>
            <a:ext cx="6923112" cy="18757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729593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>
              <a:defRPr/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>
              <a:defRPr/>
            </a:pPr>
            <a:endParaRPr lang="en-US" sz="2200" dirty="0" smtClean="0">
              <a:solidFill>
                <a:srgbClr val="0000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sz="2200" dirty="0" smtClean="0">
              <a:solidFill>
                <a:srgbClr val="0000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sz="2200" dirty="0" smtClean="0">
              <a:solidFill>
                <a:srgbClr val="0000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Çalışmaya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dahil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edilme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kriteri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;</a:t>
            </a:r>
          </a:p>
          <a:p>
            <a:pPr lvl="1">
              <a:defRPr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Randomize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kontrollü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çalışma</a:t>
            </a:r>
            <a:endParaRPr lang="en-US" sz="2200" dirty="0" smtClean="0">
              <a:solidFill>
                <a:srgbClr val="0000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lvl="2"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Vaka-kontrol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veya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gözlemsel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çalışma</a:t>
            </a:r>
            <a:endParaRPr lang="en-US" sz="2200" dirty="0" smtClean="0">
              <a:solidFill>
                <a:srgbClr val="000000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 lvl="2"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GnRH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analog+BH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tedavisi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//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GnRH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analog</a:t>
            </a:r>
          </a:p>
          <a:p>
            <a:pPr lvl="2">
              <a:defRPr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 &lt;8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yaş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, E&lt;9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yaş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</a:p>
          <a:p>
            <a:pPr>
              <a:defRPr/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>
              <a:defRPr/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>
              <a:defRPr/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33796" name="Picture 3" descr="Screen Shot 2018-11-05 at 20.54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8605838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1765994" y="3533587"/>
          <a:ext cx="6624738" cy="259228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208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51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GnRH</a:t>
                      </a:r>
                      <a:r>
                        <a:rPr lang="en-US" baseline="0" dirty="0" err="1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GnRHa</a:t>
                      </a:r>
                      <a:r>
                        <a:rPr lang="en-US" dirty="0" smtClean="0"/>
                        <a:t> + BH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513">
                <a:tc>
                  <a:txBody>
                    <a:bodyPr/>
                    <a:lstStyle/>
                    <a:p>
                      <a:r>
                        <a:rPr lang="en-US" dirty="0" smtClean="0"/>
                        <a:t>Boy (cm)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10.38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513">
                <a:tc>
                  <a:txBody>
                    <a:bodyPr/>
                    <a:lstStyle/>
                    <a:p>
                      <a:r>
                        <a:rPr lang="en-US" dirty="0" smtClean="0"/>
                        <a:t>ÖEB</a:t>
                      </a:r>
                      <a:r>
                        <a:rPr lang="en-US" baseline="0" dirty="0" smtClean="0"/>
                        <a:t> (cm)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6.94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6749">
                <a:tc>
                  <a:txBody>
                    <a:bodyPr/>
                    <a:lstStyle/>
                    <a:p>
                      <a:r>
                        <a:rPr lang="en-US" dirty="0" smtClean="0"/>
                        <a:t>Boy SDS-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KY SDS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0.92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2" descr="Screen Shot 2018-11-06 at 17.02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752" y="1924843"/>
            <a:ext cx="6696075" cy="4224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0825" y="6444044"/>
            <a:ext cx="2808312" cy="36933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Scientific</a:t>
            </a:r>
            <a:r>
              <a:rPr lang="tr-TR" dirty="0" smtClean="0"/>
              <a:t> </a:t>
            </a:r>
            <a:r>
              <a:rPr lang="tr-TR" dirty="0" err="1" smtClean="0"/>
              <a:t>Reports</a:t>
            </a:r>
            <a:r>
              <a:rPr lang="tr-TR" dirty="0" smtClean="0"/>
              <a:t>, 2016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1988772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endParaRPr lang="tr-TR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478693" y="692696"/>
            <a:ext cx="4040188" cy="639762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Uyarıcı faktörler</a:t>
            </a:r>
            <a:endParaRPr lang="tr-TR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441387" y="1344578"/>
            <a:ext cx="4114800" cy="4968552"/>
          </a:xfrm>
          <a:ln>
            <a:solidFill>
              <a:srgbClr val="8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Genler</a:t>
            </a:r>
          </a:p>
          <a:p>
            <a:pPr lvl="1"/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KISS1/KISS1R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NPY/NPYR1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LEP/LEPR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TAC3/TAC3R</a:t>
            </a:r>
          </a:p>
          <a:p>
            <a:pPr lvl="1"/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Glutamat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ERa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EAP1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TTF1</a:t>
            </a:r>
          </a:p>
          <a:p>
            <a:r>
              <a:rPr lang="tr-TR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Glial</a:t>
            </a:r>
            <a:r>
              <a:rPr lang="tr-TR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elementler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TGF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, EGF, FGF, FGFR, IGF-1R, SynCAM1, RTPTP, OCT2</a:t>
            </a:r>
          </a:p>
          <a:p>
            <a:r>
              <a:rPr lang="tr-TR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Çevresel </a:t>
            </a:r>
            <a:r>
              <a:rPr lang="tr-TR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kaktörler</a:t>
            </a:r>
            <a:endParaRPr lang="tr-TR" b="1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Uygun </a:t>
            </a:r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yağ dokusu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İUBG</a:t>
            </a:r>
          </a:p>
          <a:p>
            <a:pPr lvl="1"/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Endokrin bozucular</a:t>
            </a:r>
          </a:p>
          <a:p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4571999" y="690806"/>
            <a:ext cx="4041775" cy="639762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Baskılayıcı faktörler</a:t>
            </a:r>
            <a:endParaRPr lang="tr-TR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571999" y="1344578"/>
            <a:ext cx="4176465" cy="4968552"/>
          </a:xfrm>
          <a:ln>
            <a:solidFill>
              <a:srgbClr val="80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Genler</a:t>
            </a:r>
          </a:p>
          <a:p>
            <a:pPr lvl="1"/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MKRN3 (</a:t>
            </a:r>
            <a:r>
              <a:rPr lang="tr-TR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Paternal</a:t>
            </a:r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GABA/GABARA1</a:t>
            </a:r>
          </a:p>
          <a:p>
            <a:pPr lvl="1"/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LIN28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ile ilgili olabilir)</a:t>
            </a:r>
          </a:p>
          <a:p>
            <a:pPr lvl="1"/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Dynorphin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RFRP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ZNF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POK</a:t>
            </a:r>
          </a:p>
          <a:p>
            <a:pPr lvl="1"/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PcG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Eed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, Cbx7</a:t>
            </a:r>
          </a:p>
          <a:p>
            <a:pPr lvl="1"/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DLK1 (</a:t>
            </a:r>
            <a:r>
              <a:rPr lang="tr-TR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Paternal</a:t>
            </a:r>
            <a:r>
              <a:rPr lang="tr-T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tr-TR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Çevresel faktörler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Beslenme azlığı</a:t>
            </a:r>
          </a:p>
          <a:p>
            <a:pPr lvl="1"/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Endokrin bozucular</a:t>
            </a:r>
          </a:p>
          <a:p>
            <a:pPr lvl="1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Stres: Göç, ağır egzersiz, kronik hastalık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851920" y="6330897"/>
            <a:ext cx="4761854" cy="36933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Leka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-Emiri S, et al. J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Endocrinol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Inv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2017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8 Yukarı Ok"/>
          <p:cNvSpPr/>
          <p:nvPr/>
        </p:nvSpPr>
        <p:spPr>
          <a:xfrm>
            <a:off x="3067110" y="654616"/>
            <a:ext cx="973118" cy="1099174"/>
          </a:xfrm>
          <a:prstGeom prst="upArrow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9 Aşağı Ok"/>
          <p:cNvSpPr/>
          <p:nvPr/>
        </p:nvSpPr>
        <p:spPr>
          <a:xfrm>
            <a:off x="7668344" y="753942"/>
            <a:ext cx="945430" cy="1145738"/>
          </a:xfrm>
          <a:prstGeom prst="downArrow">
            <a:avLst/>
          </a:prstGeom>
          <a:solidFill>
            <a:srgbClr val="C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2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endParaRPr lang="en-US" altLang="tr-TR" cap="none" dirty="0" smtClean="0"/>
          </a:p>
        </p:txBody>
      </p:sp>
      <p:sp>
        <p:nvSpPr>
          <p:cNvPr id="50179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2276872"/>
            <a:ext cx="8435280" cy="4205064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ESPE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ve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Lawson Wilkins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Pediatrik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Endokrin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Derneği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BH ilavesi 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artışmalı</a:t>
            </a:r>
            <a:endParaRPr lang="en-US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GnRHa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Büyüme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hormonu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tedavisi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iyi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seçilmiş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vakalarda</a:t>
            </a:r>
            <a:r>
              <a:rPr lang="en-US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kullanılabilir</a:t>
            </a:r>
            <a:endParaRPr lang="en-US" alt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tr-TR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tr-TR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altLang="tr-TR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Sultan C, </a:t>
            </a:r>
            <a:r>
              <a:rPr lang="en-US" altLang="tr-TR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al. Best Practice &amp; Research Clinical 	Obstetrics and </a:t>
            </a:r>
            <a:r>
              <a:rPr lang="en-US" altLang="tr-TR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Gynaecology</a:t>
            </a:r>
            <a:r>
              <a:rPr lang="en-US" altLang="tr-TR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2018;48:62-89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736"/>
            <a:ext cx="3384376" cy="2297145"/>
          </a:xfrm>
          <a:prstGeom prst="rect">
            <a:avLst/>
          </a:prstGeom>
          <a:ln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54203680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Resim 136"/>
          <p:cNvPicPr>
            <a:picLocks noChangeAspect="1" noChangeArrowheads="1"/>
          </p:cNvPicPr>
          <p:nvPr/>
        </p:nvPicPr>
        <p:blipFill>
          <a:blip r:embed="rId2" cstate="print"/>
          <a:srcRect l="9232" t="1485" r="7373" b="7545"/>
          <a:stretch>
            <a:fillRect/>
          </a:stretch>
        </p:blipFill>
        <p:spPr bwMode="auto">
          <a:xfrm>
            <a:off x="3419475" y="0"/>
            <a:ext cx="523875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6011863" y="1268413"/>
            <a:ext cx="647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8429625" y="419100"/>
            <a:ext cx="531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8429625" y="633413"/>
            <a:ext cx="1173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5606" name="13 Metin kutusu"/>
          <p:cNvSpPr txBox="1">
            <a:spLocks noChangeArrowheads="1"/>
          </p:cNvSpPr>
          <p:nvPr/>
        </p:nvSpPr>
        <p:spPr bwMode="auto">
          <a:xfrm>
            <a:off x="143446" y="3429000"/>
            <a:ext cx="3852490" cy="1877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tr-TR" sz="200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Boy: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142 cm 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(&gt;97. P, 3,3 SDS)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Meme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3/3 AK 2/2 PK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FontTx/>
              <a:buNone/>
              <a:tabLst/>
              <a:defRPr/>
            </a:pPr>
            <a:r>
              <a:rPr kumimoji="0" lang="tr-TR" sz="200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KY: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yaş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FontTx/>
              <a:buNone/>
              <a:tabLst/>
              <a:defRPr/>
            </a:pPr>
            <a:r>
              <a:rPr kumimoji="0" lang="tr-TR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Öngörülen erişkin boy: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165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None/>
              <a:tabLst/>
              <a:defRPr/>
            </a:pP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5607" name="14 Metin kutusu"/>
          <p:cNvSpPr txBox="1">
            <a:spLocks noChangeArrowheads="1"/>
          </p:cNvSpPr>
          <p:nvPr/>
        </p:nvSpPr>
        <p:spPr bwMode="auto">
          <a:xfrm>
            <a:off x="5435600" y="1100138"/>
            <a:ext cx="29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cxnSp>
        <p:nvCxnSpPr>
          <p:cNvPr id="27" name="26 Düz Bağlayıcı"/>
          <p:cNvCxnSpPr/>
          <p:nvPr/>
        </p:nvCxnSpPr>
        <p:spPr>
          <a:xfrm>
            <a:off x="5580063" y="1412875"/>
            <a:ext cx="57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2" name="31 Metin kutusu"/>
          <p:cNvSpPr txBox="1">
            <a:spLocks noChangeArrowheads="1"/>
          </p:cNvSpPr>
          <p:nvPr/>
        </p:nvSpPr>
        <p:spPr bwMode="auto">
          <a:xfrm>
            <a:off x="4229100" y="976313"/>
            <a:ext cx="9001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7 y 11/12</a:t>
            </a:r>
          </a:p>
        </p:txBody>
      </p:sp>
      <p:sp>
        <p:nvSpPr>
          <p:cNvPr id="25613" name="32 Metin kutusu"/>
          <p:cNvSpPr txBox="1">
            <a:spLocks noChangeArrowheads="1"/>
          </p:cNvSpPr>
          <p:nvPr/>
        </p:nvSpPr>
        <p:spPr bwMode="auto">
          <a:xfrm>
            <a:off x="5775325" y="5038725"/>
            <a:ext cx="29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5614" name="34 Metin kutusu"/>
          <p:cNvSpPr txBox="1">
            <a:spLocks noChangeArrowheads="1"/>
          </p:cNvSpPr>
          <p:nvPr/>
        </p:nvSpPr>
        <p:spPr bwMode="auto">
          <a:xfrm>
            <a:off x="324848" y="476250"/>
            <a:ext cx="3401013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Olgu 1: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7 yaş 11 ay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Şikayet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7 yaşında  başlayan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meme büyümesi </a:t>
            </a:r>
          </a:p>
        </p:txBody>
      </p:sp>
      <p:sp>
        <p:nvSpPr>
          <p:cNvPr id="25615" name="35 Metin kutusu"/>
          <p:cNvSpPr txBox="1">
            <a:spLocks noChangeArrowheads="1"/>
          </p:cNvSpPr>
          <p:nvPr/>
        </p:nvSpPr>
        <p:spPr bwMode="auto">
          <a:xfrm>
            <a:off x="230199" y="2064455"/>
            <a:ext cx="3533147" cy="11079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Anne :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Menarş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11 yaş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Baba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Ergenliği normal  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Hedef Boy: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163.5 cm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3755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350"/>
            <a:ext cx="7643192" cy="865188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800000"/>
                </a:solidFill>
              </a:rPr>
              <a:t>Olgu 1: </a:t>
            </a:r>
            <a:r>
              <a:rPr lang="tr-TR" sz="3200" b="1" dirty="0" err="1" smtClean="0">
                <a:solidFill>
                  <a:srgbClr val="800000"/>
                </a:solidFill>
              </a:rPr>
              <a:t>Laboratuar</a:t>
            </a:r>
            <a:r>
              <a:rPr lang="tr-TR" sz="3200" b="1" dirty="0" smtClean="0">
                <a:solidFill>
                  <a:srgbClr val="800000"/>
                </a:solidFill>
              </a:rPr>
              <a:t> bulguları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84784"/>
            <a:ext cx="8064896" cy="4005064"/>
          </a:xfrm>
          <a:ln>
            <a:solidFill>
              <a:srgbClr val="800000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tr-TR" sz="2800" b="1" dirty="0" smtClean="0">
                <a:solidFill>
                  <a:srgbClr val="000066"/>
                </a:solidFill>
              </a:rPr>
              <a:t>LH:</a:t>
            </a:r>
            <a:r>
              <a:rPr lang="tr-TR" sz="2800" dirty="0" smtClean="0">
                <a:solidFill>
                  <a:srgbClr val="800000"/>
                </a:solidFill>
              </a:rPr>
              <a:t>0.1 </a:t>
            </a:r>
            <a:r>
              <a:rPr lang="tr-TR" sz="2800" dirty="0" smtClean="0"/>
              <a:t>/</a:t>
            </a:r>
            <a:r>
              <a:rPr lang="tr-TR" sz="2800" dirty="0" smtClean="0">
                <a:solidFill>
                  <a:srgbClr val="0000CC"/>
                </a:solidFill>
              </a:rPr>
              <a:t> </a:t>
            </a:r>
            <a:r>
              <a:rPr lang="tr-TR" sz="2800" b="1" dirty="0" smtClean="0">
                <a:solidFill>
                  <a:srgbClr val="0000CC"/>
                </a:solidFill>
              </a:rPr>
              <a:t>FSH: </a:t>
            </a:r>
            <a:r>
              <a:rPr lang="tr-TR" sz="2800" dirty="0" smtClean="0">
                <a:solidFill>
                  <a:srgbClr val="800000"/>
                </a:solidFill>
              </a:rPr>
              <a:t>1.5 </a:t>
            </a:r>
            <a:r>
              <a:rPr lang="tr-TR" sz="2800" b="1" dirty="0" err="1" smtClean="0">
                <a:solidFill>
                  <a:srgbClr val="800000"/>
                </a:solidFill>
              </a:rPr>
              <a:t>mIU</a:t>
            </a:r>
            <a:r>
              <a:rPr lang="tr-TR" sz="2800" b="1" dirty="0" smtClean="0">
                <a:solidFill>
                  <a:srgbClr val="800000"/>
                </a:solidFill>
              </a:rPr>
              <a:t>/ml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tr-TR" sz="2800" b="1" dirty="0" smtClean="0">
                <a:solidFill>
                  <a:srgbClr val="000066"/>
                </a:solidFill>
                <a:sym typeface="Wingdings" pitchFamily="2" charset="2"/>
              </a:rPr>
              <a:t>E2 </a:t>
            </a:r>
            <a:r>
              <a:rPr lang="tr-TR" sz="2800" dirty="0" smtClean="0">
                <a:solidFill>
                  <a:srgbClr val="000066"/>
                </a:solidFill>
                <a:sym typeface="Wingdings" pitchFamily="2" charset="2"/>
              </a:rPr>
              <a:t>:</a:t>
            </a:r>
            <a:r>
              <a:rPr lang="tr-TR" sz="2800" dirty="0" smtClean="0">
                <a:solidFill>
                  <a:srgbClr val="800000"/>
                </a:solidFill>
                <a:sym typeface="Wingdings" pitchFamily="2" charset="2"/>
              </a:rPr>
              <a:t>19.6 </a:t>
            </a:r>
            <a:r>
              <a:rPr lang="tr-TR" sz="2800" b="1" dirty="0" err="1" smtClean="0">
                <a:solidFill>
                  <a:srgbClr val="800000"/>
                </a:solidFill>
                <a:sym typeface="Wingdings" pitchFamily="2" charset="2"/>
              </a:rPr>
              <a:t>pg</a:t>
            </a:r>
            <a:r>
              <a:rPr lang="tr-TR" sz="2800" b="1" dirty="0" smtClean="0">
                <a:solidFill>
                  <a:srgbClr val="800000"/>
                </a:solidFill>
                <a:sym typeface="Wingdings" pitchFamily="2" charset="2"/>
              </a:rPr>
              <a:t>/ml (Yüksekçe)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tr-TR" sz="2800" b="1" dirty="0" err="1" smtClean="0">
                <a:solidFill>
                  <a:srgbClr val="0000CC"/>
                </a:solidFill>
                <a:sym typeface="Wingdings" pitchFamily="2" charset="2"/>
              </a:rPr>
              <a:t>GnRH</a:t>
            </a:r>
            <a:r>
              <a:rPr lang="tr-TR" sz="2800" b="1" dirty="0" smtClean="0">
                <a:solidFill>
                  <a:srgbClr val="0000CC"/>
                </a:solidFill>
                <a:sym typeface="Wingdings" pitchFamily="2" charset="2"/>
              </a:rPr>
              <a:t> testi:   </a:t>
            </a:r>
          </a:p>
          <a:p>
            <a:pPr lvl="1">
              <a:lnSpc>
                <a:spcPct val="110000"/>
              </a:lnSpc>
              <a:spcBef>
                <a:spcPct val="0"/>
              </a:spcBef>
            </a:pPr>
            <a:r>
              <a:rPr lang="tr-TR" sz="2400" b="1" dirty="0" smtClean="0">
                <a:sym typeface="Wingdings" pitchFamily="2" charset="2"/>
              </a:rPr>
              <a:t>zirve LH </a:t>
            </a:r>
            <a:r>
              <a:rPr lang="tr-TR" sz="2400" dirty="0" smtClean="0">
                <a:sym typeface="Wingdings" pitchFamily="2" charset="2"/>
              </a:rPr>
              <a:t>(</a:t>
            </a:r>
            <a:r>
              <a:rPr lang="tr-TR" sz="2400" b="1" dirty="0" smtClean="0">
                <a:solidFill>
                  <a:srgbClr val="800000"/>
                </a:solidFill>
                <a:sym typeface="Wingdings" pitchFamily="2" charset="2"/>
              </a:rPr>
              <a:t>10 </a:t>
            </a:r>
            <a:r>
              <a:rPr lang="tr-TR" sz="2400" dirty="0" err="1" smtClean="0">
                <a:sym typeface="Wingdings" pitchFamily="2" charset="2"/>
              </a:rPr>
              <a:t>mIU</a:t>
            </a:r>
            <a:r>
              <a:rPr lang="tr-TR" sz="2400" dirty="0" smtClean="0">
                <a:sym typeface="Wingdings" pitchFamily="2" charset="2"/>
              </a:rPr>
              <a:t>/ml)</a:t>
            </a:r>
          </a:p>
          <a:p>
            <a:pPr lvl="1">
              <a:lnSpc>
                <a:spcPct val="110000"/>
              </a:lnSpc>
              <a:spcBef>
                <a:spcPct val="0"/>
              </a:spcBef>
            </a:pPr>
            <a:r>
              <a:rPr lang="tr-TR" sz="2400" b="1" dirty="0" smtClean="0">
                <a:sym typeface="Wingdings" pitchFamily="2" charset="2"/>
              </a:rPr>
              <a:t>zirve FSH (</a:t>
            </a:r>
            <a:r>
              <a:rPr lang="tr-TR" sz="2400" b="1" dirty="0" smtClean="0">
                <a:solidFill>
                  <a:srgbClr val="800000"/>
                </a:solidFill>
                <a:sym typeface="Wingdings" pitchFamily="2" charset="2"/>
              </a:rPr>
              <a:t>9.2</a:t>
            </a:r>
            <a:r>
              <a:rPr lang="tr-TR" sz="2400" b="1" dirty="0" smtClean="0">
                <a:sym typeface="Wingdings" pitchFamily="2" charset="2"/>
              </a:rPr>
              <a:t> </a:t>
            </a:r>
            <a:r>
              <a:rPr lang="tr-TR" sz="2400" b="1" dirty="0" err="1" smtClean="0">
                <a:sym typeface="Wingdings" pitchFamily="2" charset="2"/>
              </a:rPr>
              <a:t>mIU</a:t>
            </a:r>
            <a:r>
              <a:rPr lang="tr-TR" sz="2400" b="1" dirty="0" smtClean="0">
                <a:sym typeface="Wingdings" pitchFamily="2" charset="2"/>
              </a:rPr>
              <a:t>/ml</a:t>
            </a: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tr-TR" sz="2800" b="1" dirty="0" smtClean="0">
                <a:solidFill>
                  <a:srgbClr val="800000"/>
                </a:solidFill>
                <a:sym typeface="Wingdings" pitchFamily="2" charset="2"/>
              </a:rPr>
              <a:t>		</a:t>
            </a:r>
            <a:r>
              <a:rPr lang="tr-TR" sz="2800" b="1" dirty="0" err="1" smtClean="0">
                <a:solidFill>
                  <a:srgbClr val="800000"/>
                </a:solidFill>
                <a:sym typeface="Wingdings" pitchFamily="2" charset="2"/>
              </a:rPr>
              <a:t>Puberte</a:t>
            </a:r>
            <a:r>
              <a:rPr lang="tr-TR" sz="2800" b="1" dirty="0" smtClean="0">
                <a:solidFill>
                  <a:srgbClr val="800000"/>
                </a:solidFill>
                <a:sym typeface="Wingdings" pitchFamily="2" charset="2"/>
              </a:rPr>
              <a:t> lehine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tr-TR" sz="2800" b="1" dirty="0" err="1" smtClean="0">
                <a:solidFill>
                  <a:srgbClr val="000066"/>
                </a:solidFill>
              </a:rPr>
              <a:t>Pelvis</a:t>
            </a:r>
            <a:r>
              <a:rPr lang="tr-TR" sz="2800" b="1" dirty="0" smtClean="0">
                <a:solidFill>
                  <a:srgbClr val="000066"/>
                </a:solidFill>
              </a:rPr>
              <a:t> USG: </a:t>
            </a:r>
            <a:r>
              <a:rPr lang="tr-TR" sz="2800" dirty="0" smtClean="0"/>
              <a:t>Ergenlik başlangıcı (</a:t>
            </a:r>
            <a:r>
              <a:rPr lang="tr-TR" sz="2800" dirty="0" err="1" smtClean="0"/>
              <a:t>Uterus</a:t>
            </a:r>
            <a:r>
              <a:rPr lang="tr-TR" sz="2800" dirty="0" smtClean="0"/>
              <a:t> hacmi: 2 ml, sağ </a:t>
            </a:r>
            <a:r>
              <a:rPr lang="tr-TR" sz="2800" dirty="0" err="1" smtClean="0"/>
              <a:t>over</a:t>
            </a:r>
            <a:r>
              <a:rPr lang="tr-TR" sz="2800" dirty="0" smtClean="0"/>
              <a:t>: 1,8ml ve sol </a:t>
            </a:r>
            <a:r>
              <a:rPr lang="tr-TR" sz="2800" dirty="0" err="1" smtClean="0"/>
              <a:t>over</a:t>
            </a:r>
            <a:r>
              <a:rPr lang="tr-TR" sz="2800" dirty="0" smtClean="0"/>
              <a:t>: 2 ml)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tr-TR" sz="2800" dirty="0" smtClean="0">
                <a:solidFill>
                  <a:srgbClr val="000066"/>
                </a:solidFill>
              </a:rPr>
              <a:t> </a:t>
            </a:r>
            <a:r>
              <a:rPr lang="tr-TR" sz="2800" b="1" dirty="0" err="1" smtClean="0">
                <a:solidFill>
                  <a:srgbClr val="000066"/>
                </a:solidFill>
                <a:sym typeface="Wingdings" pitchFamily="2" charset="2"/>
              </a:rPr>
              <a:t>Kraniyal</a:t>
            </a:r>
            <a:r>
              <a:rPr lang="tr-TR" sz="2800" b="1" dirty="0" smtClean="0">
                <a:solidFill>
                  <a:srgbClr val="000066"/>
                </a:solidFill>
                <a:sym typeface="Wingdings" pitchFamily="2" charset="2"/>
              </a:rPr>
              <a:t> ve hipofiz  MRI: </a:t>
            </a:r>
            <a:r>
              <a:rPr lang="tr-TR" sz="2800" dirty="0" smtClean="0">
                <a:sym typeface="Wingdings" pitchFamily="2" charset="2"/>
              </a:rPr>
              <a:t>Normal</a:t>
            </a:r>
            <a:endParaRPr lang="tr-TR" sz="2800" b="1" dirty="0" smtClean="0">
              <a:sym typeface="Wingdings" pitchFamily="2" charset="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tr-TR" sz="2800" b="1" dirty="0" smtClean="0"/>
              <a:t>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endParaRPr lang="tr-TR" sz="2400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endParaRPr lang="tr-TR" sz="2400" dirty="0" smtClean="0">
              <a:solidFill>
                <a:srgbClr val="000099"/>
              </a:solidFill>
              <a:sym typeface="Wingdings" pitchFamily="2" charset="2"/>
            </a:endParaRPr>
          </a:p>
          <a:p>
            <a:pPr eaLnBrk="1" hangingPunct="1">
              <a:spcBef>
                <a:spcPct val="0"/>
              </a:spcBef>
            </a:pPr>
            <a:endParaRPr lang="tr-TR" sz="2400" dirty="0" smtClean="0"/>
          </a:p>
        </p:txBody>
      </p:sp>
    </p:spTree>
    <p:extLst>
      <p:ext uri="{BB962C8B-B14F-4D97-AF65-F5344CB8AC3E}">
        <p14:creationId xmlns:p14="http://schemas.microsoft.com/office/powerpoint/2010/main" val="376064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Resim 136"/>
          <p:cNvPicPr>
            <a:picLocks noChangeAspect="1" noChangeArrowheads="1"/>
          </p:cNvPicPr>
          <p:nvPr/>
        </p:nvPicPr>
        <p:blipFill>
          <a:blip r:embed="rId2" cstate="print"/>
          <a:srcRect l="9232" t="1485" r="7373" b="7545"/>
          <a:stretch>
            <a:fillRect/>
          </a:stretch>
        </p:blipFill>
        <p:spPr bwMode="auto">
          <a:xfrm>
            <a:off x="3690938" y="0"/>
            <a:ext cx="523875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6262688" y="1281113"/>
            <a:ext cx="647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</a:p>
        </p:txBody>
      </p:sp>
      <p:sp>
        <p:nvSpPr>
          <p:cNvPr id="27652" name="Text Box 8"/>
          <p:cNvSpPr txBox="1">
            <a:spLocks noChangeArrowheads="1"/>
          </p:cNvSpPr>
          <p:nvPr/>
        </p:nvSpPr>
        <p:spPr bwMode="auto">
          <a:xfrm>
            <a:off x="8429625" y="419100"/>
            <a:ext cx="531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8429625" y="633413"/>
            <a:ext cx="1173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7654" name="13 Metin kutusu"/>
          <p:cNvSpPr txBox="1">
            <a:spLocks noChangeArrowheads="1"/>
          </p:cNvSpPr>
          <p:nvPr/>
        </p:nvSpPr>
        <p:spPr bwMode="auto">
          <a:xfrm>
            <a:off x="215900" y="2097088"/>
            <a:ext cx="3443288" cy="2862322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Tedavisiz izlem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3/12y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8/12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; Boy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164 cm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Başvuru boyu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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142 cm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Başvuru-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kazanılan boy: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22 cm</a:t>
            </a:r>
          </a:p>
        </p:txBody>
      </p:sp>
      <p:sp>
        <p:nvSpPr>
          <p:cNvPr id="27655" name="14 Metin kutusu"/>
          <p:cNvSpPr txBox="1">
            <a:spLocks noChangeArrowheads="1"/>
          </p:cNvSpPr>
          <p:nvPr/>
        </p:nvSpPr>
        <p:spPr bwMode="auto">
          <a:xfrm>
            <a:off x="5724525" y="1119188"/>
            <a:ext cx="296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cxnSp>
        <p:nvCxnSpPr>
          <p:cNvPr id="27" name="26 Düz Bağlayıcı"/>
          <p:cNvCxnSpPr/>
          <p:nvPr/>
        </p:nvCxnSpPr>
        <p:spPr>
          <a:xfrm>
            <a:off x="5929313" y="1428750"/>
            <a:ext cx="42862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28 Metin kutusu"/>
          <p:cNvSpPr txBox="1">
            <a:spLocks noChangeArrowheads="1"/>
          </p:cNvSpPr>
          <p:nvPr/>
        </p:nvSpPr>
        <p:spPr bwMode="auto">
          <a:xfrm>
            <a:off x="4286250" y="357188"/>
            <a:ext cx="3238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İ.</a:t>
            </a:r>
          </a:p>
        </p:txBody>
      </p:sp>
      <p:sp>
        <p:nvSpPr>
          <p:cNvPr id="27658" name="29 Metin kutusu"/>
          <p:cNvSpPr txBox="1">
            <a:spLocks noChangeArrowheads="1"/>
          </p:cNvSpPr>
          <p:nvPr/>
        </p:nvSpPr>
        <p:spPr bwMode="auto">
          <a:xfrm>
            <a:off x="4286250" y="500063"/>
            <a:ext cx="357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B.</a:t>
            </a:r>
          </a:p>
        </p:txBody>
      </p:sp>
      <p:sp>
        <p:nvSpPr>
          <p:cNvPr id="27659" name="30 Metin kutusu"/>
          <p:cNvSpPr txBox="1">
            <a:spLocks noChangeArrowheads="1"/>
          </p:cNvSpPr>
          <p:nvPr/>
        </p:nvSpPr>
        <p:spPr bwMode="auto">
          <a:xfrm>
            <a:off x="4492625" y="671513"/>
            <a:ext cx="1009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16.07.1998</a:t>
            </a:r>
          </a:p>
        </p:txBody>
      </p:sp>
      <p:sp>
        <p:nvSpPr>
          <p:cNvPr id="27660" name="31 Metin kutusu"/>
          <p:cNvSpPr txBox="1">
            <a:spLocks noChangeArrowheads="1"/>
          </p:cNvSpPr>
          <p:nvPr/>
        </p:nvSpPr>
        <p:spPr bwMode="auto">
          <a:xfrm>
            <a:off x="4229100" y="976313"/>
            <a:ext cx="9001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7 y 11/12</a:t>
            </a:r>
          </a:p>
        </p:txBody>
      </p:sp>
      <p:sp>
        <p:nvSpPr>
          <p:cNvPr id="27661" name="32 Metin kutusu"/>
          <p:cNvSpPr txBox="1">
            <a:spLocks noChangeArrowheads="1"/>
          </p:cNvSpPr>
          <p:nvPr/>
        </p:nvSpPr>
        <p:spPr bwMode="auto">
          <a:xfrm>
            <a:off x="5775325" y="5038725"/>
            <a:ext cx="29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62" name="36 Metin kutusu"/>
          <p:cNvSpPr txBox="1">
            <a:spLocks noChangeArrowheads="1"/>
          </p:cNvSpPr>
          <p:nvPr/>
        </p:nvSpPr>
        <p:spPr bwMode="auto">
          <a:xfrm>
            <a:off x="4635500" y="823913"/>
            <a:ext cx="1008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11.06.2006</a:t>
            </a:r>
          </a:p>
        </p:txBody>
      </p:sp>
      <p:sp>
        <p:nvSpPr>
          <p:cNvPr id="27663" name="18 Metin kutusu"/>
          <p:cNvSpPr txBox="1">
            <a:spLocks noChangeArrowheads="1"/>
          </p:cNvSpPr>
          <p:nvPr/>
        </p:nvSpPr>
        <p:spPr bwMode="auto">
          <a:xfrm>
            <a:off x="5795963" y="1052513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64" name="20 Metin kutusu"/>
          <p:cNvSpPr txBox="1">
            <a:spLocks noChangeArrowheads="1"/>
          </p:cNvSpPr>
          <p:nvPr/>
        </p:nvSpPr>
        <p:spPr bwMode="auto">
          <a:xfrm>
            <a:off x="5843588" y="4957763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65" name="19 Metin kutusu"/>
          <p:cNvSpPr txBox="1">
            <a:spLocks noChangeArrowheads="1"/>
          </p:cNvSpPr>
          <p:nvPr/>
        </p:nvSpPr>
        <p:spPr bwMode="auto">
          <a:xfrm>
            <a:off x="5875338" y="919163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66" name="21 Metin kutusu"/>
          <p:cNvSpPr txBox="1">
            <a:spLocks noChangeArrowheads="1"/>
          </p:cNvSpPr>
          <p:nvPr/>
        </p:nvSpPr>
        <p:spPr bwMode="auto">
          <a:xfrm>
            <a:off x="5918200" y="4910138"/>
            <a:ext cx="296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67" name="22 Metin kutusu"/>
          <p:cNvSpPr txBox="1">
            <a:spLocks noChangeArrowheads="1"/>
          </p:cNvSpPr>
          <p:nvPr/>
        </p:nvSpPr>
        <p:spPr bwMode="auto">
          <a:xfrm>
            <a:off x="6499225" y="1100138"/>
            <a:ext cx="287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x</a:t>
            </a:r>
          </a:p>
        </p:txBody>
      </p:sp>
      <p:cxnSp>
        <p:nvCxnSpPr>
          <p:cNvPr id="49" name="48 Düz Bağlayıcı"/>
          <p:cNvCxnSpPr/>
          <p:nvPr/>
        </p:nvCxnSpPr>
        <p:spPr>
          <a:xfrm>
            <a:off x="6081713" y="1247775"/>
            <a:ext cx="42862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9" name="25 Metin kutusu"/>
          <p:cNvSpPr txBox="1">
            <a:spLocks noChangeArrowheads="1"/>
          </p:cNvSpPr>
          <p:nvPr/>
        </p:nvSpPr>
        <p:spPr bwMode="auto">
          <a:xfrm>
            <a:off x="5980113" y="776288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70" name="27 Metin kutusu"/>
          <p:cNvSpPr txBox="1">
            <a:spLocks noChangeArrowheads="1"/>
          </p:cNvSpPr>
          <p:nvPr/>
        </p:nvSpPr>
        <p:spPr bwMode="auto">
          <a:xfrm>
            <a:off x="6022975" y="4838700"/>
            <a:ext cx="29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71" name="23 Metin kutusu"/>
          <p:cNvSpPr txBox="1">
            <a:spLocks noChangeArrowheads="1"/>
          </p:cNvSpPr>
          <p:nvPr/>
        </p:nvSpPr>
        <p:spPr bwMode="auto">
          <a:xfrm>
            <a:off x="6256338" y="471488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72" name="28 Metin kutusu"/>
          <p:cNvSpPr txBox="1">
            <a:spLocks noChangeArrowheads="1"/>
          </p:cNvSpPr>
          <p:nvPr/>
        </p:nvSpPr>
        <p:spPr bwMode="auto">
          <a:xfrm>
            <a:off x="6303963" y="4643438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73" name="29 Metin kutusu"/>
          <p:cNvSpPr txBox="1">
            <a:spLocks noChangeArrowheads="1"/>
          </p:cNvSpPr>
          <p:nvPr/>
        </p:nvSpPr>
        <p:spPr bwMode="auto">
          <a:xfrm>
            <a:off x="6991350" y="642938"/>
            <a:ext cx="287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x</a:t>
            </a:r>
          </a:p>
        </p:txBody>
      </p:sp>
      <p:cxnSp>
        <p:nvCxnSpPr>
          <p:cNvPr id="32" name="31 Düz Bağlayıcı"/>
          <p:cNvCxnSpPr/>
          <p:nvPr/>
        </p:nvCxnSpPr>
        <p:spPr>
          <a:xfrm>
            <a:off x="6429375" y="785813"/>
            <a:ext cx="7143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5" name="30 Metin kutusu"/>
          <p:cNvSpPr txBox="1">
            <a:spLocks noChangeArrowheads="1"/>
          </p:cNvSpPr>
          <p:nvPr/>
        </p:nvSpPr>
        <p:spPr bwMode="auto">
          <a:xfrm>
            <a:off x="6418263" y="385763"/>
            <a:ext cx="296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7676" name="Rectangle 3"/>
          <p:cNvSpPr>
            <a:spLocks noChangeArrowheads="1"/>
          </p:cNvSpPr>
          <p:nvPr/>
        </p:nvSpPr>
        <p:spPr bwMode="auto">
          <a:xfrm>
            <a:off x="215900" y="476671"/>
            <a:ext cx="3419351" cy="1037803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45720" rIns="4572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Tanı: 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Santral 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erken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puberte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958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~AUT0003"/>
          <p:cNvPicPr>
            <a:picLocks noChangeAspect="1" noChangeArrowheads="1"/>
          </p:cNvPicPr>
          <p:nvPr/>
        </p:nvPicPr>
        <p:blipFill>
          <a:blip r:embed="rId2" cstate="print"/>
          <a:srcRect l="10864" t="10477" r="11644" b="18048"/>
          <a:stretch>
            <a:fillRect/>
          </a:stretch>
        </p:blipFill>
        <p:spPr bwMode="auto">
          <a:xfrm>
            <a:off x="4644008" y="332656"/>
            <a:ext cx="4248472" cy="597666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5940152" y="1612032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5940152" y="5140424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6300192" y="1412776"/>
            <a:ext cx="1123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Symbol" pitchFamily="18" charset="2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8460432" y="745541"/>
            <a:ext cx="68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95536" y="127308"/>
            <a:ext cx="5544616" cy="62540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Olgu 2: 5 yaş 9 aylık kız çocuk 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Şikayet: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Annesi banyo yaptırırken memelerinde bir şişlik hissetmiş, 10-15 gün izlemiş, gerilemediğini görünce başvurmuş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Hedef boy: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163 cm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 Anne </a:t>
            </a: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yaşı: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12 yaş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Muayene:</a:t>
            </a:r>
          </a:p>
          <a:p>
            <a: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Tartı 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24 kg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Boy :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119 cm</a:t>
            </a:r>
          </a:p>
          <a:p>
            <a: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Meme evresi: 2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Kemik yaşı: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kumimoji="0" lang="tr-TR" sz="22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10/12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-6 </a:t>
            </a:r>
            <a:r>
              <a:rPr kumimoji="0" lang="tr-TR" sz="22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10/12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LH, FSH, E2 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Ergenlik başlangıcı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Pelvik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USG: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Ergenlik başlangıcı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Kraniyal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tr-TR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Sella</a:t>
            </a: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MRI: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Öngörülen erişkin boyu: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165,3 cm  </a:t>
            </a:r>
            <a:endParaRPr kumimoji="0" lang="tr-T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0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~AUT0003"/>
          <p:cNvPicPr>
            <a:picLocks noChangeAspect="1" noChangeArrowheads="1"/>
          </p:cNvPicPr>
          <p:nvPr/>
        </p:nvPicPr>
        <p:blipFill>
          <a:blip r:embed="rId2" cstate="print"/>
          <a:srcRect l="10864" t="10477" r="11644" b="18048"/>
          <a:stretch>
            <a:fillRect/>
          </a:stretch>
        </p:blipFill>
        <p:spPr bwMode="auto">
          <a:xfrm>
            <a:off x="4644008" y="332656"/>
            <a:ext cx="4248472" cy="597666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5940152" y="1684338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5940152" y="5140424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6084168" y="1557338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6084168" y="4996408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95536" y="2852936"/>
            <a:ext cx="4968552" cy="3861048"/>
          </a:xfrm>
          <a:noFill/>
          <a:ln>
            <a:solidFill>
              <a:srgbClr val="C00000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2400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3.Değerlendirme</a:t>
            </a:r>
            <a:endParaRPr lang="tr-TR" sz="2400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6 yaş 8 aylık </a:t>
            </a:r>
          </a:p>
          <a:p>
            <a:pPr>
              <a:lnSpc>
                <a:spcPct val="90000"/>
              </a:lnSpc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Tartı :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90. P,   Boy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&gt; 97 P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Büyüme hızı : 7.2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cm/yıl</a:t>
            </a:r>
          </a:p>
          <a:p>
            <a:pPr>
              <a:lnSpc>
                <a:spcPct val="90000"/>
              </a:lnSpc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Meme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evre 3 ,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Pk2</a:t>
            </a:r>
          </a:p>
          <a:p>
            <a:pPr>
              <a:lnSpc>
                <a:spcPct val="90000"/>
              </a:lnSpc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Kemik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yaşı :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10/12 – 10 yaş arası </a:t>
            </a:r>
            <a:endParaRPr lang="tr-TR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Pelvis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US :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İlerleme var</a:t>
            </a:r>
          </a:p>
          <a:p>
            <a:pPr>
              <a:lnSpc>
                <a:spcPct val="90000"/>
              </a:lnSpc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Boy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öngörüsü: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148,7cm (5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cm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azalma)</a:t>
            </a:r>
          </a:p>
          <a:p>
            <a:pPr>
              <a:lnSpc>
                <a:spcPct val="90000"/>
              </a:lnSpc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Tedavi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önerisi 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tr-TR" sz="2400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GnRHa</a:t>
            </a:r>
            <a:r>
              <a:rPr lang="tr-TR" sz="2400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başlandı</a:t>
            </a:r>
            <a:endParaRPr lang="tr-TR" sz="2400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tr-TR" sz="2400" b="1" dirty="0">
              <a:solidFill>
                <a:srgbClr val="990000"/>
              </a:solidFill>
            </a:endParaRP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6156176" y="1468016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6156176" y="4852392"/>
            <a:ext cx="266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itchFamily="18" charset="2"/>
              </a:rPr>
              <a:t>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8460432" y="745541"/>
            <a:ext cx="68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tr-TR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9"/>
          <p:cNvSpPr txBox="1">
            <a:spLocks noChangeArrowheads="1"/>
          </p:cNvSpPr>
          <p:nvPr/>
        </p:nvSpPr>
        <p:spPr>
          <a:xfrm>
            <a:off x="323528" y="116632"/>
            <a:ext cx="5040560" cy="26642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 Değerlendirme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 yaş  3 aylık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Tartı : 75-90 P,   Boy : 97. P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Büyüme hızı : 6.9 cm/yıl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Meme evre 3 , Ph2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Kemik yaşı : </a:t>
            </a: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 10/12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Boy öngörüsü: 156 ( 9,3 cm azalma)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6228184" y="5445224"/>
            <a:ext cx="2592288" cy="92333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latin typeface="Arial" pitchFamily="34" charset="0"/>
                <a:cs typeface="Arial" pitchFamily="34" charset="0"/>
              </a:rPr>
              <a:t>Tedavi süresi: 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4 yıl</a:t>
            </a:r>
          </a:p>
          <a:p>
            <a:r>
              <a:rPr lang="tr-TR" b="1" dirty="0" err="1" smtClean="0">
                <a:latin typeface="Arial" pitchFamily="34" charset="0"/>
                <a:cs typeface="Arial" pitchFamily="34" charset="0"/>
              </a:rPr>
              <a:t>Menarş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 yaşı: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12 yaş</a:t>
            </a:r>
          </a:p>
          <a:p>
            <a:r>
              <a:rPr lang="tr-TR" b="1" dirty="0" smtClean="0">
                <a:latin typeface="Arial" pitchFamily="34" charset="0"/>
                <a:cs typeface="Arial" pitchFamily="34" charset="0"/>
              </a:rPr>
              <a:t>Erişkin boyu: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157 cm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53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  <p:bldP spid="655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SONUÇ OLARAK</a:t>
            </a:r>
            <a:endParaRPr lang="tr-TR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289451"/>
          </a:xfrm>
          <a:ln>
            <a:solidFill>
              <a:srgbClr val="800000"/>
            </a:solidFill>
          </a:ln>
        </p:spPr>
        <p:txBody>
          <a:bodyPr>
            <a:normAutofit fontScale="85000" lnSpcReduction="10000"/>
          </a:bodyPr>
          <a:lstStyle/>
          <a:p>
            <a:pPr>
              <a:spcAft>
                <a:spcPts val="600"/>
              </a:spcAft>
            </a:pP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Normal ergenlik sürecinden sapmaların belirlenmesi </a:t>
            </a:r>
          </a:p>
          <a:p>
            <a:pPr>
              <a:spcAft>
                <a:spcPts val="600"/>
              </a:spcAft>
            </a:pP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Öyküde  büyüme durumu, ailevi özelliklerin  ve çevresel faktörlerin sorgulanması</a:t>
            </a:r>
          </a:p>
          <a:p>
            <a:pPr>
              <a:spcAft>
                <a:spcPts val="600"/>
              </a:spcAft>
            </a:pP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Ayrıntılı muayene, meme dokusu ve yağ dokusu ayrımının yapılması</a:t>
            </a:r>
          </a:p>
          <a:p>
            <a:pPr>
              <a:spcAft>
                <a:spcPts val="600"/>
              </a:spcAft>
            </a:pP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Hedef boy ve öngörülen erişkin boy hesaplamalarının yapılması</a:t>
            </a:r>
          </a:p>
          <a:p>
            <a:pPr>
              <a:spcAft>
                <a:spcPts val="600"/>
              </a:spcAft>
            </a:pP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Büyüme ve </a:t>
            </a:r>
            <a:r>
              <a:rPr lang="tr-TR" alt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pubertenin</a:t>
            </a:r>
            <a:r>
              <a:rPr lang="tr-TR" alt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gidişi yakın izlenmeli</a:t>
            </a:r>
          </a:p>
          <a:p>
            <a:pPr>
              <a:spcAft>
                <a:spcPts val="600"/>
              </a:spcAft>
            </a:pPr>
            <a:r>
              <a:rPr lang="tr-TR" altLang="tr-TR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Pubertenin</a:t>
            </a:r>
            <a:r>
              <a:rPr lang="tr-TR" alt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gidiş temposuna göre tedavi planı yapılması</a:t>
            </a:r>
          </a:p>
          <a:p>
            <a:pPr lvl="1">
              <a:spcAft>
                <a:spcPts val="600"/>
              </a:spcAft>
            </a:pPr>
            <a:r>
              <a:rPr lang="tr-TR" alt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Hızlı ilerleyen olgularda tedavi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TEŞEKKÜR EDERİM…..</a:t>
            </a:r>
            <a:endParaRPr lang="tr-TR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samsung\Desktop\Early-or-Precocious-Puberty-Spot-signs-and-symptoms-early-on-to-help-children-grow-to-normal-adult-height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496944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48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50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52928" cy="720080"/>
          </a:xfrm>
          <a:ln>
            <a:solidFill>
              <a:srgbClr val="800000"/>
            </a:solidFill>
          </a:ln>
        </p:spPr>
        <p:txBody>
          <a:bodyPr>
            <a:noAutofit/>
          </a:bodyPr>
          <a:lstStyle/>
          <a:p>
            <a:r>
              <a:rPr lang="tr-TR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Kromozom anomalileri ile birlikte erken </a:t>
            </a:r>
            <a:r>
              <a:rPr lang="tr-TR" sz="28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puberte</a:t>
            </a:r>
            <a:endParaRPr lang="tr-TR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157592" cy="4824536"/>
          </a:xfrm>
          <a:ln>
            <a:solidFill>
              <a:srgbClr val="800000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1p 36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delesyonu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9 p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delesyonu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7q11.23 mikro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delesyon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Williams-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Beuren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sendromu  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7q 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mUPD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Silver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Russel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sendromu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14q32.2: 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Temple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sendromu </a:t>
            </a:r>
            <a:r>
              <a:rPr lang="tr-TR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b="1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DLK1</a:t>
            </a:r>
            <a:r>
              <a:rPr lang="tr-TR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delesyonu</a:t>
            </a:r>
            <a:r>
              <a:rPr lang="tr-TR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tr-TR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15q11-13 : 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Prader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Willi</a:t>
            </a:r>
            <a:r>
              <a:rPr lang="tr-TR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sendromu </a:t>
            </a:r>
            <a:r>
              <a:rPr lang="tr-TR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imprinting</a:t>
            </a:r>
            <a:r>
              <a:rPr lang="tr-TR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bölgesinde: </a:t>
            </a:r>
            <a:r>
              <a:rPr lang="tr-TR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MKRN3</a:t>
            </a:r>
            <a:r>
              <a:rPr lang="tr-TR" i="1" dirty="0" smtClean="0">
                <a:latin typeface="Arial" pitchFamily="34" charset="0"/>
                <a:cs typeface="Arial" pitchFamily="34" charset="0"/>
              </a:rPr>
              <a:t>, MAGEL2, NDN, SNURF, SNRPN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Xp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22 : </a:t>
            </a:r>
            <a:r>
              <a:rPr lang="tr-TR" i="1" dirty="0" smtClean="0">
                <a:latin typeface="Arial" pitchFamily="34" charset="0"/>
                <a:cs typeface="Arial" pitchFamily="34" charset="0"/>
              </a:rPr>
              <a:t>CDKL5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geninde mutasyon (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Rett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sendromu ile birlikte olabilir)</a:t>
            </a:r>
          </a:p>
          <a:p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779912" y="6165304"/>
            <a:ext cx="4320480" cy="338554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Macedo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DB, et al.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Endocr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Dev, 2016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72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4427984" y="75396"/>
            <a:ext cx="4716016" cy="2923877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Çevresel etkiler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Obezite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Postnatal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hızlı büyüme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Evlatlık olma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Stres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Endokrin bozucular</a:t>
            </a:r>
          </a:p>
        </p:txBody>
      </p:sp>
      <p:sp>
        <p:nvSpPr>
          <p:cNvPr id="9" name="8 Sola Bükülü Ok"/>
          <p:cNvSpPr/>
          <p:nvPr/>
        </p:nvSpPr>
        <p:spPr>
          <a:xfrm>
            <a:off x="5148064" y="2996952"/>
            <a:ext cx="1379592" cy="1224136"/>
          </a:xfrm>
          <a:prstGeom prst="curvedLeftArrow">
            <a:avLst/>
          </a:prstGeom>
          <a:solidFill>
            <a:srgbClr val="C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146" name="Picture 2" descr="epigenetic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632" y="3861048"/>
            <a:ext cx="3312368" cy="1487554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sp>
        <p:nvSpPr>
          <p:cNvPr id="10" name="9 Metin kutusu"/>
          <p:cNvSpPr txBox="1"/>
          <p:nvPr/>
        </p:nvSpPr>
        <p:spPr>
          <a:xfrm>
            <a:off x="6660232" y="3140968"/>
            <a:ext cx="2088232" cy="830997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Epigenetik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değişiklikler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660232" y="5288340"/>
            <a:ext cx="2304256" cy="1200329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İntrauterin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programlanma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SGA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10 Sola Bükülü Ok"/>
          <p:cNvSpPr/>
          <p:nvPr/>
        </p:nvSpPr>
        <p:spPr>
          <a:xfrm>
            <a:off x="4860032" y="5517232"/>
            <a:ext cx="1872208" cy="908720"/>
          </a:xfrm>
          <a:prstGeom prst="curvedLeftArrow">
            <a:avLst>
              <a:gd name="adj1" fmla="val 25000"/>
              <a:gd name="adj2" fmla="val 50000"/>
              <a:gd name="adj3" fmla="val 32559"/>
            </a:avLst>
          </a:prstGeom>
          <a:solidFill>
            <a:srgbClr val="C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710" y="1196753"/>
            <a:ext cx="4906372" cy="475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1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355" y="846138"/>
            <a:ext cx="8687289" cy="5217443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27784" y="6237312"/>
            <a:ext cx="4536504" cy="36933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Tinggaard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J, et al.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2012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3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etin kutusu 5"/>
          <p:cNvSpPr txBox="1">
            <a:spLocks noChangeArrowheads="1"/>
          </p:cNvSpPr>
          <p:nvPr/>
        </p:nvSpPr>
        <p:spPr bwMode="auto">
          <a:xfrm>
            <a:off x="279400" y="157163"/>
            <a:ext cx="8839200" cy="6461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       </a:t>
            </a:r>
            <a:r>
              <a:rPr kumimoji="0" lang="tr-TR" altLang="tr-T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Hipotalamus</a:t>
            </a: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/</a:t>
            </a:r>
            <a:r>
              <a:rPr kumimoji="0" lang="tr-TR" altLang="tr-T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Gonad</a:t>
            </a: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Aksı ve </a:t>
            </a:r>
            <a:r>
              <a:rPr kumimoji="0" lang="tr-TR" altLang="tr-T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Minipuberte</a:t>
            </a:r>
            <a:endParaRPr kumimoji="0" lang="tr-TR" altLang="tr-TR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4579" name="Resi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03275"/>
            <a:ext cx="7875588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963" y="2270125"/>
            <a:ext cx="116205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8" t="10001" r="18768" b="10001"/>
          <a:stretch>
            <a:fillRect/>
          </a:stretch>
        </p:blipFill>
        <p:spPr bwMode="auto">
          <a:xfrm>
            <a:off x="3222625" y="1543050"/>
            <a:ext cx="1262063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49475"/>
            <a:ext cx="97631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>
            <a:spLocks noChangeArrowheads="1"/>
          </p:cNvSpPr>
          <p:nvPr/>
        </p:nvSpPr>
        <p:spPr bwMode="auto">
          <a:xfrm>
            <a:off x="490538" y="3937000"/>
            <a:ext cx="8628062" cy="885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1-Fetal hayat-erken bebeklik (3-6 ay):        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HPG aks aktif- </a:t>
            </a:r>
            <a:r>
              <a:rPr kumimoji="0" lang="tr-TR" alt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Mini </a:t>
            </a:r>
            <a:r>
              <a:rPr kumimoji="0" lang="tr-TR" alt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puberte</a:t>
            </a:r>
            <a:endParaRPr kumimoji="0" lang="tr-TR" alt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2-Çocukluk -</a:t>
            </a: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puberte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:                                  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Sessiz dönem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3-Puberte (</a:t>
            </a: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Adolescence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):            	 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HPG aksının </a:t>
            </a: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reaktivasyonu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ve  olgunlaşması</a:t>
            </a:r>
          </a:p>
        </p:txBody>
      </p:sp>
      <p:pic>
        <p:nvPicPr>
          <p:cNvPr id="12" name="Resim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2706688"/>
            <a:ext cx="6837362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Metin kutusu 9"/>
          <p:cNvSpPr txBox="1">
            <a:spLocks noChangeArrowheads="1"/>
          </p:cNvSpPr>
          <p:nvPr/>
        </p:nvSpPr>
        <p:spPr bwMode="auto">
          <a:xfrm>
            <a:off x="342900" y="4824413"/>
            <a:ext cx="8712200" cy="1816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Hipotalamus</a:t>
            </a: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-hipofiz </a:t>
            </a:r>
            <a:r>
              <a:rPr kumimoji="0" lang="tr-TR" alt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gonad</a:t>
            </a: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aksı erkeklerde 6 ayda </a:t>
            </a:r>
            <a:r>
              <a:rPr kumimoji="0" lang="tr-TR" alt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inhibe</a:t>
            </a: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olduğu halde kızlarda bu süreç 3-4 yaşına kadar sürmektedir.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Erkeklerde </a:t>
            </a:r>
            <a:r>
              <a:rPr kumimoji="0" lang="tr-TR" alt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testesteron</a:t>
            </a: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piki 1-3 aya arasında, LH 6. aydan sonra </a:t>
            </a:r>
            <a:r>
              <a:rPr kumimoji="0" lang="tr-TR" alt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inhibe</a:t>
            </a:r>
            <a:r>
              <a:rPr kumimoji="0" lang="tr-TR" alt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olduğu halde  kızlarda FSH 3-4 yaşına kadar yüksek kalıyor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Minipuberte</a:t>
            </a:r>
            <a:r>
              <a:rPr kumimoji="0" lang="tr-TR" alt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 ve prenatal aktivasyon) penis ve testis gelişimi, testislerin inmesi gibi önemli rollere sahiptir.</a:t>
            </a:r>
          </a:p>
        </p:txBody>
      </p:sp>
    </p:spTree>
    <p:extLst>
      <p:ext uri="{BB962C8B-B14F-4D97-AF65-F5344CB8AC3E}">
        <p14:creationId xmlns:p14="http://schemas.microsoft.com/office/powerpoint/2010/main" val="70658152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768" y="1417638"/>
            <a:ext cx="6890457" cy="500141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61" y="205826"/>
            <a:ext cx="8503427" cy="12118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6525" y="6215033"/>
            <a:ext cx="4120275" cy="4988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1718591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4 İçerik Yer Tutucusu" descr="150px-Lina_Medina.jpg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2123" y="108450"/>
            <a:ext cx="2664296" cy="6749550"/>
          </a:xfrm>
        </p:spPr>
      </p:pic>
      <p:sp>
        <p:nvSpPr>
          <p:cNvPr id="21507" name="3 İçerik Yer Tutucusu"/>
          <p:cNvSpPr>
            <a:spLocks noGrp="1"/>
          </p:cNvSpPr>
          <p:nvPr>
            <p:ph sz="half" idx="4294967295"/>
          </p:nvPr>
        </p:nvSpPr>
        <p:spPr>
          <a:xfrm>
            <a:off x="2896419" y="352743"/>
            <a:ext cx="6140077" cy="5092482"/>
          </a:xfrm>
          <a:ln>
            <a:solidFill>
              <a:srgbClr val="C00000"/>
            </a:solidFill>
          </a:ln>
        </p:spPr>
        <p:txBody>
          <a:bodyPr lIns="45720" rIns="45720"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0BD0D9"/>
              </a:buClr>
              <a:buNone/>
            </a:pPr>
            <a:r>
              <a:rPr lang="en-US" altLang="tr-TR" sz="3000" b="1" dirty="0" smtClean="0">
                <a:solidFill>
                  <a:srgbClr val="CC0000"/>
                </a:solidFill>
              </a:rPr>
              <a:t>Lina Medina</a:t>
            </a:r>
            <a:endParaRPr lang="tr-TR" altLang="tr-TR" sz="3000" b="1" dirty="0" smtClean="0">
              <a:solidFill>
                <a:srgbClr val="CC0000"/>
              </a:solidFill>
            </a:endParaRP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27 Eylül 1933 tarihinde </a:t>
            </a:r>
            <a:r>
              <a:rPr lang="en-US" altLang="tr-TR" sz="3000" dirty="0" smtClean="0"/>
              <a:t/>
            </a:r>
            <a:br>
              <a:rPr lang="en-US" altLang="tr-TR" sz="3000" dirty="0" smtClean="0"/>
            </a:br>
            <a:r>
              <a:rPr lang="en-US" altLang="tr-TR" sz="3000" dirty="0" err="1" smtClean="0"/>
              <a:t>Ticrapo</a:t>
            </a:r>
            <a:r>
              <a:rPr lang="en-US" altLang="tr-TR" sz="3000" dirty="0" smtClean="0"/>
              <a:t>, Peru</a:t>
            </a:r>
            <a:r>
              <a:rPr lang="tr-TR" altLang="tr-TR" sz="3000" dirty="0" smtClean="0"/>
              <a:t>’da doğdu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Tıp tarihinde bilinen en genç</a:t>
            </a:r>
            <a:r>
              <a:rPr lang="en-US" altLang="tr-TR" sz="3000" dirty="0" smtClean="0"/>
              <a:t> </a:t>
            </a:r>
            <a:r>
              <a:rPr lang="tr-TR" altLang="tr-TR" sz="3000" dirty="0" smtClean="0"/>
              <a:t>anne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5 yaş 7 ay 21 günlükken doğum yaptı</a:t>
            </a:r>
          </a:p>
          <a:p>
            <a:pPr marL="273050" indent="-273050" eaLnBrk="1" hangingPunct="1">
              <a:lnSpc>
                <a:spcPct val="120000"/>
              </a:lnSpc>
              <a:spcBef>
                <a:spcPct val="0"/>
              </a:spcBef>
              <a:buClr>
                <a:srgbClr val="C00000"/>
              </a:buClr>
            </a:pPr>
            <a:r>
              <a:rPr lang="tr-TR" altLang="tr-TR" sz="3000" dirty="0" smtClean="0"/>
              <a:t>Oğlu </a:t>
            </a:r>
            <a:r>
              <a:rPr lang="tr-TR" altLang="tr-TR" sz="3000" dirty="0" err="1" smtClean="0"/>
              <a:t>Gerardo</a:t>
            </a:r>
            <a:r>
              <a:rPr lang="tr-TR" altLang="tr-TR" sz="3000" dirty="0" smtClean="0"/>
              <a:t> </a:t>
            </a:r>
            <a:r>
              <a:rPr lang="tr-TR" altLang="tr-TR" sz="3000" dirty="0" err="1" smtClean="0"/>
              <a:t>Medina</a:t>
            </a:r>
            <a:r>
              <a:rPr lang="tr-TR" altLang="tr-TR" sz="3000" dirty="0" smtClean="0"/>
              <a:t> 14 Mayıs 1939 tarihinde, 2700 gr ağırlığında doğdu</a:t>
            </a:r>
          </a:p>
        </p:txBody>
      </p:sp>
    </p:spTree>
    <p:extLst>
      <p:ext uri="{BB962C8B-B14F-4D97-AF65-F5344CB8AC3E}">
        <p14:creationId xmlns:p14="http://schemas.microsoft.com/office/powerpoint/2010/main" val="216959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4172" y="130622"/>
            <a:ext cx="8229600" cy="850106"/>
          </a:xfrm>
          <a:ln>
            <a:solidFill>
              <a:srgbClr val="800000"/>
            </a:solidFill>
          </a:ln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PUBERTE BULGULARI</a:t>
            </a:r>
            <a:endParaRPr lang="tr-TR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763688" y="1268760"/>
            <a:ext cx="5256584" cy="1512168"/>
          </a:xfrm>
          <a:ln>
            <a:solidFill>
              <a:srgbClr val="800000"/>
            </a:solidFill>
          </a:ln>
        </p:spPr>
        <p:txBody>
          <a:bodyPr>
            <a:normAutofit fontScale="92500"/>
          </a:bodyPr>
          <a:lstStyle/>
          <a:p>
            <a:pPr eaLnBrk="1" hangingPunct="1"/>
            <a:r>
              <a:rPr lang="tr-TR" altLang="tr-TR" sz="2800" b="1" dirty="0" smtClean="0">
                <a:latin typeface="Arial" pitchFamily="34" charset="0"/>
                <a:cs typeface="Arial" pitchFamily="34" charset="0"/>
              </a:rPr>
              <a:t>Büyüme hızlanması</a:t>
            </a:r>
          </a:p>
          <a:p>
            <a:pPr eaLnBrk="1" hangingPunct="1"/>
            <a:r>
              <a:rPr lang="tr-TR" altLang="tr-TR" sz="2800" b="1" dirty="0" smtClean="0">
                <a:latin typeface="Arial" pitchFamily="34" charset="0"/>
                <a:cs typeface="Arial" pitchFamily="34" charset="0"/>
              </a:rPr>
              <a:t>Kemik olgunlaşmasında artış</a:t>
            </a:r>
          </a:p>
          <a:p>
            <a:pPr eaLnBrk="1" hangingPunct="1"/>
            <a:r>
              <a:rPr lang="tr-TR" altLang="tr-TR" sz="2800" b="1" dirty="0" smtClean="0">
                <a:latin typeface="Arial" pitchFamily="34" charset="0"/>
                <a:cs typeface="Arial" pitchFamily="34" charset="0"/>
              </a:rPr>
              <a:t>İştah artışı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/>
          </p:nvPr>
        </p:nvGraphicFramePr>
        <p:xfrm>
          <a:off x="827584" y="2995728"/>
          <a:ext cx="7560840" cy="35661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756192">
                  <a:extLst>
                    <a:ext uri="{9D8B030D-6E8A-4147-A177-3AD203B41FA5}">
                      <a16:colId xmlns:a16="http://schemas.microsoft.com/office/drawing/2014/main" val="1141892986"/>
                    </a:ext>
                  </a:extLst>
                </a:gridCol>
                <a:gridCol w="3804648">
                  <a:extLst>
                    <a:ext uri="{9D8B030D-6E8A-4147-A177-3AD203B41FA5}">
                      <a16:colId xmlns:a16="http://schemas.microsoft.com/office/drawing/2014/main" val="1689210259"/>
                    </a:ext>
                  </a:extLst>
                </a:gridCol>
              </a:tblGrid>
              <a:tr h="313184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KIZ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ERKEK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747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Meme büyümesi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Penis büyümesi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126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Pubik</a:t>
                      </a:r>
                      <a:r>
                        <a:rPr lang="tr-TR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 </a:t>
                      </a:r>
                      <a:r>
                        <a:rPr lang="tr-TR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aksiller</a:t>
                      </a:r>
                      <a:r>
                        <a:rPr lang="tr-TR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kıllanma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Pubik</a:t>
                      </a:r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 </a:t>
                      </a:r>
                      <a:r>
                        <a:rPr lang="tr-TR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aksiller</a:t>
                      </a:r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kıllanma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138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Erişkin tipi vücut kokusu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Erişkin tipi vücut kokusu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921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Akne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Akne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330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Uterus</a:t>
                      </a:r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büyümesi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Ses kalınlaşması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273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Menarş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Vücut kıllanması</a:t>
                      </a:r>
                    </a:p>
                    <a:p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(Sakal,</a:t>
                      </a:r>
                      <a:r>
                        <a:rPr lang="tr-TR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yüz kıllanması)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224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58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34764" y="333375"/>
            <a:ext cx="4557649" cy="63087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30065" y="328612"/>
            <a:ext cx="4567555" cy="6318250"/>
          </a:xfrm>
          <a:custGeom>
            <a:avLst/>
            <a:gdLst/>
            <a:ahLst/>
            <a:cxnLst/>
            <a:rect l="l" t="t" r="r" b="b"/>
            <a:pathLst>
              <a:path w="4567555" h="6318250">
                <a:moveTo>
                  <a:pt x="0" y="6318250"/>
                </a:moveTo>
                <a:lnTo>
                  <a:pt x="4567300" y="6318250"/>
                </a:lnTo>
                <a:lnTo>
                  <a:pt x="4567300" y="0"/>
                </a:lnTo>
                <a:lnTo>
                  <a:pt x="0" y="0"/>
                </a:lnTo>
                <a:lnTo>
                  <a:pt x="0" y="6318250"/>
                </a:lnTo>
                <a:close/>
              </a:path>
            </a:pathLst>
          </a:custGeom>
          <a:ln w="9525">
            <a:solidFill>
              <a:srgbClr val="ECB74A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1302" y="746507"/>
            <a:ext cx="307530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sz="1600" b="1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Puberte</a:t>
            </a:r>
            <a:r>
              <a:rPr kumimoji="0" lang="tr-TR" sz="16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öncesi, </a:t>
            </a:r>
            <a:r>
              <a:rPr kumimoji="0" sz="1600" b="0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düz b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areo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v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ard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1302" y="1465581"/>
            <a:ext cx="3382492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</a:t>
            </a:r>
            <a:r>
              <a:rPr kumimoji="0" sz="1600" b="0" i="0" u="none" strike="noStrike" kern="1200" cap="none" spc="2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ona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nd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illa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areo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nd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ks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lir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areo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..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1302" y="2929256"/>
            <a:ext cx="3540618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2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2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-6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ur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uğunu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üre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bü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ill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dahada </a:t>
            </a:r>
            <a:r>
              <a:rPr kumimoji="0" sz="1600" b="0" i="0" u="none" strike="noStrike" kern="1200" cap="none" spc="-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ks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lang="tr-TR" sz="160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reo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-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ede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sz="16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lli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değ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1302" y="4392938"/>
            <a:ext cx="313944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reo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sz="1600" b="0" i="0" u="none" strike="noStrike" kern="1200" cap="none" spc="-2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illa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abar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ede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11302" y="5368926"/>
            <a:ext cx="3522572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Erişkin tipi meme, 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areo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lar</a:t>
            </a:r>
            <a:r>
              <a:rPr kumimoji="0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abar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 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</a:t>
            </a:r>
            <a:r>
              <a:rPr kumimoji="0" sz="1600" b="0" i="0" u="none" strike="noStrike" kern="1200" cap="none" spc="-11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lang="tr-TR" sz="160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tr-TR" sz="1600" b="0" i="0" u="none" strike="noStrike" kern="1200" cap="none" spc="2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2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-6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nor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ş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illa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ı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ede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006341" y="652117"/>
            <a:ext cx="1270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04615" y="1949676"/>
            <a:ext cx="214629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II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75023" y="3174092"/>
            <a:ext cx="31940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</a:t>
            </a:r>
            <a:r>
              <a:rPr kumimoji="0" sz="24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57625" y="4470127"/>
            <a:ext cx="33337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IV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59097" y="5767686"/>
            <a:ext cx="24574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V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79512" y="267710"/>
            <a:ext cx="410446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ct val="100000"/>
              </a:lnSpc>
            </a:pPr>
            <a:r>
              <a:rPr spc="-25" dirty="0">
                <a:solidFill>
                  <a:srgbClr val="800000"/>
                </a:solidFill>
              </a:rPr>
              <a:t>K</a:t>
            </a:r>
            <a:r>
              <a:rPr spc="-10" dirty="0">
                <a:solidFill>
                  <a:srgbClr val="800000"/>
                </a:solidFill>
              </a:rPr>
              <a:t>IZLAR</a:t>
            </a:r>
            <a:r>
              <a:rPr spc="-70" dirty="0">
                <a:solidFill>
                  <a:srgbClr val="800000"/>
                </a:solidFill>
              </a:rPr>
              <a:t>D</a:t>
            </a:r>
            <a:r>
              <a:rPr spc="-15" dirty="0">
                <a:solidFill>
                  <a:srgbClr val="800000"/>
                </a:solidFill>
              </a:rPr>
              <a:t>A</a:t>
            </a:r>
            <a:r>
              <a:rPr spc="65" dirty="0">
                <a:solidFill>
                  <a:srgbClr val="800000"/>
                </a:solidFill>
              </a:rPr>
              <a:t> </a:t>
            </a:r>
            <a:r>
              <a:rPr spc="-180" dirty="0">
                <a:solidFill>
                  <a:srgbClr val="800000"/>
                </a:solidFill>
              </a:rPr>
              <a:t>T</a:t>
            </a:r>
            <a:r>
              <a:rPr spc="-25" dirty="0">
                <a:solidFill>
                  <a:srgbClr val="800000"/>
                </a:solidFill>
              </a:rPr>
              <a:t>A</a:t>
            </a:r>
            <a:r>
              <a:rPr spc="-10" dirty="0">
                <a:solidFill>
                  <a:srgbClr val="800000"/>
                </a:solidFill>
              </a:rPr>
              <a:t>NN</a:t>
            </a:r>
            <a:r>
              <a:rPr spc="-25" dirty="0">
                <a:solidFill>
                  <a:srgbClr val="800000"/>
                </a:solidFill>
              </a:rPr>
              <a:t>E</a:t>
            </a:r>
            <a:r>
              <a:rPr spc="-15" dirty="0">
                <a:solidFill>
                  <a:srgbClr val="800000"/>
                </a:solidFill>
              </a:rPr>
              <a:t>R</a:t>
            </a:r>
            <a:r>
              <a:rPr dirty="0">
                <a:solidFill>
                  <a:srgbClr val="800000"/>
                </a:solidFill>
              </a:rPr>
              <a:t> </a:t>
            </a:r>
            <a:r>
              <a:rPr spc="-20" dirty="0" smtClean="0">
                <a:solidFill>
                  <a:srgbClr val="800000"/>
                </a:solidFill>
              </a:rPr>
              <a:t>E</a:t>
            </a:r>
            <a:r>
              <a:rPr spc="-15" dirty="0" smtClean="0">
                <a:solidFill>
                  <a:srgbClr val="800000"/>
                </a:solidFill>
              </a:rPr>
              <a:t>VR</a:t>
            </a:r>
            <a:r>
              <a:rPr spc="-20" dirty="0" smtClean="0">
                <a:solidFill>
                  <a:srgbClr val="800000"/>
                </a:solidFill>
              </a:rPr>
              <a:t>E</a:t>
            </a:r>
            <a:r>
              <a:rPr spc="-10" dirty="0" smtClean="0">
                <a:solidFill>
                  <a:srgbClr val="800000"/>
                </a:solidFill>
              </a:rPr>
              <a:t>L</a:t>
            </a:r>
            <a:r>
              <a:rPr spc="-25" dirty="0" smtClean="0">
                <a:solidFill>
                  <a:srgbClr val="800000"/>
                </a:solidFill>
              </a:rPr>
              <a:t>E</a:t>
            </a:r>
            <a:r>
              <a:rPr spc="-10" dirty="0" smtClean="0">
                <a:solidFill>
                  <a:srgbClr val="800000"/>
                </a:solidFill>
              </a:rPr>
              <a:t>M</a:t>
            </a:r>
            <a:r>
              <a:rPr spc="-50" dirty="0" smtClean="0">
                <a:solidFill>
                  <a:srgbClr val="800000"/>
                </a:solidFill>
              </a:rPr>
              <a:t>E</a:t>
            </a:r>
            <a:r>
              <a:rPr spc="-20" dirty="0" smtClean="0">
                <a:solidFill>
                  <a:srgbClr val="800000"/>
                </a:solidFill>
              </a:rPr>
              <a:t>S</a:t>
            </a:r>
            <a:r>
              <a:rPr spc="-10" dirty="0" smtClean="0">
                <a:solidFill>
                  <a:srgbClr val="800000"/>
                </a:solidFill>
              </a:rPr>
              <a:t>İ</a:t>
            </a:r>
            <a:r>
              <a:rPr lang="tr-TR" spc="-10" dirty="0" smtClean="0">
                <a:solidFill>
                  <a:srgbClr val="800000"/>
                </a:solidFill>
              </a:rPr>
              <a:t> (1969)</a:t>
            </a:r>
            <a:endParaRPr spc="-1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2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3238" t="9862" r="8712"/>
          <a:stretch/>
        </p:blipFill>
        <p:spPr>
          <a:xfrm>
            <a:off x="107504" y="478328"/>
            <a:ext cx="6408711" cy="6335048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5" name="Metin kutusu 4"/>
          <p:cNvSpPr txBox="1"/>
          <p:nvPr/>
        </p:nvSpPr>
        <p:spPr>
          <a:xfrm>
            <a:off x="6444208" y="620688"/>
            <a:ext cx="2592288" cy="64633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Sorensen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K, et al. HRP, 2012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426584" y="0"/>
            <a:ext cx="5225535" cy="620688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PUBERTE ERKENE Mİ KAYIYOR?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563972" y="4941168"/>
            <a:ext cx="2472524" cy="107721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Türkiye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Bundak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R, et 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 Pediatr, 2006 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JCRPE, 2008 (K)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4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875"/>
            <a:ext cx="8534400" cy="590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692775"/>
            <a:ext cx="51816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6019800"/>
            <a:ext cx="5072063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Metin kutusu 3"/>
          <p:cNvSpPr txBox="1">
            <a:spLocks noChangeArrowheads="1"/>
          </p:cNvSpPr>
          <p:nvPr/>
        </p:nvSpPr>
        <p:spPr bwMode="auto">
          <a:xfrm>
            <a:off x="533400" y="152400"/>
            <a:ext cx="7696200" cy="10779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Ülkemizde meme gelişim ve </a:t>
            </a:r>
            <a:r>
              <a:rPr kumimoji="0" lang="tr-TR" altLang="tr-TR" sz="3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kumimoji="0" lang="tr-TR" altLang="tr-T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yaşında değişim ( 1975-2009)</a:t>
            </a:r>
          </a:p>
        </p:txBody>
      </p:sp>
      <p:sp>
        <p:nvSpPr>
          <p:cNvPr id="8" name="Metin kutusu 7"/>
          <p:cNvSpPr txBox="1">
            <a:spLocks noChangeArrowheads="1"/>
          </p:cNvSpPr>
          <p:nvPr/>
        </p:nvSpPr>
        <p:spPr bwMode="auto">
          <a:xfrm>
            <a:off x="609600" y="3810000"/>
            <a:ext cx="8027988" cy="954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Meme gelişim yaşında bir erkene kayma var ama </a:t>
            </a:r>
            <a:r>
              <a:rPr kumimoji="0" lang="tr-TR" altLang="tr-TR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menarş</a:t>
            </a:r>
            <a:r>
              <a:rPr kumimoji="0" lang="tr-TR" altLang="tr-T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yaşında bir erkene kayma yok</a:t>
            </a:r>
          </a:p>
        </p:txBody>
      </p:sp>
    </p:spTree>
    <p:extLst>
      <p:ext uri="{BB962C8B-B14F-4D97-AF65-F5344CB8AC3E}">
        <p14:creationId xmlns:p14="http://schemas.microsoft.com/office/powerpoint/2010/main" val="4880780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is Teması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12470</TotalTime>
  <Words>2816</Words>
  <Application>Microsoft Office PowerPoint</Application>
  <PresentationFormat>Ekran Gösterisi (4:3)</PresentationFormat>
  <Paragraphs>618</Paragraphs>
  <Slides>53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6</vt:i4>
      </vt:variant>
      <vt:variant>
        <vt:lpstr>Slayt Başlıkları</vt:lpstr>
      </vt:variant>
      <vt:variant>
        <vt:i4>53</vt:i4>
      </vt:variant>
    </vt:vector>
  </HeadingPairs>
  <TitlesOfParts>
    <vt:vector size="68" baseType="lpstr">
      <vt:lpstr>ＭＳ Ｐゴシック</vt:lpstr>
      <vt:lpstr>ＭＳ Ｐゴシック</vt:lpstr>
      <vt:lpstr>Arial</vt:lpstr>
      <vt:lpstr>Calibri</vt:lpstr>
      <vt:lpstr>Comic Sans MS</vt:lpstr>
      <vt:lpstr>Symbol</vt:lpstr>
      <vt:lpstr>Times New Roman</vt:lpstr>
      <vt:lpstr>Verdana</vt:lpstr>
      <vt:lpstr>Wingdings</vt:lpstr>
      <vt:lpstr>Ofis Teması</vt:lpstr>
      <vt:lpstr>1_Default Design</vt:lpstr>
      <vt:lpstr>1_Office Theme</vt:lpstr>
      <vt:lpstr>1_Ofis Teması</vt:lpstr>
      <vt:lpstr>Office Theme</vt:lpstr>
      <vt:lpstr>2_Office Theme</vt:lpstr>
      <vt:lpstr>PowerPoint Sunusu</vt:lpstr>
      <vt:lpstr>SUNUM AKIŞI</vt:lpstr>
      <vt:lpstr>PUBERTE</vt:lpstr>
      <vt:lpstr>PUBERTE</vt:lpstr>
      <vt:lpstr>PowerPoint Sunusu</vt:lpstr>
      <vt:lpstr>PUBERTE BULGULARI</vt:lpstr>
      <vt:lpstr>KIZLARDA TANNER EVRELEMESİ (1969)</vt:lpstr>
      <vt:lpstr>PowerPoint Sunusu</vt:lpstr>
      <vt:lpstr>PowerPoint Sunusu</vt:lpstr>
      <vt:lpstr>ERKEN PUBERTE</vt:lpstr>
      <vt:lpstr>ERKEN PUBERTE EPİDEMİSİ</vt:lpstr>
      <vt:lpstr>PowerPoint Sunusu</vt:lpstr>
      <vt:lpstr> OBEZİTE ENDOKRİN BOZUCULAR STRES DİĞER ÇEVRESEL ETKİLER  EPİGENETİK DEĞİŞİKLER </vt:lpstr>
      <vt:lpstr>ERKEN PUBERTE</vt:lpstr>
      <vt:lpstr>KIZLARDA PUBERTE  ZAMANLAMASI VE TEMPOSU </vt:lpstr>
      <vt:lpstr>ERKEN PUBERTE NEDENLERİ</vt:lpstr>
      <vt:lpstr>PowerPoint Sunusu</vt:lpstr>
      <vt:lpstr>PowerPoint Sunusu</vt:lpstr>
      <vt:lpstr>PowerPoint Sunusu</vt:lpstr>
      <vt:lpstr>Şişmanlık  (Visseral yağ)</vt:lpstr>
      <vt:lpstr>PowerPoint Sunusu</vt:lpstr>
      <vt:lpstr>ERKEN PUBERTE NEDEN ÖNEMLİ?</vt:lpstr>
      <vt:lpstr>PowerPoint Sunusu</vt:lpstr>
      <vt:lpstr>ÖYKÜ ve MUAYENE</vt:lpstr>
      <vt:lpstr>PowerPoint Sunusu</vt:lpstr>
      <vt:lpstr>PowerPoint Sunusu</vt:lpstr>
      <vt:lpstr>SANTRAL ERKEN PUBERTEDE  LABORATUAR TETKİKLERİ </vt:lpstr>
      <vt:lpstr>PowerPoint Sunusu</vt:lpstr>
      <vt:lpstr>ERKEN PUBERTEDE İZLEM</vt:lpstr>
      <vt:lpstr>Pubertenin gidişinin değerlendirilmesi</vt:lpstr>
      <vt:lpstr>SANTRAL ve PERİFERİK PUBERTE TEDAVİSİ</vt:lpstr>
      <vt:lpstr>SANTRAL ERKEN PUBERTE TEDAVİSİ</vt:lpstr>
      <vt:lpstr>GnRH analog tedavi yan etkileri</vt:lpstr>
      <vt:lpstr>PowerPoint Sunusu</vt:lpstr>
      <vt:lpstr>PowerPoint Sunusu</vt:lpstr>
      <vt:lpstr>Tedavinin Boy Üzerine Etkisi</vt:lpstr>
      <vt:lpstr>PowerPoint Sunusu</vt:lpstr>
      <vt:lpstr>PowerPoint Sunusu</vt:lpstr>
      <vt:lpstr>PowerPoint Sunusu</vt:lpstr>
      <vt:lpstr>PowerPoint Sunusu</vt:lpstr>
      <vt:lpstr>PowerPoint Sunusu</vt:lpstr>
      <vt:lpstr>Olgu 1: Laboratuar bulguları</vt:lpstr>
      <vt:lpstr>PowerPoint Sunusu</vt:lpstr>
      <vt:lpstr>PowerPoint Sunusu</vt:lpstr>
      <vt:lpstr>PowerPoint Sunusu</vt:lpstr>
      <vt:lpstr>SONUÇ OLARAK</vt:lpstr>
      <vt:lpstr>TEŞEKKÜR EDERİM…..</vt:lpstr>
      <vt:lpstr>PowerPoint Sunusu</vt:lpstr>
      <vt:lpstr>Kromozom anomalileri ile birlikte erken puberte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Toshiba</dc:creator>
  <cp:lastModifiedBy>Windows Kullanıcısı</cp:lastModifiedBy>
  <cp:revision>924</cp:revision>
  <dcterms:created xsi:type="dcterms:W3CDTF">2013-12-26T13:47:09Z</dcterms:created>
  <dcterms:modified xsi:type="dcterms:W3CDTF">2018-12-23T09:32:07Z</dcterms:modified>
</cp:coreProperties>
</file>