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52"/>
  </p:notesMasterIdLst>
  <p:sldIdLst>
    <p:sldId id="256" r:id="rId2"/>
    <p:sldId id="297" r:id="rId3"/>
    <p:sldId id="298" r:id="rId4"/>
    <p:sldId id="345" r:id="rId5"/>
    <p:sldId id="346" r:id="rId6"/>
    <p:sldId id="347" r:id="rId7"/>
    <p:sldId id="348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13" r:id="rId18"/>
    <p:sldId id="311" r:id="rId19"/>
    <p:sldId id="299" r:id="rId20"/>
    <p:sldId id="312" r:id="rId21"/>
    <p:sldId id="314" r:id="rId22"/>
    <p:sldId id="321" r:id="rId23"/>
    <p:sldId id="322" r:id="rId24"/>
    <p:sldId id="323" r:id="rId25"/>
    <p:sldId id="326" r:id="rId26"/>
    <p:sldId id="315" r:id="rId27"/>
    <p:sldId id="316" r:id="rId28"/>
    <p:sldId id="317" r:id="rId29"/>
    <p:sldId id="318" r:id="rId30"/>
    <p:sldId id="319" r:id="rId31"/>
    <p:sldId id="320" r:id="rId32"/>
    <p:sldId id="339" r:id="rId33"/>
    <p:sldId id="328" r:id="rId34"/>
    <p:sldId id="332" r:id="rId35"/>
    <p:sldId id="327" r:id="rId36"/>
    <p:sldId id="330" r:id="rId37"/>
    <p:sldId id="331" r:id="rId38"/>
    <p:sldId id="334" r:id="rId39"/>
    <p:sldId id="335" r:id="rId40"/>
    <p:sldId id="336" r:id="rId41"/>
    <p:sldId id="329" r:id="rId42"/>
    <p:sldId id="309" r:id="rId43"/>
    <p:sldId id="310" r:id="rId44"/>
    <p:sldId id="337" r:id="rId45"/>
    <p:sldId id="296" r:id="rId46"/>
    <p:sldId id="353" r:id="rId47"/>
    <p:sldId id="349" r:id="rId48"/>
    <p:sldId id="350" r:id="rId49"/>
    <p:sldId id="351" r:id="rId50"/>
    <p:sldId id="352" r:id="rId51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FFFF"/>
    <a:srgbClr val="0000FF"/>
    <a:srgbClr val="FF0066"/>
    <a:srgbClr val="FFF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10"/>
    <p:restoredTop sz="94915" autoAdjust="0"/>
  </p:normalViewPr>
  <p:slideViewPr>
    <p:cSldViewPr>
      <p:cViewPr varScale="1">
        <p:scale>
          <a:sx n="114" d="100"/>
          <a:sy n="114" d="100"/>
        </p:scale>
        <p:origin x="384" y="17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80F5F-8878-4374-9154-E267AE55D899}" type="datetimeFigureOut">
              <a:rPr lang="tr-TR" smtClean="0"/>
              <a:t>23.12.2018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BB389-7212-4778-9D01-D4409CBC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6432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>
                <a:ea typeface="ＭＳ Ｐゴシック" panose="020B0600070205080204" pitchFamily="34" charset="-128"/>
              </a:rPr>
              <a:t>ESHRE guidelines suggest 4 months oligo/amenorrhoea</a:t>
            </a:r>
          </a:p>
        </p:txBody>
      </p:sp>
      <p:sp>
        <p:nvSpPr>
          <p:cNvPr id="278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54AC4F6-04EC-4D00-88F7-1CD16E353803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95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3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83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B1A70CD-E419-41D9-9125-F1F7EA86919F}" type="slidenum">
              <a:rPr lang="en-US" altLang="en-US">
                <a:latin typeface="Calibri" panose="020F0502020204030204" pitchFamily="34" charset="0"/>
              </a:rPr>
              <a:pPr/>
              <a:t>32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772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>
                <a:ea typeface="ＭＳ Ｐゴシック" panose="020B0600070205080204" pitchFamily="34" charset="-128"/>
              </a:rPr>
              <a:t>NICE November 2015</a:t>
            </a:r>
          </a:p>
          <a:p>
            <a:r>
              <a:rPr lang="en-GB" altLang="en-US">
                <a:ea typeface="ＭＳ Ｐゴシック" panose="020B0600070205080204" pitchFamily="34" charset="-128"/>
              </a:rPr>
              <a:t>Eshre Dec 2015</a:t>
            </a:r>
          </a:p>
          <a:p>
            <a:r>
              <a:rPr lang="en-GB" altLang="en-US">
                <a:ea typeface="ＭＳ Ｐゴシック" panose="020B0600070205080204" pitchFamily="34" charset="-128"/>
              </a:rPr>
              <a:t>Daisy was involved in the development of both these guidelines – reviewed from a patient perspective</a:t>
            </a:r>
          </a:p>
          <a:p>
            <a:r>
              <a:rPr lang="en-GB" altLang="en-US">
                <a:ea typeface="ＭＳ Ｐゴシック" panose="020B0600070205080204" pitchFamily="34" charset="-128"/>
              </a:rPr>
              <a:t>Patient information available for the NICE guideline and in progress for the ESHRE guideline which we have been involved in</a:t>
            </a:r>
          </a:p>
        </p:txBody>
      </p:sp>
      <p:sp>
        <p:nvSpPr>
          <p:cNvPr id="264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B1973E2-6EE2-4EC3-8F92-2686378DF48C}" type="slidenum">
              <a:rPr lang="en-GB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44</a:t>
            </a:fld>
            <a:endParaRPr lang="en-GB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240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BB389-7212-4778-9D01-D4409CBCAC4E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0808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0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0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71651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49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3449574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06462" y="3034268"/>
            <a:ext cx="353187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060"/>
            <a:ext cx="2139696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594060"/>
            <a:ext cx="571500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97915"/>
            <a:ext cx="2139696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684114" y="2684956"/>
            <a:ext cx="418338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214268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628651"/>
            <a:ext cx="5904390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2139696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3716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1179F7B-8124-4802-9E5A-B06A28692586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3716"/>
            <a:ext cx="411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3716"/>
            <a:ext cx="1066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9FFBDBA8-127F-4614-AF66-BB62B0718C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987574"/>
            <a:ext cx="7848872" cy="388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/>
              <a:t> </a:t>
            </a:r>
            <a:endParaRPr lang="tr-TR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rgbClr val="002060"/>
                </a:solidFill>
              </a:rPr>
              <a:t>PREMATURE OVARIAN INSUFFICIENCY</a:t>
            </a:r>
            <a:endParaRPr lang="tr-TR" sz="3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algn="ctr"/>
            <a:r>
              <a:rPr lang="tr-TR" b="1" dirty="0">
                <a:solidFill>
                  <a:srgbClr val="002060"/>
                </a:solidFill>
                <a:latin typeface="+mj-lt"/>
                <a:cs typeface="Arial" pitchFamily="34" charset="0"/>
              </a:rPr>
              <a:t>CURRENT ISSUES</a:t>
            </a:r>
          </a:p>
          <a:p>
            <a:pPr algn="ctr"/>
            <a:endParaRPr lang="tr-TR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algn="ctr">
              <a:buNone/>
            </a:pPr>
            <a:r>
              <a:rPr lang="tr-TR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TEVFİK YOLDEMİR  </a:t>
            </a:r>
            <a:r>
              <a:rPr lang="tr-TR" dirty="0">
                <a:solidFill>
                  <a:schemeClr val="tx1"/>
                </a:solidFill>
                <a:latin typeface="+mj-lt"/>
                <a:cs typeface="Arial" pitchFamily="34" charset="0"/>
              </a:rPr>
              <a:t>MD. </a:t>
            </a:r>
            <a:r>
              <a:rPr lang="tr-TR" sz="24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BSc</a:t>
            </a:r>
            <a:r>
              <a:rPr lang="tr-TR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. MA. </a:t>
            </a:r>
            <a:r>
              <a:rPr lang="tr-TR" sz="24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PhD</a:t>
            </a:r>
            <a:r>
              <a:rPr lang="tr-TR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.</a:t>
            </a:r>
          </a:p>
          <a:p>
            <a:pPr algn="ctr">
              <a:buNone/>
            </a:pPr>
            <a:endParaRPr lang="tr-TR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r>
              <a:rPr lang="tr-TR" dirty="0"/>
              <a:t>			</a:t>
            </a:r>
            <a:r>
              <a:rPr lang="tr-TR" dirty="0" err="1">
                <a:solidFill>
                  <a:srgbClr val="002060"/>
                </a:solidFill>
              </a:rPr>
              <a:t>tyoldemir</a:t>
            </a:r>
            <a:endParaRPr lang="tr-TR" dirty="0">
              <a:solidFill>
                <a:srgbClr val="002060"/>
              </a:solidFill>
            </a:endParaRPr>
          </a:p>
          <a:p>
            <a:r>
              <a:rPr lang="tr-TR" dirty="0"/>
              <a:t>			</a:t>
            </a:r>
            <a:r>
              <a:rPr lang="tr-TR" dirty="0" err="1">
                <a:solidFill>
                  <a:srgbClr val="002060"/>
                </a:solidFill>
              </a:rPr>
              <a:t>profdrdryoldemir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10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2826" y="3651870"/>
            <a:ext cx="1441174" cy="1491630"/>
          </a:xfrm>
          <a:prstGeom prst="rect">
            <a:avLst/>
          </a:prstGeom>
        </p:spPr>
      </p:pic>
      <p:pic>
        <p:nvPicPr>
          <p:cNvPr id="11" name="10 Resim" descr="instagram-logo-sketc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795886"/>
            <a:ext cx="668693" cy="501520"/>
          </a:xfrm>
          <a:prstGeom prst="rect">
            <a:avLst/>
          </a:prstGeom>
        </p:spPr>
      </p:pic>
      <p:pic>
        <p:nvPicPr>
          <p:cNvPr id="6" name="5 Resim" descr="fakulte_logo_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285708"/>
            <a:ext cx="3913551" cy="989898"/>
          </a:xfrm>
          <a:prstGeom prst="rect">
            <a:avLst/>
          </a:prstGeom>
        </p:spPr>
      </p:pic>
      <p:pic>
        <p:nvPicPr>
          <p:cNvPr id="8" name="7 Resim" descr="instagram-logo-sketc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155926"/>
            <a:ext cx="668693" cy="50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genetic causes of POI are highly heterogeneous, with </a:t>
            </a:r>
            <a:r>
              <a:rPr lang="en-US" i="1" dirty="0"/>
              <a:t>isolated</a:t>
            </a:r>
            <a:r>
              <a:rPr lang="en-US" dirty="0"/>
              <a:t> or </a:t>
            </a:r>
            <a:r>
              <a:rPr lang="en-US" i="1" dirty="0" err="1"/>
              <a:t>syndromic</a:t>
            </a:r>
            <a:r>
              <a:rPr lang="en-US" i="1" dirty="0"/>
              <a:t> forms</a:t>
            </a:r>
            <a:r>
              <a:rPr lang="tr-TR" dirty="0"/>
              <a:t>.</a:t>
            </a:r>
          </a:p>
          <a:p>
            <a:r>
              <a:rPr lang="en-US" dirty="0"/>
              <a:t>Mutations of meiotic and DNA repair genes are responsible for </a:t>
            </a:r>
            <a:r>
              <a:rPr lang="en-US" dirty="0" err="1"/>
              <a:t>syndromic</a:t>
            </a:r>
            <a:r>
              <a:rPr lang="en-US" dirty="0"/>
              <a:t> and </a:t>
            </a:r>
            <a:r>
              <a:rPr lang="en-US" dirty="0" err="1"/>
              <a:t>nonsyndromic</a:t>
            </a:r>
            <a:r>
              <a:rPr lang="tr-TR" dirty="0"/>
              <a:t> POI.</a:t>
            </a:r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419872" y="4659982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Formation</a:t>
            </a:r>
            <a:r>
              <a:rPr lang="tr-TR" dirty="0"/>
              <a:t> of </a:t>
            </a:r>
            <a:r>
              <a:rPr lang="tr-TR" dirty="0" err="1"/>
              <a:t>ovarian</a:t>
            </a:r>
            <a:r>
              <a:rPr lang="tr-TR" dirty="0"/>
              <a:t> </a:t>
            </a:r>
            <a:r>
              <a:rPr lang="tr-TR" dirty="0" err="1"/>
              <a:t>reserve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03598"/>
            <a:ext cx="508394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/>
              <a:t>Genes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in </a:t>
            </a:r>
            <a:r>
              <a:rPr lang="tr-TR" dirty="0" err="1"/>
              <a:t>vivo</a:t>
            </a:r>
            <a:r>
              <a:rPr lang="tr-TR" dirty="0"/>
              <a:t> </a:t>
            </a:r>
            <a:r>
              <a:rPr lang="tr-TR" dirty="0" err="1"/>
              <a:t>mutations</a:t>
            </a:r>
            <a:r>
              <a:rPr lang="tr-TR" dirty="0"/>
              <a:t> </a:t>
            </a:r>
            <a:r>
              <a:rPr lang="tr-TR" dirty="0" err="1"/>
              <a:t>assoc</a:t>
            </a:r>
            <a:r>
              <a:rPr lang="tr-TR" dirty="0"/>
              <a:t>. </a:t>
            </a:r>
            <a:r>
              <a:rPr lang="tr-TR" dirty="0" err="1"/>
              <a:t>with</a:t>
            </a:r>
            <a:r>
              <a:rPr lang="tr-TR" dirty="0"/>
              <a:t> POI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03598"/>
            <a:ext cx="496222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presentations</a:t>
            </a:r>
            <a:r>
              <a:rPr lang="tr-TR" dirty="0"/>
              <a:t> – </a:t>
            </a:r>
            <a:r>
              <a:rPr lang="tr-TR" dirty="0" err="1"/>
              <a:t>Syndromic</a:t>
            </a:r>
            <a:r>
              <a:rPr lang="tr-TR" dirty="0"/>
              <a:t> POI -1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0851"/>
            <a:ext cx="597101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presentations</a:t>
            </a:r>
            <a:r>
              <a:rPr lang="tr-TR" dirty="0"/>
              <a:t> – </a:t>
            </a:r>
            <a:r>
              <a:rPr lang="tr-TR" dirty="0" err="1"/>
              <a:t>Syndromic</a:t>
            </a:r>
            <a:r>
              <a:rPr lang="tr-TR" dirty="0"/>
              <a:t> POI -2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78123"/>
            <a:ext cx="652705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presentations</a:t>
            </a:r>
            <a:r>
              <a:rPr lang="tr-TR" dirty="0"/>
              <a:t> – </a:t>
            </a:r>
            <a:r>
              <a:rPr lang="tr-TR" dirty="0" err="1"/>
              <a:t>Syndromic</a:t>
            </a:r>
            <a:r>
              <a:rPr lang="tr-TR" dirty="0"/>
              <a:t> POI -3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352" y="1027232"/>
            <a:ext cx="5040560" cy="397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Steps</a:t>
            </a:r>
            <a:r>
              <a:rPr lang="tr-TR" dirty="0"/>
              <a:t> in </a:t>
            </a:r>
            <a:r>
              <a:rPr lang="tr-TR" dirty="0" err="1"/>
              <a:t>meiotic</a:t>
            </a:r>
            <a:r>
              <a:rPr lang="tr-TR" dirty="0"/>
              <a:t> </a:t>
            </a:r>
            <a:r>
              <a:rPr lang="tr-TR" dirty="0" err="1"/>
              <a:t>recombination</a:t>
            </a:r>
            <a:r>
              <a:rPr lang="tr-TR" dirty="0"/>
              <a:t>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19411"/>
            <a:ext cx="4249157" cy="393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/>
              <a:t>Causative</a:t>
            </a:r>
            <a:r>
              <a:rPr lang="tr-TR" sz="3200" dirty="0"/>
              <a:t> </a:t>
            </a:r>
            <a:r>
              <a:rPr lang="tr-TR" sz="3200" dirty="0" err="1"/>
              <a:t>genes</a:t>
            </a:r>
            <a:r>
              <a:rPr lang="tr-TR" sz="3200" dirty="0"/>
              <a:t> –</a:t>
            </a:r>
            <a:r>
              <a:rPr lang="tr-TR" sz="3200" dirty="0" err="1"/>
              <a:t>oogenesis</a:t>
            </a:r>
            <a:r>
              <a:rPr lang="tr-TR" sz="3200" dirty="0"/>
              <a:t>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folliculogenesis</a:t>
            </a:r>
            <a:endParaRPr lang="tr-TR" sz="3200" dirty="0"/>
          </a:p>
        </p:txBody>
      </p:sp>
      <p:sp>
        <p:nvSpPr>
          <p:cNvPr id="4" name="3 Dikdörtgen"/>
          <p:cNvSpPr/>
          <p:nvPr/>
        </p:nvSpPr>
        <p:spPr>
          <a:xfrm>
            <a:off x="3041576" y="4835723"/>
            <a:ext cx="6102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November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11: 795-807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42" y="1563638"/>
            <a:ext cx="8981666" cy="26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/>
              <a:t>Causative</a:t>
            </a:r>
            <a:r>
              <a:rPr lang="tr-TR" sz="3200" dirty="0"/>
              <a:t> </a:t>
            </a:r>
            <a:r>
              <a:rPr lang="tr-TR" sz="3200" dirty="0" err="1"/>
              <a:t>genes</a:t>
            </a:r>
            <a:r>
              <a:rPr lang="tr-TR" sz="3200" dirty="0"/>
              <a:t> –</a:t>
            </a:r>
            <a:r>
              <a:rPr lang="tr-TR" sz="3200" dirty="0" err="1"/>
              <a:t>oogenesis</a:t>
            </a:r>
            <a:r>
              <a:rPr lang="tr-TR" sz="3200" dirty="0"/>
              <a:t>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folliculogenesis</a:t>
            </a:r>
            <a:endParaRPr lang="tr-TR" sz="32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867" y="1347614"/>
            <a:ext cx="8787791" cy="30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041576" y="4835723"/>
            <a:ext cx="6102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November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11: 795-807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/>
              <a:t>Next</a:t>
            </a:r>
            <a:r>
              <a:rPr lang="tr-TR" dirty="0"/>
              <a:t> </a:t>
            </a:r>
            <a:r>
              <a:rPr lang="tr-TR" dirty="0" err="1"/>
              <a:t>generation</a:t>
            </a:r>
            <a:r>
              <a:rPr lang="tr-TR" dirty="0"/>
              <a:t> </a:t>
            </a:r>
            <a:r>
              <a:rPr lang="tr-TR" dirty="0" err="1"/>
              <a:t>sequencing</a:t>
            </a:r>
            <a:r>
              <a:rPr lang="tr-TR" dirty="0"/>
              <a:t> – POI </a:t>
            </a:r>
            <a:r>
              <a:rPr lang="tr-TR" dirty="0" err="1"/>
              <a:t>aetiology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572000" y="48357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400" dirty="0" err="1"/>
              <a:t>Molecular</a:t>
            </a:r>
            <a:r>
              <a:rPr lang="tr-TR" sz="1400" dirty="0"/>
              <a:t> </a:t>
            </a:r>
            <a:r>
              <a:rPr lang="tr-TR" sz="1400" dirty="0" err="1"/>
              <a:t>and</a:t>
            </a:r>
            <a:r>
              <a:rPr lang="tr-TR" sz="1400" dirty="0"/>
              <a:t> </a:t>
            </a:r>
            <a:r>
              <a:rPr lang="tr-TR" sz="1400" dirty="0" err="1"/>
              <a:t>Cellular</a:t>
            </a:r>
            <a:r>
              <a:rPr lang="tr-TR" sz="1400" dirty="0"/>
              <a:t> </a:t>
            </a:r>
            <a:r>
              <a:rPr lang="tr-TR" sz="1400" dirty="0" err="1"/>
              <a:t>Endocrinology</a:t>
            </a:r>
            <a:r>
              <a:rPr lang="tr-TR" sz="1400" dirty="0"/>
              <a:t> 460 (2018) 170-180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0851"/>
            <a:ext cx="657784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Human</a:t>
            </a:r>
            <a:r>
              <a:rPr lang="tr-TR" dirty="0"/>
              <a:t> </a:t>
            </a:r>
            <a:r>
              <a:rPr lang="tr-TR" dirty="0" err="1"/>
              <a:t>Development</a:t>
            </a:r>
            <a:r>
              <a:rPr lang="tr-TR" dirty="0"/>
              <a:t> </a:t>
            </a:r>
            <a:r>
              <a:rPr lang="tr-TR" dirty="0" err="1"/>
              <a:t>Index</a:t>
            </a:r>
            <a:r>
              <a:rPr lang="tr-TR" dirty="0"/>
              <a:t> (HDI)</a:t>
            </a:r>
          </a:p>
        </p:txBody>
      </p:sp>
      <p:pic>
        <p:nvPicPr>
          <p:cNvPr id="5" name="4 İçerik Yer Tutucusu" descr="hd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47614"/>
            <a:ext cx="8229600" cy="1456212"/>
          </a:xfrm>
        </p:spPr>
      </p:pic>
      <p:sp>
        <p:nvSpPr>
          <p:cNvPr id="4" name="3 Dikdörtgen"/>
          <p:cNvSpPr/>
          <p:nvPr/>
        </p:nvSpPr>
        <p:spPr>
          <a:xfrm>
            <a:off x="4211960" y="4659982"/>
            <a:ext cx="49320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/>
              <a:t>http://hdr.undp.org/en/content/human-development-index-hdi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39552" y="3651870"/>
            <a:ext cx="2636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Turkey</a:t>
            </a:r>
            <a:r>
              <a:rPr lang="tr-TR" dirty="0"/>
              <a:t> </a:t>
            </a:r>
            <a:r>
              <a:rPr lang="tr-TR" dirty="0" err="1"/>
              <a:t>ranks</a:t>
            </a:r>
            <a:r>
              <a:rPr lang="tr-TR" dirty="0"/>
              <a:t> 64 (</a:t>
            </a:r>
            <a:r>
              <a:rPr lang="tr-TR" dirty="0" err="1"/>
              <a:t>high</a:t>
            </a:r>
            <a:r>
              <a:rPr lang="tr-TR" dirty="0"/>
              <a:t> HDI)</a:t>
            </a:r>
          </a:p>
        </p:txBody>
      </p:sp>
      <p:pic>
        <p:nvPicPr>
          <p:cNvPr id="7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/>
              <a:t>Causative</a:t>
            </a:r>
            <a:r>
              <a:rPr lang="tr-TR" dirty="0"/>
              <a:t> </a:t>
            </a:r>
            <a:r>
              <a:rPr lang="tr-TR" dirty="0" err="1"/>
              <a:t>genes</a:t>
            </a:r>
            <a:r>
              <a:rPr lang="tr-TR" dirty="0"/>
              <a:t> –</a:t>
            </a:r>
            <a:r>
              <a:rPr lang="tr-TR" dirty="0" err="1"/>
              <a:t>whole</a:t>
            </a:r>
            <a:r>
              <a:rPr lang="tr-TR" dirty="0"/>
              <a:t> </a:t>
            </a:r>
            <a:r>
              <a:rPr lang="tr-TR" dirty="0" err="1"/>
              <a:t>exome</a:t>
            </a:r>
            <a:r>
              <a:rPr lang="tr-TR" dirty="0"/>
              <a:t> </a:t>
            </a:r>
            <a:r>
              <a:rPr lang="tr-TR" dirty="0" err="1"/>
              <a:t>sequencing</a:t>
            </a:r>
            <a:endParaRPr lang="tr-T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693" y="1200150"/>
            <a:ext cx="62646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041576" y="4835723"/>
            <a:ext cx="6102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November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11: 795-807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/>
              <a:t>Causative</a:t>
            </a:r>
            <a:r>
              <a:rPr lang="tr-TR" dirty="0"/>
              <a:t> </a:t>
            </a:r>
            <a:r>
              <a:rPr lang="tr-TR" dirty="0" err="1"/>
              <a:t>genes</a:t>
            </a:r>
            <a:r>
              <a:rPr lang="tr-TR" dirty="0"/>
              <a:t> –</a:t>
            </a:r>
            <a:r>
              <a:rPr lang="tr-TR" dirty="0" err="1"/>
              <a:t>whole</a:t>
            </a:r>
            <a:r>
              <a:rPr lang="tr-TR" dirty="0"/>
              <a:t> </a:t>
            </a:r>
            <a:r>
              <a:rPr lang="tr-TR" dirty="0" err="1"/>
              <a:t>exome</a:t>
            </a:r>
            <a:r>
              <a:rPr lang="tr-TR" dirty="0"/>
              <a:t> </a:t>
            </a:r>
            <a:r>
              <a:rPr lang="tr-TR" dirty="0" err="1"/>
              <a:t>sequencing</a:t>
            </a:r>
            <a:endParaRPr lang="tr-T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78123"/>
            <a:ext cx="670698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041576" y="4835723"/>
            <a:ext cx="6102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November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11: 795-807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Variants identified in candidate genes on the X chromosome for idiopathic and sporadic POI</a:t>
            </a:r>
            <a:endParaRPr lang="tr-TR" sz="32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09769"/>
            <a:ext cx="8229600" cy="2638362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3995936" y="4835723"/>
            <a:ext cx="5148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Human Reproduction Update, Vol.21, No.6 pp. 787–808, 2015</a:t>
            </a:r>
            <a:endParaRPr lang="tr-TR" sz="1400" dirty="0"/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Variants identified in candidate genes on the X chromosome for idiopathic and sporadic POI</a:t>
            </a:r>
            <a:endParaRPr lang="tr-TR" sz="32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25206"/>
            <a:ext cx="8229600" cy="3207487"/>
          </a:xfrm>
          <a:prstGeom prst="rect">
            <a:avLst/>
          </a:prstGeom>
        </p:spPr>
      </p:pic>
      <p:sp>
        <p:nvSpPr>
          <p:cNvPr id="5" name="3 Dikdörtgen"/>
          <p:cNvSpPr/>
          <p:nvPr/>
        </p:nvSpPr>
        <p:spPr>
          <a:xfrm>
            <a:off x="3995936" y="4835723"/>
            <a:ext cx="5148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Human Reproduction Update, Vol.21, No.6 pp. 787–808, 2015</a:t>
            </a:r>
            <a:endParaRPr lang="tr-TR" sz="1400" dirty="0"/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Variants identified in candidate genes on the X chromosome for idiopathic and sporadic POI</a:t>
            </a:r>
            <a:endParaRPr lang="tr-TR" sz="32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3495547" y="-1040707"/>
            <a:ext cx="2232247" cy="8161018"/>
          </a:xfrm>
          <a:prstGeom prst="rect">
            <a:avLst/>
          </a:prstGeom>
        </p:spPr>
      </p:pic>
      <p:sp>
        <p:nvSpPr>
          <p:cNvPr id="5" name="3 Dikdörtgen"/>
          <p:cNvSpPr/>
          <p:nvPr/>
        </p:nvSpPr>
        <p:spPr>
          <a:xfrm>
            <a:off x="3995936" y="4835723"/>
            <a:ext cx="5148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Human Reproduction Update, Vol.21, No.6 pp. 787–808, 2015</a:t>
            </a:r>
            <a:endParaRPr lang="tr-TR" sz="1400" dirty="0"/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Genome-wide association studies for POI</a:t>
            </a:r>
            <a:endParaRPr lang="tr-TR" sz="32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4237" y="1200150"/>
            <a:ext cx="7435525" cy="3657600"/>
          </a:xfrm>
          <a:prstGeom prst="rect">
            <a:avLst/>
          </a:prstGeom>
        </p:spPr>
      </p:pic>
      <p:sp>
        <p:nvSpPr>
          <p:cNvPr id="5" name="3 Dikdörtgen"/>
          <p:cNvSpPr/>
          <p:nvPr/>
        </p:nvSpPr>
        <p:spPr>
          <a:xfrm>
            <a:off x="3995936" y="4835723"/>
            <a:ext cx="5148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Human Reproduction Update, Vol.21, No.6 pp. 787–808, 2015</a:t>
            </a:r>
            <a:endParaRPr lang="tr-TR" sz="1400" dirty="0"/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Treatment</a:t>
            </a:r>
            <a:r>
              <a:rPr lang="tr-TR" dirty="0"/>
              <a:t> -1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683568" y="1131590"/>
            <a:ext cx="846043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recommended</a:t>
            </a:r>
            <a:r>
              <a:rPr lang="tr-TR" dirty="0"/>
              <a:t> </a:t>
            </a:r>
            <a:r>
              <a:rPr lang="en-US" dirty="0"/>
              <a:t>age for the beginning of </a:t>
            </a:r>
            <a:r>
              <a:rPr lang="en-US" dirty="0" err="1"/>
              <a:t>oestrogen</a:t>
            </a:r>
            <a:r>
              <a:rPr lang="en-US" dirty="0"/>
              <a:t> therapy is approximately</a:t>
            </a:r>
            <a:r>
              <a:rPr lang="tr-TR" dirty="0"/>
              <a:t> </a:t>
            </a:r>
            <a:r>
              <a:rPr lang="en-US" dirty="0"/>
              <a:t>12-13 years . </a:t>
            </a:r>
            <a:endParaRPr lang="tr-TR" dirty="0"/>
          </a:p>
          <a:p>
            <a:r>
              <a:rPr lang="en-US" dirty="0"/>
              <a:t>According to the physiology of</a:t>
            </a:r>
            <a:r>
              <a:rPr lang="tr-TR" dirty="0"/>
              <a:t> </a:t>
            </a:r>
            <a:r>
              <a:rPr lang="en-US" dirty="0"/>
              <a:t>puberty, in which the </a:t>
            </a:r>
            <a:r>
              <a:rPr lang="en-US" dirty="0" err="1"/>
              <a:t>oestrogen</a:t>
            </a:r>
            <a:r>
              <a:rPr lang="en-US" dirty="0"/>
              <a:t> concentration is gradually</a:t>
            </a:r>
            <a:r>
              <a:rPr lang="tr-TR" dirty="0"/>
              <a:t> </a:t>
            </a:r>
            <a:r>
              <a:rPr lang="en-US" dirty="0"/>
              <a:t>increasing, HRT should be started from very low</a:t>
            </a:r>
            <a:r>
              <a:rPr lang="tr-TR" dirty="0"/>
              <a:t> </a:t>
            </a:r>
            <a:r>
              <a:rPr lang="en-US" dirty="0"/>
              <a:t>doses (</a:t>
            </a:r>
            <a:r>
              <a:rPr lang="en-US" u="sng" dirty="0"/>
              <a:t>6.25 </a:t>
            </a:r>
            <a:r>
              <a:rPr lang="en-US" u="sng" dirty="0" err="1"/>
              <a:t>μg</a:t>
            </a:r>
            <a:r>
              <a:rPr lang="en-US" u="sng" dirty="0"/>
              <a:t>/day via patch</a:t>
            </a:r>
            <a:r>
              <a:rPr lang="en-US" dirty="0"/>
              <a:t>; </a:t>
            </a:r>
            <a:r>
              <a:rPr lang="en-US" u="sng" dirty="0"/>
              <a:t>0.25 mg/day orally</a:t>
            </a:r>
            <a:r>
              <a:rPr lang="en-US" dirty="0"/>
              <a:t>).</a:t>
            </a:r>
          </a:p>
          <a:p>
            <a:r>
              <a:rPr lang="en-US" dirty="0"/>
              <a:t>Various types of </a:t>
            </a:r>
            <a:r>
              <a:rPr lang="en-US" dirty="0" err="1"/>
              <a:t>oestrogen</a:t>
            </a:r>
            <a:r>
              <a:rPr lang="en-US" dirty="0"/>
              <a:t> can be used in the induction</a:t>
            </a:r>
            <a:r>
              <a:rPr lang="tr-TR" dirty="0"/>
              <a:t> </a:t>
            </a:r>
            <a:r>
              <a:rPr lang="en-US" dirty="0"/>
              <a:t>of puberty: oral </a:t>
            </a:r>
            <a:r>
              <a:rPr lang="en-US" dirty="0" err="1"/>
              <a:t>ethinylestradiol</a:t>
            </a:r>
            <a:r>
              <a:rPr lang="en-US" dirty="0"/>
              <a:t>, </a:t>
            </a:r>
            <a:r>
              <a:rPr lang="en-US" dirty="0" err="1"/>
              <a:t>micronised</a:t>
            </a:r>
            <a:r>
              <a:rPr lang="en-US" dirty="0"/>
              <a:t> </a:t>
            </a:r>
            <a:r>
              <a:rPr lang="en-US" dirty="0" err="1"/>
              <a:t>oestradiol</a:t>
            </a:r>
            <a:r>
              <a:rPr lang="en-US" dirty="0"/>
              <a:t>,</a:t>
            </a:r>
            <a:r>
              <a:rPr lang="tr-TR" dirty="0"/>
              <a:t> </a:t>
            </a:r>
            <a:r>
              <a:rPr lang="en-US" dirty="0"/>
              <a:t>and </a:t>
            </a:r>
            <a:r>
              <a:rPr lang="en-US" dirty="0" err="1"/>
              <a:t>transdermal</a:t>
            </a:r>
            <a:r>
              <a:rPr lang="en-US" dirty="0"/>
              <a:t> 17β-oestradiol. </a:t>
            </a:r>
            <a:endParaRPr lang="tr-TR" dirty="0"/>
          </a:p>
          <a:p>
            <a:r>
              <a:rPr lang="en-US" dirty="0"/>
              <a:t>The preferred therapeutic</a:t>
            </a:r>
            <a:r>
              <a:rPr lang="tr-TR" dirty="0"/>
              <a:t> </a:t>
            </a:r>
            <a:r>
              <a:rPr lang="en-US" dirty="0"/>
              <a:t>option is </a:t>
            </a:r>
            <a:r>
              <a:rPr lang="en-US" u="sng" dirty="0" err="1"/>
              <a:t>transdermal</a:t>
            </a:r>
            <a:r>
              <a:rPr lang="en-US" u="sng" dirty="0"/>
              <a:t> 17β-oestradiol</a:t>
            </a:r>
            <a:r>
              <a:rPr lang="en-US" dirty="0"/>
              <a:t>. 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5940152" y="4587974"/>
            <a:ext cx="2926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 err="1"/>
              <a:t>Menopause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2018; 17(3): 135-138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Treatment</a:t>
            </a:r>
            <a:r>
              <a:rPr lang="tr-TR" dirty="0"/>
              <a:t> -2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Oestrogen</a:t>
            </a:r>
            <a:r>
              <a:rPr lang="en-US" dirty="0"/>
              <a:t> doses</a:t>
            </a:r>
            <a:r>
              <a:rPr lang="tr-TR" dirty="0"/>
              <a:t> </a:t>
            </a:r>
            <a:r>
              <a:rPr lang="en-US" dirty="0"/>
              <a:t>should be increased every 6-12 months, over a period</a:t>
            </a:r>
            <a:r>
              <a:rPr lang="tr-TR" dirty="0"/>
              <a:t> </a:t>
            </a:r>
            <a:r>
              <a:rPr lang="en-US" dirty="0"/>
              <a:t>of 2-3 years, up to the doses used in adult </a:t>
            </a:r>
            <a:r>
              <a:rPr lang="en-US" dirty="0" err="1"/>
              <a:t>wom</a:t>
            </a:r>
            <a:r>
              <a:rPr lang="tr-TR" dirty="0"/>
              <a:t>en </a:t>
            </a:r>
            <a:r>
              <a:rPr lang="en-US" dirty="0"/>
              <a:t>with POI (</a:t>
            </a:r>
            <a:r>
              <a:rPr lang="en-US" u="sng" dirty="0"/>
              <a:t>50-100 </a:t>
            </a:r>
            <a:r>
              <a:rPr lang="en-US" u="sng" dirty="0" err="1"/>
              <a:t>μg</a:t>
            </a:r>
            <a:r>
              <a:rPr lang="en-US" u="sng" dirty="0"/>
              <a:t>/day via patch</a:t>
            </a:r>
            <a:r>
              <a:rPr lang="en-US" dirty="0"/>
              <a:t> or </a:t>
            </a:r>
            <a:r>
              <a:rPr lang="en-US" u="sng" dirty="0"/>
              <a:t>1-2 mg/day</a:t>
            </a:r>
            <a:r>
              <a:rPr lang="tr-TR" u="sng" dirty="0"/>
              <a:t> </a:t>
            </a:r>
            <a:r>
              <a:rPr lang="en-US" u="sng" dirty="0"/>
              <a:t>orally</a:t>
            </a:r>
            <a:r>
              <a:rPr lang="en-US" dirty="0"/>
              <a:t>). </a:t>
            </a:r>
            <a:endParaRPr lang="tr-TR" dirty="0"/>
          </a:p>
          <a:p>
            <a:r>
              <a:rPr lang="en-US" dirty="0"/>
              <a:t>After 2-3 years of </a:t>
            </a:r>
            <a:r>
              <a:rPr lang="en-US" dirty="0" err="1"/>
              <a:t>oestrogen</a:t>
            </a:r>
            <a:r>
              <a:rPr lang="en-US" dirty="0"/>
              <a:t> therapy or when</a:t>
            </a:r>
            <a:r>
              <a:rPr lang="tr-TR" dirty="0"/>
              <a:t> </a:t>
            </a:r>
            <a:r>
              <a:rPr lang="en-US" dirty="0"/>
              <a:t>breakthrough bleeding occurs, </a:t>
            </a:r>
            <a:r>
              <a:rPr lang="en-US" dirty="0" err="1"/>
              <a:t>progestogen</a:t>
            </a:r>
            <a:r>
              <a:rPr lang="en-US" dirty="0"/>
              <a:t> should be</a:t>
            </a:r>
            <a:r>
              <a:rPr lang="tr-TR" dirty="0"/>
              <a:t> </a:t>
            </a:r>
            <a:r>
              <a:rPr lang="en-US" dirty="0"/>
              <a:t>added for endometrial protection, regular withdrawal</a:t>
            </a:r>
            <a:r>
              <a:rPr lang="tr-TR" dirty="0"/>
              <a:t> </a:t>
            </a:r>
            <a:r>
              <a:rPr lang="en-US" dirty="0"/>
              <a:t>bleeding, and normal breast and uterine development.</a:t>
            </a:r>
          </a:p>
          <a:p>
            <a:r>
              <a:rPr lang="en-US" dirty="0"/>
              <a:t>The recommended </a:t>
            </a:r>
            <a:r>
              <a:rPr lang="en-US" dirty="0" err="1"/>
              <a:t>progestogens</a:t>
            </a:r>
            <a:r>
              <a:rPr lang="en-US" dirty="0"/>
              <a:t> are: </a:t>
            </a:r>
            <a:r>
              <a:rPr lang="en-US" u="sng" dirty="0" err="1"/>
              <a:t>micronised</a:t>
            </a:r>
            <a:r>
              <a:rPr lang="tr-TR" u="sng" dirty="0"/>
              <a:t> </a:t>
            </a:r>
            <a:r>
              <a:rPr lang="en-US" u="sng" dirty="0"/>
              <a:t>progesterone</a:t>
            </a:r>
            <a:r>
              <a:rPr lang="en-US" dirty="0"/>
              <a:t> (100-200 mg/day) or </a:t>
            </a:r>
            <a:r>
              <a:rPr lang="en-US" u="sng" dirty="0" err="1"/>
              <a:t>dydrogesterone</a:t>
            </a:r>
            <a:r>
              <a:rPr lang="tr-TR" dirty="0"/>
              <a:t> </a:t>
            </a:r>
            <a:r>
              <a:rPr lang="en-US" dirty="0"/>
              <a:t>(5-10 mg/day) for 12-14 days of the cycle.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940152" y="4587974"/>
            <a:ext cx="2926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 err="1"/>
              <a:t>Menopause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2018; 17(3): 135-138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Treatment</a:t>
            </a:r>
            <a:r>
              <a:rPr lang="tr-TR" dirty="0"/>
              <a:t> -3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00150"/>
            <a:ext cx="8435280" cy="3657600"/>
          </a:xfrm>
        </p:spPr>
        <p:txBody>
          <a:bodyPr>
            <a:normAutofit fontScale="92500" lnSpcReduction="20000"/>
          </a:bodyPr>
          <a:lstStyle/>
          <a:p>
            <a:r>
              <a:rPr lang="en-US" u="sng" dirty="0"/>
              <a:t>1200 mg of calcium</a:t>
            </a:r>
            <a:r>
              <a:rPr lang="en-US" dirty="0"/>
              <a:t> and </a:t>
            </a:r>
            <a:r>
              <a:rPr lang="en-US" u="sng" dirty="0"/>
              <a:t>800-1000 IU of vitamin D</a:t>
            </a:r>
            <a:r>
              <a:rPr lang="tr-TR" u="sng" dirty="0"/>
              <a:t> </a:t>
            </a:r>
            <a:r>
              <a:rPr lang="en-US" u="sng" dirty="0"/>
              <a:t>per day</a:t>
            </a:r>
            <a:r>
              <a:rPr lang="en-US" dirty="0"/>
              <a:t> is recommended in addition to hormonal replacement</a:t>
            </a:r>
            <a:r>
              <a:rPr lang="tr-TR" dirty="0"/>
              <a:t> in </a:t>
            </a:r>
            <a:r>
              <a:rPr lang="tr-TR" dirty="0" err="1"/>
              <a:t>women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POI.</a:t>
            </a:r>
          </a:p>
          <a:p>
            <a:r>
              <a:rPr lang="en-US" dirty="0"/>
              <a:t>Currently available methods of POI therapy include</a:t>
            </a:r>
            <a:r>
              <a:rPr lang="tr-TR" dirty="0"/>
              <a:t> </a:t>
            </a:r>
            <a:r>
              <a:rPr lang="en-US" dirty="0"/>
              <a:t>HRT and combined oral contraceptive (COC). </a:t>
            </a:r>
            <a:endParaRPr lang="tr-TR" dirty="0"/>
          </a:p>
          <a:p>
            <a:r>
              <a:rPr lang="en-US" dirty="0"/>
              <a:t>HRT, compared</a:t>
            </a:r>
            <a:r>
              <a:rPr lang="tr-TR" dirty="0"/>
              <a:t> </a:t>
            </a:r>
            <a:r>
              <a:rPr lang="en-US" dirty="0"/>
              <a:t>to COC, more closely mimics physiological concentrations</a:t>
            </a:r>
            <a:r>
              <a:rPr lang="tr-TR" dirty="0"/>
              <a:t> </a:t>
            </a:r>
            <a:r>
              <a:rPr lang="en-US" dirty="0"/>
              <a:t>of </a:t>
            </a:r>
            <a:r>
              <a:rPr lang="en-US" dirty="0" err="1"/>
              <a:t>oestrogen</a:t>
            </a:r>
            <a:r>
              <a:rPr lang="en-US" dirty="0"/>
              <a:t> and progesterone. </a:t>
            </a:r>
            <a:endParaRPr lang="tr-TR" dirty="0"/>
          </a:p>
          <a:p>
            <a:r>
              <a:rPr lang="en-US" dirty="0"/>
              <a:t>Oral</a:t>
            </a:r>
            <a:r>
              <a:rPr lang="tr-TR" dirty="0"/>
              <a:t> </a:t>
            </a:r>
            <a:r>
              <a:rPr lang="en-US" dirty="0"/>
              <a:t>contraception usually contains </a:t>
            </a:r>
            <a:r>
              <a:rPr lang="en-US" dirty="0" err="1"/>
              <a:t>ethinyloestradiol</a:t>
            </a:r>
            <a:r>
              <a:rPr lang="en-US" dirty="0"/>
              <a:t>, which</a:t>
            </a:r>
            <a:r>
              <a:rPr lang="tr-TR" dirty="0"/>
              <a:t> </a:t>
            </a:r>
            <a:r>
              <a:rPr lang="en-US" dirty="0"/>
              <a:t>results in </a:t>
            </a:r>
            <a:r>
              <a:rPr lang="en-US" dirty="0" err="1"/>
              <a:t>supraphysiological</a:t>
            </a:r>
            <a:r>
              <a:rPr lang="en-US" dirty="0"/>
              <a:t> doses of </a:t>
            </a:r>
            <a:r>
              <a:rPr lang="en-US" dirty="0" err="1"/>
              <a:t>oestrogen</a:t>
            </a:r>
            <a:r>
              <a:rPr lang="en-US" dirty="0"/>
              <a:t> and</a:t>
            </a:r>
            <a:r>
              <a:rPr lang="tr-TR" dirty="0"/>
              <a:t> </a:t>
            </a:r>
            <a:r>
              <a:rPr lang="en-US" dirty="0"/>
              <a:t>has an </a:t>
            </a:r>
            <a:r>
              <a:rPr lang="en-US" dirty="0" err="1"/>
              <a:t>unfavourable</a:t>
            </a:r>
            <a:r>
              <a:rPr lang="en-US" dirty="0"/>
              <a:t> effect on the serum lipid profile</a:t>
            </a:r>
            <a:r>
              <a:rPr lang="tr-TR" dirty="0"/>
              <a:t> </a:t>
            </a:r>
            <a:r>
              <a:rPr lang="en-US" dirty="0"/>
              <a:t>and increased production of coagulation factors. Nevertheless,</a:t>
            </a:r>
            <a:r>
              <a:rPr lang="tr-TR" dirty="0"/>
              <a:t> </a:t>
            </a:r>
            <a:r>
              <a:rPr lang="en-US" dirty="0"/>
              <a:t>COC is still a very common form of treatment</a:t>
            </a:r>
            <a:r>
              <a:rPr lang="tr-TR" dirty="0"/>
              <a:t> of POI </a:t>
            </a:r>
            <a:r>
              <a:rPr lang="tr-TR" dirty="0" err="1"/>
              <a:t>patients</a:t>
            </a:r>
            <a:r>
              <a:rPr lang="tr-TR" dirty="0"/>
              <a:t>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5940152" y="4587974"/>
            <a:ext cx="2926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 err="1"/>
              <a:t>Menopause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2018; 17(3): 135-138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Treatment</a:t>
            </a:r>
            <a:r>
              <a:rPr lang="tr-TR" dirty="0"/>
              <a:t> -4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second generation of synthetic </a:t>
            </a:r>
            <a:r>
              <a:rPr lang="en-US" dirty="0" err="1"/>
              <a:t>progestogens</a:t>
            </a:r>
            <a:r>
              <a:rPr lang="en-US" dirty="0"/>
              <a:t>,</a:t>
            </a:r>
            <a:r>
              <a:rPr lang="tr-TR" dirty="0"/>
              <a:t> </a:t>
            </a:r>
            <a:r>
              <a:rPr lang="en-US" dirty="0"/>
              <a:t>such as </a:t>
            </a:r>
            <a:r>
              <a:rPr lang="en-US" dirty="0" err="1"/>
              <a:t>levonorgestrel</a:t>
            </a:r>
            <a:r>
              <a:rPr lang="en-US" dirty="0"/>
              <a:t>, shows lower risk of VTE</a:t>
            </a:r>
            <a:r>
              <a:rPr lang="tr-TR" dirty="0"/>
              <a:t> </a:t>
            </a:r>
            <a:r>
              <a:rPr lang="en-US" dirty="0"/>
              <a:t>compared to recent generations (</a:t>
            </a:r>
            <a:r>
              <a:rPr lang="en-US" dirty="0" err="1"/>
              <a:t>gestodene</a:t>
            </a:r>
            <a:r>
              <a:rPr lang="en-US" dirty="0"/>
              <a:t>, </a:t>
            </a:r>
            <a:r>
              <a:rPr lang="en-US" dirty="0" err="1"/>
              <a:t>desogestrel</a:t>
            </a:r>
            <a:r>
              <a:rPr lang="en-US" dirty="0"/>
              <a:t>,</a:t>
            </a:r>
            <a:r>
              <a:rPr lang="tr-TR" dirty="0"/>
              <a:t> </a:t>
            </a:r>
            <a:r>
              <a:rPr lang="tr-TR" dirty="0" err="1"/>
              <a:t>cyproterone</a:t>
            </a:r>
            <a:r>
              <a:rPr lang="tr-TR" dirty="0"/>
              <a:t> </a:t>
            </a:r>
            <a:r>
              <a:rPr lang="tr-TR" dirty="0" err="1"/>
              <a:t>acetate</a:t>
            </a:r>
            <a:r>
              <a:rPr lang="tr-TR" dirty="0"/>
              <a:t>, </a:t>
            </a:r>
            <a:r>
              <a:rPr lang="tr-TR" dirty="0" err="1"/>
              <a:t>drospirenone</a:t>
            </a:r>
            <a:r>
              <a:rPr lang="tr-TR" dirty="0"/>
              <a:t>). </a:t>
            </a:r>
          </a:p>
          <a:p>
            <a:r>
              <a:rPr lang="tr-TR" dirty="0" err="1"/>
              <a:t>Physiological</a:t>
            </a:r>
            <a:r>
              <a:rPr lang="tr-TR" dirty="0"/>
              <a:t> </a:t>
            </a:r>
            <a:r>
              <a:rPr lang="tr-TR" dirty="0" err="1"/>
              <a:t>sex</a:t>
            </a:r>
            <a:r>
              <a:rPr lang="tr-TR" dirty="0"/>
              <a:t> </a:t>
            </a:r>
            <a:r>
              <a:rPr lang="tr-TR" dirty="0" err="1"/>
              <a:t>steroid</a:t>
            </a:r>
            <a:r>
              <a:rPr lang="tr-TR" dirty="0"/>
              <a:t> </a:t>
            </a:r>
            <a:r>
              <a:rPr lang="tr-TR" dirty="0" err="1"/>
              <a:t>replacement</a:t>
            </a:r>
            <a:r>
              <a:rPr lang="tr-TR" dirty="0"/>
              <a:t> </a:t>
            </a:r>
            <a:r>
              <a:rPr lang="tr-TR" dirty="0" err="1"/>
              <a:t>regimens</a:t>
            </a:r>
            <a:r>
              <a:rPr lang="tr-TR" dirty="0"/>
              <a:t> (</a:t>
            </a:r>
            <a:r>
              <a:rPr lang="tr-TR" u="sng" dirty="0" err="1"/>
              <a:t>transdermal</a:t>
            </a:r>
            <a:r>
              <a:rPr lang="tr-TR" u="sng" dirty="0"/>
              <a:t> </a:t>
            </a:r>
            <a:r>
              <a:rPr lang="tr-TR" u="sng" dirty="0" err="1"/>
              <a:t>oestradiol</a:t>
            </a:r>
            <a:r>
              <a:rPr lang="tr-TR" u="sng" dirty="0"/>
              <a:t> </a:t>
            </a:r>
            <a:r>
              <a:rPr lang="en-US" u="sng" dirty="0"/>
              <a:t>with oral or vaginal </a:t>
            </a:r>
            <a:r>
              <a:rPr lang="en-US" u="sng" dirty="0" err="1"/>
              <a:t>micronised</a:t>
            </a:r>
            <a:r>
              <a:rPr lang="en-US" u="sng" dirty="0"/>
              <a:t> progesterone</a:t>
            </a:r>
            <a:r>
              <a:rPr lang="en-US" dirty="0"/>
              <a:t>) are</a:t>
            </a:r>
            <a:r>
              <a:rPr lang="tr-TR" dirty="0"/>
              <a:t> </a:t>
            </a:r>
            <a:r>
              <a:rPr lang="en-US" dirty="0"/>
              <a:t>safer than COC in the context of VTE.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940152" y="4587974"/>
            <a:ext cx="2926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 err="1"/>
              <a:t>Menopause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2018; 17(3): 135-138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9502"/>
            <a:ext cx="8280920" cy="803498"/>
          </a:xfrm>
        </p:spPr>
        <p:txBody>
          <a:bodyPr>
            <a:noAutofit/>
          </a:bodyPr>
          <a:lstStyle/>
          <a:p>
            <a:r>
              <a:rPr lang="en-US" sz="3200" dirty="0"/>
              <a:t>Subgroup analysis </a:t>
            </a:r>
            <a:br>
              <a:rPr lang="tr-TR" sz="3200" dirty="0"/>
            </a:br>
            <a:r>
              <a:rPr lang="tr-TR" sz="3200" dirty="0"/>
              <a:t>(</a:t>
            </a:r>
            <a:r>
              <a:rPr lang="en-US" sz="3200" dirty="0"/>
              <a:t>HDI categorization,</a:t>
            </a:r>
            <a:r>
              <a:rPr lang="tr-TR" sz="3200" dirty="0"/>
              <a:t> </a:t>
            </a:r>
            <a:r>
              <a:rPr lang="en-US" sz="3200" dirty="0"/>
              <a:t> study type and quality </a:t>
            </a:r>
            <a:r>
              <a:rPr lang="tr-TR" sz="3200" dirty="0"/>
              <a:t>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033" y="1200150"/>
            <a:ext cx="776393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516216" y="4835723"/>
            <a:ext cx="286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Data </a:t>
            </a:r>
            <a:r>
              <a:rPr lang="tr-TR" sz="1400" dirty="0" err="1"/>
              <a:t>submitted</a:t>
            </a:r>
            <a:r>
              <a:rPr lang="tr-TR" sz="1400" dirty="0"/>
              <a:t>, </a:t>
            </a:r>
            <a:r>
              <a:rPr lang="tr-TR" sz="1400" dirty="0" err="1"/>
              <a:t>under</a:t>
            </a:r>
            <a:r>
              <a:rPr lang="tr-TR" sz="1400" dirty="0"/>
              <a:t> </a:t>
            </a:r>
            <a:r>
              <a:rPr lang="tr-TR" sz="1400" dirty="0" err="1"/>
              <a:t>review</a:t>
            </a:r>
            <a:endParaRPr lang="tr-TR" sz="1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5652120" y="411510"/>
            <a:ext cx="3261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31 </a:t>
            </a:r>
            <a:r>
              <a:rPr lang="tr-TR" sz="1400" dirty="0" err="1"/>
              <a:t>articles</a:t>
            </a:r>
            <a:r>
              <a:rPr lang="tr-TR" sz="1400" dirty="0"/>
              <a:t>; 14 </a:t>
            </a:r>
            <a:r>
              <a:rPr lang="tr-TR" sz="1400" dirty="0" err="1"/>
              <a:t>cross</a:t>
            </a:r>
            <a:r>
              <a:rPr lang="tr-TR" sz="1400" dirty="0"/>
              <a:t>-</a:t>
            </a:r>
            <a:r>
              <a:rPr lang="tr-TR" sz="1400" dirty="0" err="1"/>
              <a:t>sectional</a:t>
            </a:r>
            <a:r>
              <a:rPr lang="tr-TR" sz="1400" dirty="0"/>
              <a:t>, 17 </a:t>
            </a:r>
            <a:r>
              <a:rPr lang="tr-TR" sz="1400" dirty="0" err="1"/>
              <a:t>cohort</a:t>
            </a:r>
            <a:endParaRPr lang="tr-TR" sz="1400" dirty="0"/>
          </a:p>
        </p:txBody>
      </p:sp>
      <p:pic>
        <p:nvPicPr>
          <p:cNvPr id="7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Treatment</a:t>
            </a:r>
            <a:r>
              <a:rPr lang="tr-TR" dirty="0"/>
              <a:t> -5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Ethinyl</a:t>
            </a:r>
            <a:r>
              <a:rPr lang="en-US" dirty="0"/>
              <a:t> </a:t>
            </a:r>
            <a:r>
              <a:rPr lang="en-US" dirty="0" err="1"/>
              <a:t>estradiol</a:t>
            </a:r>
            <a:r>
              <a:rPr lang="en-US" dirty="0"/>
              <a:t> (10 mg) is likely to offer</a:t>
            </a:r>
            <a:r>
              <a:rPr lang="tr-TR" dirty="0"/>
              <a:t> </a:t>
            </a:r>
            <a:r>
              <a:rPr lang="en-US" dirty="0"/>
              <a:t>an equivalent dose of estrogen replacement to 1–2mg</a:t>
            </a:r>
            <a:r>
              <a:rPr lang="tr-TR" dirty="0"/>
              <a:t> of </a:t>
            </a:r>
            <a:r>
              <a:rPr lang="tr-TR" dirty="0" err="1"/>
              <a:t>estradiol</a:t>
            </a:r>
            <a:r>
              <a:rPr lang="tr-TR" dirty="0"/>
              <a:t>.</a:t>
            </a:r>
          </a:p>
          <a:p>
            <a:r>
              <a:rPr lang="tr-TR" dirty="0" err="1"/>
              <a:t>Qlairista</a:t>
            </a:r>
            <a:r>
              <a:rPr lang="tr-TR" dirty="0"/>
              <a:t> (</a:t>
            </a:r>
            <a:r>
              <a:rPr lang="tr-TR" dirty="0" err="1"/>
              <a:t>estradiol</a:t>
            </a:r>
            <a:r>
              <a:rPr lang="tr-TR" dirty="0"/>
              <a:t> </a:t>
            </a:r>
            <a:r>
              <a:rPr lang="tr-TR" dirty="0" err="1"/>
              <a:t>valerate</a:t>
            </a:r>
            <a:r>
              <a:rPr lang="tr-TR" dirty="0"/>
              <a:t> </a:t>
            </a:r>
            <a:r>
              <a:rPr lang="en-US" dirty="0"/>
              <a:t>given in phased doses of 3mg down to 1mg with </a:t>
            </a:r>
            <a:r>
              <a:rPr lang="en-US" dirty="0" err="1"/>
              <a:t>dienogest</a:t>
            </a:r>
            <a:r>
              <a:rPr lang="tr-TR" dirty="0"/>
              <a:t> </a:t>
            </a:r>
            <a:r>
              <a:rPr lang="en-US" dirty="0"/>
              <a:t>for 26 days followed by 2 inactive pill days per</a:t>
            </a:r>
            <a:r>
              <a:rPr lang="tr-TR" dirty="0"/>
              <a:t> </a:t>
            </a:r>
            <a:r>
              <a:rPr lang="en-US" dirty="0"/>
              <a:t>28-day cycle) and </a:t>
            </a:r>
            <a:endParaRPr lang="tr-TR" dirty="0"/>
          </a:p>
          <a:p>
            <a:r>
              <a:rPr lang="en-US" dirty="0" err="1"/>
              <a:t>Zoely</a:t>
            </a:r>
            <a:r>
              <a:rPr lang="en-US" dirty="0"/>
              <a:t> (1.5 mg </a:t>
            </a:r>
            <a:r>
              <a:rPr lang="en-US" dirty="0" err="1"/>
              <a:t>estradiol</a:t>
            </a:r>
            <a:r>
              <a:rPr lang="en-US" dirty="0"/>
              <a:t> </a:t>
            </a:r>
            <a:r>
              <a:rPr lang="en-US" dirty="0" err="1"/>
              <a:t>hemihydrate</a:t>
            </a:r>
            <a:r>
              <a:rPr lang="tr-TR" dirty="0"/>
              <a:t> </a:t>
            </a:r>
            <a:r>
              <a:rPr lang="en-US" dirty="0"/>
              <a:t>with </a:t>
            </a:r>
            <a:r>
              <a:rPr lang="en-US" dirty="0" err="1"/>
              <a:t>nomegestrol</a:t>
            </a:r>
            <a:r>
              <a:rPr lang="en-US" dirty="0"/>
              <a:t> acetate for 24 days followed by 4</a:t>
            </a:r>
            <a:r>
              <a:rPr lang="tr-TR" dirty="0"/>
              <a:t> </a:t>
            </a:r>
            <a:r>
              <a:rPr lang="en-US" dirty="0"/>
              <a:t>inactive pill days per 28-day cycle) both contain </a:t>
            </a:r>
            <a:r>
              <a:rPr lang="en-US" dirty="0" err="1"/>
              <a:t>estradiol</a:t>
            </a:r>
            <a:r>
              <a:rPr lang="tr-TR" dirty="0"/>
              <a:t> </a:t>
            </a:r>
            <a:r>
              <a:rPr lang="en-US" dirty="0"/>
              <a:t>instead of </a:t>
            </a:r>
            <a:r>
              <a:rPr lang="en-US" dirty="0" err="1"/>
              <a:t>ethinyl</a:t>
            </a:r>
            <a:r>
              <a:rPr lang="en-US" dirty="0"/>
              <a:t> </a:t>
            </a:r>
            <a:r>
              <a:rPr lang="en-US" dirty="0" err="1"/>
              <a:t>estradiol</a:t>
            </a:r>
            <a:r>
              <a:rPr lang="en-US" dirty="0"/>
              <a:t> and have an extended</a:t>
            </a:r>
            <a:r>
              <a:rPr lang="tr-TR" dirty="0"/>
              <a:t> </a:t>
            </a:r>
            <a:r>
              <a:rPr lang="tr-TR" dirty="0" err="1"/>
              <a:t>pill</a:t>
            </a:r>
            <a:r>
              <a:rPr lang="tr-TR" dirty="0"/>
              <a:t> </a:t>
            </a:r>
            <a:r>
              <a:rPr lang="tr-TR" dirty="0" err="1"/>
              <a:t>taking</a:t>
            </a:r>
            <a:r>
              <a:rPr lang="tr-TR" dirty="0"/>
              <a:t> </a:t>
            </a:r>
            <a:r>
              <a:rPr lang="tr-TR" dirty="0" err="1"/>
              <a:t>phase</a:t>
            </a:r>
            <a:r>
              <a:rPr lang="tr-TR" dirty="0"/>
              <a:t>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5076056" y="4659982"/>
            <a:ext cx="3942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/>
              <a:t>Post </a:t>
            </a:r>
            <a:r>
              <a:rPr lang="tr-TR" sz="1400" dirty="0" err="1"/>
              <a:t>Reproductive</a:t>
            </a:r>
            <a:r>
              <a:rPr lang="tr-TR" sz="1400" dirty="0"/>
              <a:t> </a:t>
            </a:r>
            <a:r>
              <a:rPr lang="tr-TR" sz="1400" dirty="0" err="1"/>
              <a:t>Health</a:t>
            </a:r>
            <a:r>
              <a:rPr lang="tr-TR" sz="1400" dirty="0"/>
              <a:t> 2017, </a:t>
            </a:r>
            <a:r>
              <a:rPr lang="tr-TR" sz="1400" dirty="0" err="1"/>
              <a:t>Vol</a:t>
            </a:r>
            <a:r>
              <a:rPr lang="tr-TR" sz="1400" dirty="0"/>
              <a:t>. 23(1) 22–35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Treatment</a:t>
            </a:r>
            <a:r>
              <a:rPr lang="tr-TR" dirty="0"/>
              <a:t> -6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Suggested replacement doses would be </a:t>
            </a:r>
            <a:r>
              <a:rPr lang="en-US" u="sng" dirty="0"/>
              <a:t>75–100 mg a day</a:t>
            </a:r>
            <a:r>
              <a:rPr lang="tr-TR" u="sng" dirty="0"/>
              <a:t> </a:t>
            </a:r>
            <a:r>
              <a:rPr lang="en-US" u="sng" dirty="0"/>
              <a:t>of </a:t>
            </a:r>
            <a:r>
              <a:rPr lang="en-US" u="sng" dirty="0" err="1"/>
              <a:t>transdermal</a:t>
            </a:r>
            <a:r>
              <a:rPr lang="en-US" u="sng" dirty="0"/>
              <a:t> </a:t>
            </a:r>
            <a:r>
              <a:rPr lang="en-US" u="sng" dirty="0" err="1"/>
              <a:t>estradiol</a:t>
            </a:r>
            <a:r>
              <a:rPr lang="en-US" u="sng" dirty="0"/>
              <a:t> patches</a:t>
            </a:r>
            <a:r>
              <a:rPr lang="en-US" dirty="0"/>
              <a:t>, 2mg equivalent of</a:t>
            </a:r>
            <a:r>
              <a:rPr lang="tr-TR" dirty="0"/>
              <a:t> </a:t>
            </a:r>
            <a:r>
              <a:rPr lang="en-US" dirty="0" err="1"/>
              <a:t>estradiol</a:t>
            </a:r>
            <a:r>
              <a:rPr lang="en-US" dirty="0"/>
              <a:t> gel (the latter may vary with different products</a:t>
            </a:r>
            <a:r>
              <a:rPr lang="tr-TR" dirty="0"/>
              <a:t> </a:t>
            </a:r>
            <a:r>
              <a:rPr lang="en-US" dirty="0"/>
              <a:t>e.g. with preparations containing 0.6mg per measure,</a:t>
            </a:r>
            <a:r>
              <a:rPr lang="tr-TR" dirty="0"/>
              <a:t> </a:t>
            </a:r>
            <a:r>
              <a:rPr lang="en-US" dirty="0"/>
              <a:t>the dose would be two to four measures a day), </a:t>
            </a:r>
            <a:r>
              <a:rPr lang="en-US" u="sng" dirty="0"/>
              <a:t>2mg a</a:t>
            </a:r>
            <a:r>
              <a:rPr lang="tr-TR" u="sng" dirty="0"/>
              <a:t> </a:t>
            </a:r>
            <a:r>
              <a:rPr lang="en-US" u="sng" dirty="0"/>
              <a:t>day of oral </a:t>
            </a:r>
            <a:r>
              <a:rPr lang="en-US" u="sng" dirty="0" err="1"/>
              <a:t>estradiol</a:t>
            </a:r>
            <a:r>
              <a:rPr lang="en-US" dirty="0"/>
              <a:t> or </a:t>
            </a:r>
            <a:r>
              <a:rPr lang="en-US" u="sng" dirty="0"/>
              <a:t>10 mg a day of </a:t>
            </a:r>
            <a:r>
              <a:rPr lang="en-US" u="sng" dirty="0" err="1"/>
              <a:t>ethinyl</a:t>
            </a:r>
            <a:r>
              <a:rPr lang="en-US" u="sng" dirty="0"/>
              <a:t> </a:t>
            </a:r>
            <a:r>
              <a:rPr lang="en-US" u="sng" dirty="0" err="1"/>
              <a:t>estradiol</a:t>
            </a:r>
            <a:r>
              <a:rPr lang="en-US" dirty="0"/>
              <a:t>.</a:t>
            </a:r>
            <a:endParaRPr lang="tr-TR" dirty="0"/>
          </a:p>
          <a:p>
            <a:r>
              <a:rPr lang="tr-TR" u="sng" dirty="0" err="1"/>
              <a:t>Micronised</a:t>
            </a:r>
            <a:r>
              <a:rPr lang="tr-TR" u="sng" dirty="0"/>
              <a:t> </a:t>
            </a:r>
            <a:r>
              <a:rPr lang="tr-TR" u="sng" dirty="0" err="1"/>
              <a:t>progesterone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pregnane</a:t>
            </a:r>
            <a:r>
              <a:rPr lang="tr-TR" dirty="0"/>
              <a:t> </a:t>
            </a:r>
            <a:r>
              <a:rPr lang="tr-TR" dirty="0" err="1"/>
              <a:t>derivatives</a:t>
            </a:r>
            <a:r>
              <a:rPr lang="tr-TR" dirty="0"/>
              <a:t> as </a:t>
            </a:r>
            <a:r>
              <a:rPr lang="tr-TR" u="sng" dirty="0" err="1"/>
              <a:t>dydrogesterone</a:t>
            </a:r>
            <a:r>
              <a:rPr lang="tr-TR" dirty="0"/>
              <a:t> </a:t>
            </a:r>
            <a:r>
              <a:rPr lang="en-US" dirty="0"/>
              <a:t>may be associated with a lower risk of venous</a:t>
            </a:r>
            <a:r>
              <a:rPr lang="tr-TR" dirty="0"/>
              <a:t> </a:t>
            </a:r>
            <a:r>
              <a:rPr lang="en-US" dirty="0" err="1"/>
              <a:t>thromboembolism</a:t>
            </a:r>
            <a:r>
              <a:rPr lang="en-US" dirty="0"/>
              <a:t> compared with other </a:t>
            </a:r>
            <a:r>
              <a:rPr lang="en-US" dirty="0" err="1"/>
              <a:t>progestogens</a:t>
            </a:r>
            <a:r>
              <a:rPr lang="tr-TR" dirty="0"/>
              <a:t> in </a:t>
            </a:r>
            <a:r>
              <a:rPr lang="tr-TR" dirty="0" err="1"/>
              <a:t>particular</a:t>
            </a:r>
            <a:r>
              <a:rPr lang="tr-TR" dirty="0"/>
              <a:t> </a:t>
            </a:r>
            <a:r>
              <a:rPr lang="tr-TR" dirty="0" err="1"/>
              <a:t>norpregnane</a:t>
            </a:r>
            <a:r>
              <a:rPr lang="tr-TR" dirty="0"/>
              <a:t> </a:t>
            </a:r>
            <a:r>
              <a:rPr lang="tr-TR" dirty="0" err="1"/>
              <a:t>derivatives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76056" y="4659982"/>
            <a:ext cx="3942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/>
              <a:t>Post </a:t>
            </a:r>
            <a:r>
              <a:rPr lang="tr-TR" sz="1400" dirty="0" err="1"/>
              <a:t>Reproductive</a:t>
            </a:r>
            <a:r>
              <a:rPr lang="tr-TR" sz="1400" dirty="0"/>
              <a:t> </a:t>
            </a:r>
            <a:r>
              <a:rPr lang="tr-TR" sz="1400" dirty="0" err="1"/>
              <a:t>Health</a:t>
            </a:r>
            <a:r>
              <a:rPr lang="tr-TR" sz="1400" dirty="0"/>
              <a:t> 2017, </a:t>
            </a:r>
            <a:r>
              <a:rPr lang="tr-TR" sz="1400" dirty="0" err="1"/>
              <a:t>Vol</a:t>
            </a:r>
            <a:r>
              <a:rPr lang="tr-TR" sz="1400" dirty="0"/>
              <a:t>. 23(1) 22–35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Content Placeholder 1"/>
          <p:cNvSpPr>
            <a:spLocks noGrp="1"/>
          </p:cNvSpPr>
          <p:nvPr>
            <p:ph idx="1"/>
          </p:nvPr>
        </p:nvSpPr>
        <p:spPr>
          <a:xfrm>
            <a:off x="1485900" y="1004888"/>
            <a:ext cx="6172200" cy="339447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Women with POI have been shown to have lower androgen levels compared to control groups</a:t>
            </a:r>
            <a:endParaRPr lang="en-US" altLang="en-US" sz="1800" baseline="300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 3" panose="05040102010807070707" pitchFamily="18" charset="2"/>
              <a:buNone/>
            </a:pPr>
            <a:endParaRPr lang="en-US" altLang="en-US" sz="1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Consideration should be given to androgen replacement, especially in those suffering from symptoms of testosterone deficiency, such as reduced libido or lethargy</a:t>
            </a:r>
            <a:r>
              <a:rPr lang="en-US" altLang="en-US" sz="1800" baseline="30000">
                <a:ea typeface="ＭＳ Ｐゴシック" panose="020B0600070205080204" pitchFamily="34" charset="-128"/>
              </a:rPr>
              <a:t>1-3</a:t>
            </a:r>
            <a:endParaRPr lang="en-US" altLang="en-US" sz="1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1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Routes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Transdermal 1-2% gel or 1% testosterone cream 5mg/day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Subcutaneous implants – unlicensed 50-100mg / 6 months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Oral DHEA 25mg/d </a:t>
            </a:r>
            <a:r>
              <a:rPr lang="mr-IN" altLang="en-US" sz="1800">
                <a:ea typeface="ＭＳ Ｐゴシック" panose="020B0600070205080204" pitchFamily="34" charset="-128"/>
              </a:rPr>
              <a:t>–</a:t>
            </a:r>
            <a:r>
              <a:rPr lang="en-US" altLang="en-US" sz="1800">
                <a:ea typeface="ＭＳ Ｐゴシック" panose="020B0600070205080204" pitchFamily="34" charset="-128"/>
              </a:rPr>
              <a:t> few data 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1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Aim for serum testosterone levels within physiological range to minimise side effects e.g. hair growth and acne (FAI &lt;5%)</a:t>
            </a:r>
          </a:p>
        </p:txBody>
      </p:sp>
      <p:sp>
        <p:nvSpPr>
          <p:cNvPr id="3" name="Title 2">
            <a:extLst/>
          </p:cNvPr>
          <p:cNvSpPr>
            <a:spLocks noGrp="1"/>
          </p:cNvSpPr>
          <p:nvPr>
            <p:ph type="title"/>
          </p:nvPr>
        </p:nvSpPr>
        <p:spPr>
          <a:xfrm>
            <a:off x="1485900" y="205979"/>
            <a:ext cx="6172200" cy="857250"/>
          </a:xfrm>
          <a:ln>
            <a:miter lim="800000"/>
            <a:headEnd/>
            <a:tailEnd/>
          </a:ln>
          <a:extLst>
            <a:ext uri="{FAA26D3D-D897-4be2-8F04-BA451C77F1D7}"/>
          </a:extLst>
        </p:spPr>
        <p:txBody>
          <a:bodyPr>
            <a:scene3d>
              <a:camera prst="orthographicFront"/>
              <a:lightRig rig="soft" dir="t"/>
            </a:scene3d>
          </a:bodyPr>
          <a:lstStyle/>
          <a:p>
            <a:pPr>
              <a:defRPr/>
            </a:pPr>
            <a:r>
              <a:rPr lang="en-US" dirty="0">
                <a:ea typeface="+mj-ea"/>
                <a:cs typeface="+mj-cs"/>
              </a:rPr>
              <a:t>Androgen replacement in POI</a:t>
            </a:r>
          </a:p>
        </p:txBody>
      </p:sp>
      <p:sp>
        <p:nvSpPr>
          <p:cNvPr id="251908" name="Footer Placeholder 7"/>
          <p:cNvSpPr>
            <a:spLocks noGrp="1"/>
          </p:cNvSpPr>
          <p:nvPr>
            <p:ph type="ftr" sz="quarter" idx="4294967295"/>
          </p:nvPr>
        </p:nvSpPr>
        <p:spPr bwMode="auto">
          <a:xfrm>
            <a:off x="4860032" y="4399360"/>
            <a:ext cx="5967413" cy="62984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Lucida Sans Unicode" panose="020B0602030504020204" pitchFamily="34" charset="0"/>
              </a:rPr>
              <a:t>1.Panay et al Climacteric 2010</a:t>
            </a: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Lucida Sans Unicode" panose="020B0602030504020204" pitchFamily="34" charset="0"/>
              </a:rPr>
              <a:t>2.Maclaran &amp; Panay Women’s Health 2011/2012/2015</a:t>
            </a: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Lucida Sans Unicode" panose="020B0602030504020204" pitchFamily="34" charset="0"/>
              </a:rPr>
              <a:t>3.Achilli et al </a:t>
            </a:r>
            <a:r>
              <a:rPr lang="en-US" altLang="en-US" dirty="0" err="1">
                <a:latin typeface="Lucida Sans Unicode" panose="020B0602030504020204" pitchFamily="34" charset="0"/>
              </a:rPr>
              <a:t>Fertil</a:t>
            </a:r>
            <a:r>
              <a:rPr lang="en-US" altLang="en-US" dirty="0">
                <a:latin typeface="Lucida Sans Unicode" panose="020B0602030504020204" pitchFamily="34" charset="0"/>
              </a:rPr>
              <a:t> </a:t>
            </a:r>
            <a:r>
              <a:rPr lang="en-US" altLang="en-US" dirty="0" err="1">
                <a:latin typeface="Lucida Sans Unicode" panose="020B0602030504020204" pitchFamily="34" charset="0"/>
              </a:rPr>
              <a:t>Steril</a:t>
            </a:r>
            <a:r>
              <a:rPr lang="en-US" altLang="en-US" dirty="0">
                <a:latin typeface="Lucida Sans Unicode" panose="020B0602030504020204" pitchFamily="34" charset="0"/>
              </a:rPr>
              <a:t> 2017</a:t>
            </a:r>
          </a:p>
        </p:txBody>
      </p:sp>
      <p:pic>
        <p:nvPicPr>
          <p:cNvPr id="5" name="9 Resim" descr="LOGO DrDr.jpg">
            <a:extLst>
              <a:ext uri="{FF2B5EF4-FFF2-40B4-BE49-F238E27FC236}">
                <a16:creationId xmlns:a16="http://schemas.microsoft.com/office/drawing/2014/main" id="{65C19C99-18A9-8743-B202-6A9E13419FA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351349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265" y="1200150"/>
            <a:ext cx="4979469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01859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72140"/>
            <a:ext cx="5326466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66056"/>
      </p:ext>
    </p:extLst>
  </p:cSld>
  <p:clrMapOvr>
    <a:masterClrMapping/>
  </p:clrMapOvr>
  <p:transition spd="slow"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534" y="1139538"/>
            <a:ext cx="4978931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13709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079" y="1200150"/>
            <a:ext cx="5073841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63403"/>
      </p:ext>
    </p:extLst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031" y="1200150"/>
            <a:ext cx="5251938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78933"/>
      </p:ext>
    </p:extLst>
  </p:cSld>
  <p:clrMapOvr>
    <a:masterClrMapping/>
  </p:clrMapOvr>
  <p:transition spd="slow"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969" y="1623816"/>
            <a:ext cx="5630061" cy="2810267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47372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431" y="1200150"/>
            <a:ext cx="5097137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1362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/>
          </p:cNvPr>
          <p:cNvSpPr>
            <a:spLocks noGrp="1"/>
          </p:cNvSpPr>
          <p:nvPr>
            <p:ph type="title"/>
          </p:nvPr>
        </p:nvSpPr>
        <p:spPr>
          <a:xfrm>
            <a:off x="565547" y="130374"/>
            <a:ext cx="5915025" cy="994172"/>
          </a:xfrm>
          <a:ln>
            <a:miter lim="800000"/>
            <a:headEnd/>
            <a:tailEnd/>
          </a:ln>
          <a:extLst>
            <a:ext uri="{FAA26D3D-D897-4be2-8F04-BA451C77F1D7}"/>
            <a:ext uri="{909E8E84-426E-40dd-AFC4-6F175D3DCCD1}"/>
            <a:ext uri="{91240B29-F687-4f45-9708-019B960494DF}"/>
          </a:extLst>
        </p:spPr>
        <p:txBody>
          <a:bodyPr rtlCol="0">
            <a:normAutofit/>
            <a:scene3d>
              <a:camera prst="orthographicFront"/>
              <a:lightRig rig="soft" dir="t"/>
            </a:scene3d>
          </a:bodyPr>
          <a:lstStyle/>
          <a:p>
            <a:pPr>
              <a:defRPr/>
            </a:pPr>
            <a:r>
              <a:rPr lang="en-US" dirty="0">
                <a:ea typeface="+mj-ea"/>
                <a:cs typeface="+mj-cs"/>
              </a:rPr>
              <a:t>Timely diagnosis is vital…</a:t>
            </a:r>
          </a:p>
        </p:txBody>
      </p:sp>
      <p:sp>
        <p:nvSpPr>
          <p:cNvPr id="239619" name="Content Placeholder 1"/>
          <p:cNvSpPr>
            <a:spLocks noGrp="1"/>
          </p:cNvSpPr>
          <p:nvPr>
            <p:ph idx="1"/>
          </p:nvPr>
        </p:nvSpPr>
        <p:spPr>
          <a:xfrm>
            <a:off x="611560" y="627460"/>
            <a:ext cx="8208912" cy="4032522"/>
          </a:xfrm>
        </p:spPr>
        <p:txBody>
          <a:bodyPr>
            <a:normAutofit/>
          </a:bodyPr>
          <a:lstStyle/>
          <a:p>
            <a:pPr eaLnBrk="1" hangingPunct="1">
              <a:buFontTx/>
              <a:buChar char="•"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altLang="en-US" sz="1800" dirty="0">
                <a:ea typeface="ＭＳ Ｐゴシック" panose="020B0600070205080204" pitchFamily="34" charset="-128"/>
              </a:rPr>
              <a:t>Often significant delay in diagnosis quoted</a:t>
            </a:r>
          </a:p>
          <a:p>
            <a:pPr lvl="1" eaLnBrk="1" hangingPunct="1">
              <a:buSzPct val="45000"/>
              <a:buFontTx/>
              <a:buChar char="o"/>
            </a:pPr>
            <a:r>
              <a:rPr lang="en-US" altLang="en-US" sz="1800" dirty="0">
                <a:ea typeface="ＭＳ Ｐゴシック" panose="020B0600070205080204" pitchFamily="34" charset="-128"/>
              </a:rPr>
              <a:t>&gt;50% see ≥ 3 clinicians before diagnosis made</a:t>
            </a:r>
          </a:p>
          <a:p>
            <a:pPr lvl="1" eaLnBrk="1" hangingPunct="1">
              <a:buSzPct val="45000"/>
              <a:buFontTx/>
              <a:buChar char="o"/>
            </a:pPr>
            <a:r>
              <a:rPr lang="en-US" altLang="en-US" sz="1800" dirty="0">
                <a:ea typeface="ＭＳ Ｐゴシック" panose="020B0600070205080204" pitchFamily="34" charset="-128"/>
              </a:rPr>
              <a:t>25% diagnosis &gt; 5 years</a:t>
            </a:r>
            <a:r>
              <a:rPr lang="en-US" altLang="en-US" sz="1800" baseline="30000" dirty="0">
                <a:ea typeface="ＭＳ Ｐゴシック" panose="020B0600070205080204" pitchFamily="34" charset="-128"/>
              </a:rPr>
              <a:t>1</a:t>
            </a:r>
          </a:p>
          <a:p>
            <a:pPr eaLnBrk="1" hangingPunct="1">
              <a:buFontTx/>
              <a:buChar char="•"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altLang="en-US" sz="1800" dirty="0">
                <a:ea typeface="ＭＳ Ｐゴシック" panose="020B0600070205080204" pitchFamily="34" charset="-128"/>
              </a:rPr>
              <a:t>Delay and subsequent period of estrogen deficiency cited as contributor to low bone density</a:t>
            </a:r>
          </a:p>
          <a:p>
            <a:pPr eaLnBrk="1" hangingPunct="1">
              <a:buFontTx/>
              <a:buChar char="•"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altLang="en-US" sz="1800" dirty="0">
                <a:ea typeface="ＭＳ Ｐゴシック" panose="020B0600070205080204" pitchFamily="34" charset="-128"/>
              </a:rPr>
              <a:t>Hormone therapy may not be sufficient to increase bone mass and many lose BMD by time of FU.</a:t>
            </a:r>
            <a:r>
              <a:rPr lang="en-US" altLang="en-US" sz="1800" baseline="30000" dirty="0">
                <a:ea typeface="ＭＳ Ｐゴシック" panose="020B0600070205080204" pitchFamily="34" charset="-128"/>
              </a:rPr>
              <a:t>2-3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altLang="en-US" sz="1800" dirty="0">
                <a:ea typeface="ＭＳ Ｐゴシック" panose="020B0600070205080204" pitchFamily="34" charset="-128"/>
              </a:rPr>
              <a:t>Better to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minimise</a:t>
            </a:r>
            <a:r>
              <a:rPr lang="en-US" altLang="en-US" sz="1800" dirty="0">
                <a:ea typeface="ＭＳ Ｐゴシック" panose="020B0600070205080204" pitchFamily="34" charset="-128"/>
              </a:rPr>
              <a:t> initial bone loss then try to catch up!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39621" name="TextBox 1"/>
          <p:cNvSpPr txBox="1">
            <a:spLocks noChangeArrowheads="1"/>
          </p:cNvSpPr>
          <p:nvPr/>
        </p:nvSpPr>
        <p:spPr bwMode="auto">
          <a:xfrm>
            <a:off x="2915816" y="4741562"/>
            <a:ext cx="66960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n-US" sz="1050" dirty="0">
                <a:solidFill>
                  <a:srgbClr val="000000"/>
                </a:solidFill>
                <a:latin typeface="Lucida Sans Unicode" panose="020B0602030504020204" pitchFamily="34" charset="0"/>
              </a:rPr>
              <a:t>1 </a:t>
            </a:r>
            <a:r>
              <a:rPr lang="en-GB" altLang="en-US" sz="105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Alzubaidi</a:t>
            </a:r>
            <a:r>
              <a:rPr lang="en-GB" altLang="en-US" sz="1050" dirty="0">
                <a:solidFill>
                  <a:srgbClr val="000000"/>
                </a:solidFill>
                <a:latin typeface="Lucida Sans Unicode" panose="020B0602030504020204" pitchFamily="34" charset="0"/>
              </a:rPr>
              <a:t> NH </a:t>
            </a:r>
            <a:r>
              <a:rPr lang="en-GB" altLang="en-US" sz="1050" i="1" dirty="0">
                <a:solidFill>
                  <a:srgbClr val="000000"/>
                </a:solidFill>
                <a:latin typeface="Lucida Sans Unicode" panose="020B0602030504020204" pitchFamily="34" charset="0"/>
              </a:rPr>
              <a:t>et al</a:t>
            </a:r>
            <a:r>
              <a:rPr lang="en-GB" altLang="en-US" sz="1050" dirty="0">
                <a:solidFill>
                  <a:srgbClr val="000000"/>
                </a:solidFill>
                <a:latin typeface="Lucida Sans Unicode" panose="020B0602030504020204" pitchFamily="34" charset="0"/>
              </a:rPr>
              <a:t>. 2002</a:t>
            </a:r>
            <a:r>
              <a:rPr lang="en-US" altLang="en-US" sz="1050" dirty="0">
                <a:solidFill>
                  <a:srgbClr val="000000"/>
                </a:solidFill>
                <a:latin typeface="Lucida Sans Unicode" panose="020B0602030504020204" pitchFamily="34" charset="0"/>
              </a:rPr>
              <a:t> 2.Fenton </a:t>
            </a:r>
            <a:r>
              <a:rPr lang="en-US" altLang="en-US" sz="1050" dirty="0"/>
              <a:t>A, J Midlife Health 2015; 3.Bennetti-Pinto Menopause 2015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26196"/>
      </p:ext>
    </p:extLst>
  </p:cSld>
  <p:clrMapOvr>
    <a:masterClrMapping/>
  </p:clrMapOvr>
  <p:transition spd="slow"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206" y="1442816"/>
            <a:ext cx="5639587" cy="3172268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16574"/>
      </p:ext>
    </p:extLst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594" y="1200150"/>
            <a:ext cx="5580812" cy="3657600"/>
          </a:xfrm>
        </p:spPr>
      </p:pic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72590"/>
      </p:ext>
    </p:extLst>
  </p:cSld>
  <p:clrMapOvr>
    <a:masterClrMapping/>
  </p:clrMapOvr>
  <p:transition spd="slow"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vitro</a:t>
            </a:r>
            <a:r>
              <a:rPr lang="tr-TR" dirty="0"/>
              <a:t> </a:t>
            </a:r>
            <a:r>
              <a:rPr lang="tr-TR" dirty="0" err="1"/>
              <a:t>activation</a:t>
            </a:r>
            <a:r>
              <a:rPr lang="tr-TR" dirty="0"/>
              <a:t> of </a:t>
            </a:r>
            <a:r>
              <a:rPr lang="tr-TR" dirty="0" err="1"/>
              <a:t>dormant</a:t>
            </a:r>
            <a:r>
              <a:rPr lang="tr-TR" dirty="0"/>
              <a:t> </a:t>
            </a:r>
            <a:r>
              <a:rPr lang="tr-TR" dirty="0" err="1"/>
              <a:t>Follicles</a:t>
            </a:r>
            <a:endParaRPr lang="tr-T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32150"/>
            <a:ext cx="477078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545632" y="4835723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6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690" y="106602"/>
            <a:ext cx="6804654" cy="503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Title 1"/>
          <p:cNvSpPr>
            <a:spLocks noGrp="1"/>
          </p:cNvSpPr>
          <p:nvPr>
            <p:ph type="title"/>
          </p:nvPr>
        </p:nvSpPr>
        <p:spPr>
          <a:xfrm>
            <a:off x="1615679" y="273844"/>
            <a:ext cx="5915025" cy="994172"/>
          </a:xfrm>
        </p:spPr>
        <p:txBody>
          <a:bodyPr/>
          <a:lstStyle/>
          <a:p>
            <a:pPr eaLnBrk="1" hangingPunct="1"/>
            <a:r>
              <a:rPr lang="en-GB" altLang="en-US" sz="2400" b="1">
                <a:ea typeface="ＭＳ Ｐゴシック" panose="020B0600070205080204" pitchFamily="34" charset="-128"/>
              </a:rPr>
              <a:t>New POI Guidelines</a:t>
            </a:r>
          </a:p>
        </p:txBody>
      </p:sp>
      <p:sp>
        <p:nvSpPr>
          <p:cNvPr id="220163" name="Text Placeholder 4"/>
          <p:cNvSpPr>
            <a:spLocks noGrp="1"/>
          </p:cNvSpPr>
          <p:nvPr>
            <p:ph type="body" idx="1"/>
          </p:nvPr>
        </p:nvSpPr>
        <p:spPr>
          <a:xfrm>
            <a:off x="481401" y="1268016"/>
            <a:ext cx="3030141" cy="47982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rgbClr val="4BACC6"/>
                </a:solidFill>
                <a:ea typeface="ＭＳ Ｐゴシック" panose="020B0600070205080204" pitchFamily="34" charset="-128"/>
              </a:rPr>
              <a:t>NICE</a:t>
            </a:r>
          </a:p>
        </p:txBody>
      </p:sp>
      <p:sp>
        <p:nvSpPr>
          <p:cNvPr id="220164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139803" y="822722"/>
            <a:ext cx="804863" cy="479822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GB" altLang="en-US" dirty="0">
                <a:solidFill>
                  <a:srgbClr val="4BACC6"/>
                </a:solidFill>
                <a:ea typeface="ＭＳ Ｐゴシック" panose="020B0600070205080204" pitchFamily="34" charset="-128"/>
              </a:rPr>
              <a:t>ESHRE</a:t>
            </a:r>
          </a:p>
        </p:txBody>
      </p:sp>
      <p:pic>
        <p:nvPicPr>
          <p:cNvPr id="22016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863" y="1268016"/>
            <a:ext cx="2508647" cy="356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16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60" y="1818085"/>
            <a:ext cx="1899047" cy="2428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0167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403" y="1924050"/>
            <a:ext cx="2052638" cy="232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168" name="Rectangle 3"/>
          <p:cNvSpPr>
            <a:spLocks noChangeArrowheads="1"/>
          </p:cNvSpPr>
          <p:nvPr/>
        </p:nvSpPr>
        <p:spPr bwMode="auto">
          <a:xfrm>
            <a:off x="6804248" y="1434827"/>
            <a:ext cx="6254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563"/>
              </a:spcBef>
            </a:pPr>
            <a:r>
              <a:rPr lang="en-GB" altLang="en-US" dirty="0">
                <a:solidFill>
                  <a:srgbClr val="4BACC6"/>
                </a:solidFill>
                <a:latin typeface="Calibri" panose="020F0502020204030204" pitchFamily="34" charset="0"/>
              </a:rPr>
              <a:t>BMS</a:t>
            </a:r>
          </a:p>
        </p:txBody>
      </p:sp>
    </p:spTree>
    <p:extLst>
      <p:ext uri="{BB962C8B-B14F-4D97-AF65-F5344CB8AC3E}">
        <p14:creationId xmlns:p14="http://schemas.microsoft.com/office/powerpoint/2010/main" val="274630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275606"/>
            <a:ext cx="7467600" cy="333127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tr-TR" sz="4000" dirty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endParaRPr lang="tr-TR" sz="4000" dirty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tr-TR" sz="2800" dirty="0" err="1">
                <a:solidFill>
                  <a:srgbClr val="002060"/>
                </a:solidFill>
                <a:cs typeface="Arial" pitchFamily="34" charset="0"/>
              </a:rPr>
              <a:t>www.slideshare.net</a:t>
            </a:r>
            <a:r>
              <a:rPr lang="tr-TR" sz="2800" dirty="0">
                <a:solidFill>
                  <a:srgbClr val="002060"/>
                </a:solidFill>
                <a:cs typeface="Arial" pitchFamily="34" charset="0"/>
              </a:rPr>
              <a:t>/</a:t>
            </a:r>
            <a:r>
              <a:rPr lang="tr-TR" sz="2800" dirty="0" err="1">
                <a:solidFill>
                  <a:srgbClr val="002060"/>
                </a:solidFill>
                <a:cs typeface="Arial" pitchFamily="34" charset="0"/>
              </a:rPr>
              <a:t>dryoldemir</a:t>
            </a:r>
            <a:endParaRPr lang="tr-TR" sz="2800" dirty="0">
              <a:solidFill>
                <a:srgbClr val="002060"/>
              </a:solidFill>
              <a:cs typeface="Arial" pitchFamily="34" charset="0"/>
            </a:endParaRPr>
          </a:p>
          <a:p>
            <a:pPr algn="ctr">
              <a:buNone/>
            </a:pPr>
            <a:endParaRPr lang="tr-TR" sz="4000" b="1" dirty="0">
              <a:cs typeface="Arial" pitchFamily="34" charset="0"/>
            </a:endParaRPr>
          </a:p>
          <a:p>
            <a:pPr marL="0" indent="0">
              <a:buNone/>
            </a:pPr>
            <a:r>
              <a:rPr lang="tr-TR" sz="4000" dirty="0"/>
              <a:t>			</a:t>
            </a:r>
            <a:r>
              <a:rPr lang="tr-TR" sz="2600" dirty="0" err="1">
                <a:solidFill>
                  <a:srgbClr val="002060"/>
                </a:solidFill>
              </a:rPr>
              <a:t>tyoldemir</a:t>
            </a:r>
            <a:endParaRPr lang="tr-TR" sz="26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2600" dirty="0"/>
              <a:t>			</a:t>
            </a:r>
            <a:r>
              <a:rPr lang="tr-TR" sz="2600" dirty="0" err="1">
                <a:solidFill>
                  <a:srgbClr val="002060"/>
                </a:solidFill>
              </a:rPr>
              <a:t>profdrdryoldemir</a:t>
            </a:r>
            <a:endParaRPr lang="tr-TR" sz="2600" dirty="0">
              <a:solidFill>
                <a:srgbClr val="002060"/>
              </a:solidFill>
            </a:endParaRPr>
          </a:p>
          <a:p>
            <a:pPr algn="ctr">
              <a:buNone/>
            </a:pPr>
            <a:endParaRPr lang="tr-TR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3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2826" y="3651870"/>
            <a:ext cx="1441174" cy="1491630"/>
          </a:xfrm>
          <a:prstGeom prst="rect">
            <a:avLst/>
          </a:prstGeom>
        </p:spPr>
      </p:pic>
      <p:pic>
        <p:nvPicPr>
          <p:cNvPr id="5" name="10 Resim" descr="instagram-logo-sketc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3651870"/>
            <a:ext cx="668693" cy="501520"/>
          </a:xfrm>
          <a:prstGeom prst="rect">
            <a:avLst/>
          </a:prstGeom>
        </p:spPr>
      </p:pic>
      <p:pic>
        <p:nvPicPr>
          <p:cNvPr id="7" name="6 Resim" descr="fakulte_logo_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39502"/>
            <a:ext cx="3913551" cy="989898"/>
          </a:xfrm>
          <a:prstGeom prst="rect">
            <a:avLst/>
          </a:prstGeom>
        </p:spPr>
      </p:pic>
      <p:pic>
        <p:nvPicPr>
          <p:cNvPr id="8" name="10 Resim" descr="instagram-logo-sketc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4083918"/>
            <a:ext cx="668693" cy="501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CEDBE-B72C-A44A-A078-9A85658C0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364E00E-1AAA-3342-9E19-17D05A84ED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87574"/>
            <a:ext cx="5400226" cy="36576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AFD35D-49D3-1240-98C6-AAC3876F2A03}"/>
              </a:ext>
            </a:extLst>
          </p:cNvPr>
          <p:cNvSpPr/>
          <p:nvPr/>
        </p:nvSpPr>
        <p:spPr>
          <a:xfrm>
            <a:off x="2777413" y="4747632"/>
            <a:ext cx="2298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CMAJ, April 16, 2013, 185(7) </a:t>
            </a:r>
            <a:endParaRPr lang="tr-TR" sz="1400" dirty="0">
              <a:effectLst/>
            </a:endParaRPr>
          </a:p>
        </p:txBody>
      </p:sp>
      <p:pic>
        <p:nvPicPr>
          <p:cNvPr id="7" name="9 Resim" descr="LOGO DrDr.jpg">
            <a:extLst>
              <a:ext uri="{FF2B5EF4-FFF2-40B4-BE49-F238E27FC236}">
                <a16:creationId xmlns:a16="http://schemas.microsoft.com/office/drawing/2014/main" id="{CA786984-FEB3-3345-B343-9095123F453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0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3445A-42A4-4F46-9EA9-883C6EE2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56F2FD5-B9AB-8540-A259-AB820B2A10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43000"/>
            <a:ext cx="4279266" cy="2637241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6DE9CD-9260-F74B-A16B-7E9A40D83725}"/>
              </a:ext>
            </a:extLst>
          </p:cNvPr>
          <p:cNvSpPr/>
          <p:nvPr/>
        </p:nvSpPr>
        <p:spPr>
          <a:xfrm>
            <a:off x="2777413" y="4747632"/>
            <a:ext cx="2298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CMAJ, April 16, 2013, 185(7) </a:t>
            </a:r>
            <a:endParaRPr lang="tr-TR" sz="1400" dirty="0"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4F7322-971F-474F-A185-E862AB14D1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2894"/>
            <a:ext cx="3974345" cy="4850606"/>
          </a:xfrm>
          <a:prstGeom prst="rect">
            <a:avLst/>
          </a:prstGeom>
        </p:spPr>
      </p:pic>
      <p:pic>
        <p:nvPicPr>
          <p:cNvPr id="68" name="9 Resim" descr="LOGO DrDr.jpg">
            <a:extLst>
              <a:ext uri="{FF2B5EF4-FFF2-40B4-BE49-F238E27FC236}">
                <a16:creationId xmlns:a16="http://schemas.microsoft.com/office/drawing/2014/main" id="{2EE7A779-30A6-0F42-A61B-77663A5D250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  <p:pic>
        <p:nvPicPr>
          <p:cNvPr id="1025" name="Picture 1" descr="page6image7869520">
            <a:extLst>
              <a:ext uri="{FF2B5EF4-FFF2-40B4-BE49-F238E27FC236}">
                <a16:creationId xmlns:a16="http://schemas.microsoft.com/office/drawing/2014/main" id="{B006DE75-865C-F644-B55B-15EDCF767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97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7598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>
            <a:extLst>
              <a:ext uri="{FF2B5EF4-FFF2-40B4-BE49-F238E27FC236}">
                <a16:creationId xmlns:a16="http://schemas.microsoft.com/office/drawing/2014/main" id="{6ED88F13-F150-4646-98BF-7C31ED1FF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/>
          </a:p>
        </p:txBody>
      </p:sp>
      <p:sp>
        <p:nvSpPr>
          <p:cNvPr id="8195" name="3 Dikdörtgen">
            <a:extLst>
              <a:ext uri="{FF2B5EF4-FFF2-40B4-BE49-F238E27FC236}">
                <a16:creationId xmlns:a16="http://schemas.microsoft.com/office/drawing/2014/main" id="{B014E68B-935D-6A44-86A3-29B339A03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8906" y="4864099"/>
            <a:ext cx="3816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tr-TR" sz="1400" dirty="0"/>
              <a:t>European Heart Journal (2003) 24, 987–1003</a:t>
            </a:r>
            <a:endParaRPr lang="tr-TR" altLang="tr-TR" sz="1400" dirty="0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B632F69F-42EE-1645-80FA-871E7D5871B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22263"/>
            <a:ext cx="7072312" cy="4618037"/>
          </a:xfrm>
          <a:noFill/>
        </p:spPr>
      </p:pic>
      <p:sp>
        <p:nvSpPr>
          <p:cNvPr id="8197" name="Dikdörtgen 4">
            <a:extLst>
              <a:ext uri="{FF2B5EF4-FFF2-40B4-BE49-F238E27FC236}">
                <a16:creationId xmlns:a16="http://schemas.microsoft.com/office/drawing/2014/main" id="{46D39540-82DD-2341-8384-6F57003B4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9013" y="4227513"/>
            <a:ext cx="87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>
                <a:solidFill>
                  <a:srgbClr val="FF0000"/>
                </a:solidFill>
                <a:latin typeface="Times New Roman" panose="02020603050405020304" pitchFamily="18" charset="0"/>
              </a:rPr>
              <a:t>x 38.67</a:t>
            </a:r>
            <a:endParaRPr lang="tr-TR" altLang="tr-TR">
              <a:solidFill>
                <a:srgbClr val="FF0000"/>
              </a:solidFill>
            </a:endParaRPr>
          </a:p>
        </p:txBody>
      </p:sp>
      <p:pic>
        <p:nvPicPr>
          <p:cNvPr id="6" name="9 Resim" descr="LOGO DrDr.jpg">
            <a:extLst>
              <a:ext uri="{FF2B5EF4-FFF2-40B4-BE49-F238E27FC236}">
                <a16:creationId xmlns:a16="http://schemas.microsoft.com/office/drawing/2014/main" id="{CA20D157-1C9D-F345-97A1-F5A6066426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76442"/>
      </p:ext>
    </p:extLst>
  </p:cSld>
  <p:clrMapOvr>
    <a:masterClrMapping/>
  </p:clrMapOvr>
  <p:transition>
    <p:pull dir="r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>
            <a:extLst>
              <a:ext uri="{FF2B5EF4-FFF2-40B4-BE49-F238E27FC236}">
                <a16:creationId xmlns:a16="http://schemas.microsoft.com/office/drawing/2014/main" id="{B71C412F-D30A-DD40-8FB3-A4F9DFBB3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/>
          </a:p>
        </p:txBody>
      </p:sp>
      <p:pic>
        <p:nvPicPr>
          <p:cNvPr id="9219" name="Picture 5">
            <a:extLst>
              <a:ext uri="{FF2B5EF4-FFF2-40B4-BE49-F238E27FC236}">
                <a16:creationId xmlns:a16="http://schemas.microsoft.com/office/drawing/2014/main" id="{213903D8-3D44-114D-A7AE-5FDE00A5D30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619" y="297200"/>
            <a:ext cx="7200900" cy="4705350"/>
          </a:xfrm>
          <a:noFill/>
        </p:spPr>
      </p:pic>
      <p:sp>
        <p:nvSpPr>
          <p:cNvPr id="9220" name="3 Dikdörtgen">
            <a:extLst>
              <a:ext uri="{FF2B5EF4-FFF2-40B4-BE49-F238E27FC236}">
                <a16:creationId xmlns:a16="http://schemas.microsoft.com/office/drawing/2014/main" id="{E61789F0-F129-4B42-B2DB-085108303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7650" y="4839342"/>
            <a:ext cx="3816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tr-TR" sz="1400" dirty="0"/>
              <a:t>European Heart Journal (2003) 24, 987–1003</a:t>
            </a:r>
            <a:endParaRPr lang="tr-TR" altLang="tr-TR" sz="1400" dirty="0"/>
          </a:p>
        </p:txBody>
      </p:sp>
      <p:sp>
        <p:nvSpPr>
          <p:cNvPr id="9221" name="Dikdörtgen 1">
            <a:extLst>
              <a:ext uri="{FF2B5EF4-FFF2-40B4-BE49-F238E27FC236}">
                <a16:creationId xmlns:a16="http://schemas.microsoft.com/office/drawing/2014/main" id="{127980C0-03B5-7F43-8AEE-AECEF1F6B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9013" y="4227513"/>
            <a:ext cx="87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>
                <a:solidFill>
                  <a:srgbClr val="FF0000"/>
                </a:solidFill>
                <a:latin typeface="Times New Roman" panose="02020603050405020304" pitchFamily="18" charset="0"/>
              </a:rPr>
              <a:t>x 38.67</a:t>
            </a:r>
            <a:endParaRPr lang="tr-TR" altLang="tr-TR">
              <a:solidFill>
                <a:srgbClr val="FF0000"/>
              </a:solidFill>
            </a:endParaRPr>
          </a:p>
        </p:txBody>
      </p:sp>
      <p:pic>
        <p:nvPicPr>
          <p:cNvPr id="6" name="9 Resim" descr="LOGO DrDr.jpg">
            <a:extLst>
              <a:ext uri="{FF2B5EF4-FFF2-40B4-BE49-F238E27FC236}">
                <a16:creationId xmlns:a16="http://schemas.microsoft.com/office/drawing/2014/main" id="{141EF2B2-07E2-774C-A371-F03F2DD2108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21379"/>
      </p:ext>
    </p:extLst>
  </p:cSld>
  <p:clrMapOvr>
    <a:masterClrMapping/>
  </p:clrMapOvr>
  <p:transition>
    <p:pull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1" descr="time_to_diag1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035" y="438150"/>
            <a:ext cx="4941094" cy="410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43" name="Rectangle 1"/>
          <p:cNvSpPr>
            <a:spLocks noChangeArrowheads="1"/>
          </p:cNvSpPr>
          <p:nvPr/>
        </p:nvSpPr>
        <p:spPr bwMode="auto">
          <a:xfrm>
            <a:off x="4191596" y="4731990"/>
            <a:ext cx="58590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000000"/>
                </a:solidFill>
              </a:rPr>
              <a:t>Panay N, </a:t>
            </a:r>
            <a:r>
              <a:rPr lang="en-US" altLang="en-US" sz="1200" dirty="0" err="1">
                <a:solidFill>
                  <a:srgbClr val="000000"/>
                </a:solidFill>
              </a:rPr>
              <a:t>Cucinella</a:t>
            </a:r>
            <a:r>
              <a:rPr lang="en-US" altLang="en-US" sz="1200" dirty="0">
                <a:solidFill>
                  <a:srgbClr val="000000"/>
                </a:solidFill>
              </a:rPr>
              <a:t> L, </a:t>
            </a:r>
            <a:r>
              <a:rPr lang="en-US" altLang="en-US" sz="1200" dirty="0" err="1">
                <a:solidFill>
                  <a:srgbClr val="000000"/>
                </a:solidFill>
              </a:rPr>
              <a:t>Gerval</a:t>
            </a:r>
            <a:r>
              <a:rPr lang="en-US" altLang="en-US" sz="1200" dirty="0">
                <a:solidFill>
                  <a:srgbClr val="000000"/>
                </a:solidFill>
              </a:rPr>
              <a:t> M, </a:t>
            </a:r>
            <a:r>
              <a:rPr lang="en-US" altLang="en-US" sz="1200" dirty="0" err="1">
                <a:solidFill>
                  <a:srgbClr val="000000"/>
                </a:solidFill>
              </a:rPr>
              <a:t>Maclaran</a:t>
            </a:r>
            <a:r>
              <a:rPr lang="en-US" altLang="en-US" sz="1200" dirty="0">
                <a:solidFill>
                  <a:srgbClr val="000000"/>
                </a:solidFill>
              </a:rPr>
              <a:t> K, Shah G, </a:t>
            </a:r>
            <a:r>
              <a:rPr lang="en-US" altLang="en-US" sz="1200" dirty="0" err="1">
                <a:solidFill>
                  <a:srgbClr val="000000"/>
                </a:solidFill>
              </a:rPr>
              <a:t>Banya</a:t>
            </a:r>
            <a:r>
              <a:rPr lang="en-US" altLang="en-US" sz="1200" dirty="0">
                <a:solidFill>
                  <a:srgbClr val="000000"/>
                </a:solidFill>
              </a:rPr>
              <a:t> W 2017</a:t>
            </a:r>
          </a:p>
        </p:txBody>
      </p:sp>
      <p:pic>
        <p:nvPicPr>
          <p:cNvPr id="4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623888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>
            <a:extLst>
              <a:ext uri="{FF2B5EF4-FFF2-40B4-BE49-F238E27FC236}">
                <a16:creationId xmlns:a16="http://schemas.microsoft.com/office/drawing/2014/main" id="{794CC634-AF03-5045-B61B-F83F2552D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/>
          </a:p>
        </p:txBody>
      </p:sp>
      <p:sp>
        <p:nvSpPr>
          <p:cNvPr id="10243" name="2 İçerik Yer Tutucusu">
            <a:extLst>
              <a:ext uri="{FF2B5EF4-FFF2-40B4-BE49-F238E27FC236}">
                <a16:creationId xmlns:a16="http://schemas.microsoft.com/office/drawing/2014/main" id="{7EA01B46-F449-9C4E-BEA7-C6B6EFFA7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tr-TR"/>
              <a:t>SCORE ≥ %5 	→ 	LDL-K &lt; 100 mg/ dl	</a:t>
            </a:r>
          </a:p>
          <a:p>
            <a:pPr>
              <a:buFont typeface="Arial" panose="020B0604020202020204" pitchFamily="34" charset="0"/>
              <a:buNone/>
            </a:pPr>
            <a:r>
              <a:rPr lang="tr-TR" altLang="tr-TR"/>
              <a:t>	                            	T-K &lt;175 mg/ dl</a:t>
            </a:r>
          </a:p>
          <a:p>
            <a:r>
              <a:rPr lang="tr-TR" altLang="tr-TR"/>
              <a:t>SCORE &lt;%5	→	LDL-K &lt; 115 mg/ dl</a:t>
            </a:r>
          </a:p>
          <a:p>
            <a:pPr>
              <a:buFont typeface="Arial" panose="020B0604020202020204" pitchFamily="34" charset="0"/>
              <a:buNone/>
            </a:pPr>
            <a:r>
              <a:rPr lang="tr-TR" altLang="tr-TR"/>
              <a:t>	 				T-K &lt; 190 mg/dl</a:t>
            </a:r>
          </a:p>
          <a:p>
            <a:endParaRPr lang="tr-TR" altLang="tr-TR"/>
          </a:p>
        </p:txBody>
      </p:sp>
      <p:pic>
        <p:nvPicPr>
          <p:cNvPr id="4" name="9 Resim" descr="LOGO DrDr.jpg">
            <a:extLst>
              <a:ext uri="{FF2B5EF4-FFF2-40B4-BE49-F238E27FC236}">
                <a16:creationId xmlns:a16="http://schemas.microsoft.com/office/drawing/2014/main" id="{6F90F5A5-4DF1-FC4B-A847-3BD68376B38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93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Picture 1" descr="Spine_bmd1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5292"/>
            <a:ext cx="6822852" cy="447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67" name="TextBox 2"/>
          <p:cNvSpPr txBox="1">
            <a:spLocks noChangeArrowheads="1"/>
          </p:cNvSpPr>
          <p:nvPr/>
        </p:nvSpPr>
        <p:spPr bwMode="auto">
          <a:xfrm>
            <a:off x="5489973" y="897732"/>
            <a:ext cx="210621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500" b="1">
                <a:solidFill>
                  <a:srgbClr val="000000"/>
                </a:solidFill>
                <a:latin typeface="Calibri" panose="020F0502020204030204" pitchFamily="34" charset="0"/>
              </a:rPr>
              <a:t>For every unit increase in time (month) BMD as measured by spine t score decrease by 0.026, p=0.001 (1 way anova)</a:t>
            </a:r>
          </a:p>
        </p:txBody>
      </p:sp>
      <p:sp>
        <p:nvSpPr>
          <p:cNvPr id="241668" name="Rectangle 1"/>
          <p:cNvSpPr>
            <a:spLocks noChangeArrowheads="1"/>
          </p:cNvSpPr>
          <p:nvPr/>
        </p:nvSpPr>
        <p:spPr bwMode="auto">
          <a:xfrm>
            <a:off x="4211960" y="4695052"/>
            <a:ext cx="60209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000000"/>
                </a:solidFill>
              </a:rPr>
              <a:t>Panay N, </a:t>
            </a:r>
            <a:r>
              <a:rPr lang="en-US" altLang="en-US" sz="1200" dirty="0" err="1">
                <a:solidFill>
                  <a:srgbClr val="000000"/>
                </a:solidFill>
              </a:rPr>
              <a:t>Cucinella</a:t>
            </a:r>
            <a:r>
              <a:rPr lang="en-US" altLang="en-US" sz="1200" dirty="0">
                <a:solidFill>
                  <a:srgbClr val="000000"/>
                </a:solidFill>
              </a:rPr>
              <a:t> L, </a:t>
            </a:r>
            <a:r>
              <a:rPr lang="en-US" altLang="en-US" sz="1200" dirty="0" err="1">
                <a:solidFill>
                  <a:srgbClr val="000000"/>
                </a:solidFill>
              </a:rPr>
              <a:t>Gerval</a:t>
            </a:r>
            <a:r>
              <a:rPr lang="en-US" altLang="en-US" sz="1200" dirty="0">
                <a:solidFill>
                  <a:srgbClr val="000000"/>
                </a:solidFill>
              </a:rPr>
              <a:t> M, </a:t>
            </a:r>
            <a:r>
              <a:rPr lang="en-US" altLang="en-US" sz="1200" dirty="0" err="1">
                <a:solidFill>
                  <a:srgbClr val="000000"/>
                </a:solidFill>
              </a:rPr>
              <a:t>Maclaran</a:t>
            </a:r>
            <a:r>
              <a:rPr lang="en-US" altLang="en-US" sz="1200" dirty="0">
                <a:solidFill>
                  <a:srgbClr val="000000"/>
                </a:solidFill>
              </a:rPr>
              <a:t> K, Shah G, </a:t>
            </a:r>
            <a:r>
              <a:rPr lang="en-US" altLang="en-US" sz="1200" dirty="0" err="1">
                <a:solidFill>
                  <a:srgbClr val="000000"/>
                </a:solidFill>
              </a:rPr>
              <a:t>Banya</a:t>
            </a:r>
            <a:r>
              <a:rPr lang="en-US" altLang="en-US" sz="1200" dirty="0">
                <a:solidFill>
                  <a:srgbClr val="000000"/>
                </a:solidFill>
              </a:rPr>
              <a:t> W 2017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2348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60" y="355953"/>
            <a:ext cx="6858000" cy="467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1" name="Rectangle 1"/>
          <p:cNvSpPr>
            <a:spLocks noChangeArrowheads="1"/>
          </p:cNvSpPr>
          <p:nvPr/>
        </p:nvSpPr>
        <p:spPr bwMode="auto">
          <a:xfrm>
            <a:off x="4211960" y="4866501"/>
            <a:ext cx="6488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000000"/>
                </a:solidFill>
              </a:rPr>
              <a:t>Panay N, </a:t>
            </a:r>
            <a:r>
              <a:rPr lang="en-US" altLang="en-US" sz="1200" dirty="0" err="1">
                <a:solidFill>
                  <a:srgbClr val="000000"/>
                </a:solidFill>
              </a:rPr>
              <a:t>Cucinella</a:t>
            </a:r>
            <a:r>
              <a:rPr lang="en-US" altLang="en-US" sz="1200" dirty="0">
                <a:solidFill>
                  <a:srgbClr val="000000"/>
                </a:solidFill>
              </a:rPr>
              <a:t> L, </a:t>
            </a:r>
            <a:r>
              <a:rPr lang="en-US" altLang="en-US" sz="1200" dirty="0" err="1">
                <a:solidFill>
                  <a:srgbClr val="000000"/>
                </a:solidFill>
              </a:rPr>
              <a:t>Gerval</a:t>
            </a:r>
            <a:r>
              <a:rPr lang="en-US" altLang="en-US" sz="1200" dirty="0">
                <a:solidFill>
                  <a:srgbClr val="000000"/>
                </a:solidFill>
              </a:rPr>
              <a:t> M, </a:t>
            </a:r>
            <a:r>
              <a:rPr lang="en-US" altLang="en-US" sz="1200" dirty="0" err="1">
                <a:solidFill>
                  <a:srgbClr val="000000"/>
                </a:solidFill>
              </a:rPr>
              <a:t>Maclaran</a:t>
            </a:r>
            <a:r>
              <a:rPr lang="en-US" altLang="en-US" sz="1200" dirty="0">
                <a:solidFill>
                  <a:srgbClr val="000000"/>
                </a:solidFill>
              </a:rPr>
              <a:t> K, Shah G, </a:t>
            </a:r>
            <a:r>
              <a:rPr lang="en-US" altLang="en-US" sz="1200" dirty="0" err="1">
                <a:solidFill>
                  <a:srgbClr val="000000"/>
                </a:solidFill>
              </a:rPr>
              <a:t>Banya</a:t>
            </a:r>
            <a:r>
              <a:rPr lang="en-US" altLang="en-US" sz="1200" dirty="0">
                <a:solidFill>
                  <a:srgbClr val="000000"/>
                </a:solidFill>
              </a:rPr>
              <a:t> W 2017</a:t>
            </a:r>
          </a:p>
        </p:txBody>
      </p:sp>
      <p:pic>
        <p:nvPicPr>
          <p:cNvPr id="4" name="9 Resim" descr="LOGO DrD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327525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00150"/>
            <a:ext cx="8435280" cy="3657600"/>
          </a:xfrm>
        </p:spPr>
        <p:txBody>
          <a:bodyPr>
            <a:normAutofit/>
          </a:bodyPr>
          <a:lstStyle/>
          <a:p>
            <a:r>
              <a:rPr lang="tr-TR" dirty="0"/>
              <a:t>POI can </a:t>
            </a:r>
            <a:r>
              <a:rPr lang="tr-TR" dirty="0" err="1"/>
              <a:t>manifest</a:t>
            </a:r>
            <a:r>
              <a:rPr lang="tr-TR" dirty="0"/>
              <a:t> as </a:t>
            </a:r>
            <a:r>
              <a:rPr lang="tr-TR" i="1" u="sng" dirty="0" err="1"/>
              <a:t>pubertal</a:t>
            </a:r>
            <a:r>
              <a:rPr lang="tr-TR" i="1" u="sng" dirty="0"/>
              <a:t> </a:t>
            </a:r>
            <a:r>
              <a:rPr lang="tr-TR" i="1" u="sng" dirty="0" err="1"/>
              <a:t>delay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i="1" u="sng" dirty="0" err="1"/>
              <a:t>primary</a:t>
            </a:r>
            <a:r>
              <a:rPr lang="tr-TR" i="1" u="sng" dirty="0"/>
              <a:t> </a:t>
            </a:r>
            <a:r>
              <a:rPr lang="tr-TR" i="1" u="sng" dirty="0" err="1"/>
              <a:t>amenorrhea</a:t>
            </a:r>
            <a:r>
              <a:rPr lang="tr-TR" dirty="0"/>
              <a:t> (PA), </a:t>
            </a:r>
            <a:r>
              <a:rPr lang="tr-TR" i="1" u="sng" dirty="0" err="1"/>
              <a:t>secondary</a:t>
            </a:r>
            <a:r>
              <a:rPr lang="tr-TR" i="1" u="sng" dirty="0"/>
              <a:t> </a:t>
            </a:r>
            <a:r>
              <a:rPr lang="tr-TR" i="1" u="sng" dirty="0" err="1"/>
              <a:t>amenorrhea</a:t>
            </a:r>
            <a:r>
              <a:rPr lang="tr-TR" dirty="0"/>
              <a:t> (SA),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i="1" u="sng" dirty="0" err="1"/>
              <a:t>oligomenorrhea</a:t>
            </a:r>
            <a:r>
              <a:rPr lang="tr-TR" dirty="0"/>
              <a:t> of </a:t>
            </a:r>
            <a:r>
              <a:rPr lang="en-US" dirty="0"/>
              <a:t>4 months. </a:t>
            </a:r>
            <a:endParaRPr lang="tr-TR" dirty="0"/>
          </a:p>
          <a:p>
            <a:r>
              <a:rPr lang="en-US" dirty="0"/>
              <a:t>Recurrence of menses and pregnancies can occur in up to</a:t>
            </a:r>
            <a:r>
              <a:rPr lang="tr-TR" dirty="0"/>
              <a:t> </a:t>
            </a:r>
            <a:r>
              <a:rPr lang="en-US" dirty="0"/>
              <a:t>22% of cases with SA for up to 4 months, but spontaneous resumption of follicle activity is</a:t>
            </a:r>
            <a:r>
              <a:rPr lang="tr-TR" dirty="0"/>
              <a:t> </a:t>
            </a:r>
            <a:r>
              <a:rPr lang="en-US" dirty="0"/>
              <a:t>exceptional in cases with long-lasting SA. </a:t>
            </a:r>
            <a:endParaRPr lang="tr-TR" dirty="0"/>
          </a:p>
          <a:p>
            <a:r>
              <a:rPr lang="en-US" dirty="0"/>
              <a:t>The POI-associated </a:t>
            </a:r>
            <a:r>
              <a:rPr lang="en-US" dirty="0" err="1"/>
              <a:t>hypergonadotropic</a:t>
            </a:r>
            <a:r>
              <a:rPr lang="en-US" dirty="0"/>
              <a:t> </a:t>
            </a:r>
            <a:r>
              <a:rPr lang="en-US" dirty="0" err="1"/>
              <a:t>hypogonadisms</a:t>
            </a:r>
            <a:r>
              <a:rPr lang="tr-TR" dirty="0"/>
              <a:t> </a:t>
            </a:r>
            <a:r>
              <a:rPr lang="en-US" dirty="0"/>
              <a:t>is defined as elevation of follicle-stimulating hormone (FSH) </a:t>
            </a:r>
            <a:r>
              <a:rPr lang="en-US" b="1" dirty="0"/>
              <a:t>25 IU/L</a:t>
            </a:r>
            <a:r>
              <a:rPr lang="en-US" dirty="0"/>
              <a:t> confirmed </a:t>
            </a:r>
            <a:r>
              <a:rPr lang="en-US" b="1" dirty="0"/>
              <a:t>twice</a:t>
            </a:r>
            <a:r>
              <a:rPr lang="en-US" dirty="0"/>
              <a:t>, </a:t>
            </a:r>
            <a:r>
              <a:rPr lang="en-US" b="1" dirty="0"/>
              <a:t>30 days apart</a:t>
            </a:r>
            <a:r>
              <a:rPr lang="en-US" dirty="0"/>
              <a:t>, in women with SA</a:t>
            </a:r>
            <a:r>
              <a:rPr lang="tr-TR" dirty="0"/>
              <a:t>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419872" y="4659982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00150"/>
            <a:ext cx="8291264" cy="3657600"/>
          </a:xfrm>
        </p:spPr>
        <p:txBody>
          <a:bodyPr>
            <a:normAutofit fontScale="92500"/>
          </a:bodyPr>
          <a:lstStyle/>
          <a:p>
            <a:r>
              <a:rPr lang="en-US" dirty="0"/>
              <a:t>The </a:t>
            </a:r>
            <a:r>
              <a:rPr lang="en-US" i="1" dirty="0"/>
              <a:t>incidence</a:t>
            </a:r>
            <a:r>
              <a:rPr lang="en-US" dirty="0"/>
              <a:t> of familial cases of premature ovarian failure was reported to vary from </a:t>
            </a:r>
            <a:r>
              <a:rPr lang="en-US" u="sng" dirty="0"/>
              <a:t>4% to</a:t>
            </a:r>
            <a:r>
              <a:rPr lang="tr-TR" u="sng" dirty="0"/>
              <a:t> </a:t>
            </a:r>
            <a:r>
              <a:rPr lang="en-US" u="sng" dirty="0"/>
              <a:t>31%</a:t>
            </a:r>
            <a:r>
              <a:rPr lang="en-US" dirty="0"/>
              <a:t>. </a:t>
            </a:r>
            <a:endParaRPr lang="tr-TR" dirty="0"/>
          </a:p>
          <a:p>
            <a:r>
              <a:rPr lang="en-US" dirty="0"/>
              <a:t>Thorough evaluation of alleged affected relatives showed a lower incidence</a:t>
            </a:r>
            <a:r>
              <a:rPr lang="tr-TR" dirty="0"/>
              <a:t> </a:t>
            </a:r>
            <a:r>
              <a:rPr lang="en-US" dirty="0"/>
              <a:t>(12.7%) than the original family history suggested. </a:t>
            </a:r>
            <a:endParaRPr lang="tr-TR" dirty="0"/>
          </a:p>
          <a:p>
            <a:r>
              <a:rPr lang="en-US" dirty="0"/>
              <a:t>Pedigree studies on affected families</a:t>
            </a:r>
            <a:r>
              <a:rPr lang="tr-TR" dirty="0"/>
              <a:t> </a:t>
            </a:r>
            <a:r>
              <a:rPr lang="en-US" dirty="0"/>
              <a:t>showed a mode of inheritance suggestive of </a:t>
            </a:r>
            <a:r>
              <a:rPr lang="en-US" i="1" dirty="0" err="1"/>
              <a:t>autosomal</a:t>
            </a:r>
            <a:r>
              <a:rPr lang="en-US" i="1" dirty="0"/>
              <a:t> dominant or recessive transmission</a:t>
            </a:r>
            <a:r>
              <a:rPr lang="tr-TR" i="1" dirty="0"/>
              <a:t> </a:t>
            </a:r>
            <a:r>
              <a:rPr lang="en-US" dirty="0"/>
              <a:t>with highly variable expressivity or </a:t>
            </a:r>
            <a:r>
              <a:rPr lang="en-US" i="1" dirty="0"/>
              <a:t>X-linked inheritance </a:t>
            </a:r>
            <a:r>
              <a:rPr lang="en-US" dirty="0"/>
              <a:t>with incomplete </a:t>
            </a:r>
            <a:r>
              <a:rPr lang="en-US" dirty="0" err="1"/>
              <a:t>penetrance</a:t>
            </a:r>
            <a:r>
              <a:rPr lang="en-US" dirty="0"/>
              <a:t>.</a:t>
            </a:r>
          </a:p>
          <a:p>
            <a:r>
              <a:rPr lang="en-US" dirty="0"/>
              <a:t>Approximately </a:t>
            </a:r>
            <a:r>
              <a:rPr lang="en-US" u="sng" dirty="0"/>
              <a:t>2–6%</a:t>
            </a:r>
            <a:r>
              <a:rPr lang="en-US" dirty="0"/>
              <a:t> of women with sporadic POI have a </a:t>
            </a:r>
            <a:r>
              <a:rPr lang="tr-TR" i="1" dirty="0"/>
              <a:t>p</a:t>
            </a:r>
            <a:r>
              <a:rPr lang="en-US" i="1" dirty="0" err="1"/>
              <a:t>remutation</a:t>
            </a:r>
            <a:r>
              <a:rPr lang="en-US" i="1" dirty="0"/>
              <a:t> </a:t>
            </a:r>
            <a:r>
              <a:rPr lang="en-US" dirty="0"/>
              <a:t>of the </a:t>
            </a:r>
            <a:r>
              <a:rPr lang="en-US" b="1" dirty="0"/>
              <a:t>FMR1 gene</a:t>
            </a:r>
            <a:endParaRPr lang="tr-TR" b="1" dirty="0"/>
          </a:p>
        </p:txBody>
      </p:sp>
      <p:sp>
        <p:nvSpPr>
          <p:cNvPr id="4" name="3 Dikdörtgen"/>
          <p:cNvSpPr/>
          <p:nvPr/>
        </p:nvSpPr>
        <p:spPr>
          <a:xfrm>
            <a:off x="3419872" y="4659982"/>
            <a:ext cx="5598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/>
              <a:t>Trends</a:t>
            </a:r>
            <a:r>
              <a:rPr lang="tr-TR" sz="1400" dirty="0"/>
              <a:t> in </a:t>
            </a:r>
            <a:r>
              <a:rPr lang="tr-TR" sz="1400" dirty="0" err="1"/>
              <a:t>Endocrinology</a:t>
            </a:r>
            <a:r>
              <a:rPr lang="tr-TR" sz="1400" dirty="0"/>
              <a:t> &amp; </a:t>
            </a:r>
            <a:r>
              <a:rPr lang="tr-TR" sz="1400" dirty="0" err="1"/>
              <a:t>Metabolism</a:t>
            </a:r>
            <a:r>
              <a:rPr lang="tr-TR" sz="1400" dirty="0"/>
              <a:t>, </a:t>
            </a:r>
            <a:r>
              <a:rPr lang="tr-TR" sz="1400" dirty="0" err="1"/>
              <a:t>June</a:t>
            </a:r>
            <a:r>
              <a:rPr lang="tr-TR" sz="1400" dirty="0"/>
              <a:t> 2018, </a:t>
            </a:r>
            <a:r>
              <a:rPr lang="tr-TR" sz="1400" dirty="0" err="1"/>
              <a:t>Vol</a:t>
            </a:r>
            <a:r>
              <a:rPr lang="tr-TR" sz="1400" dirty="0"/>
              <a:t>. 29, No. 6, 400-419</a:t>
            </a:r>
          </a:p>
        </p:txBody>
      </p:sp>
      <p:pic>
        <p:nvPicPr>
          <p:cNvPr id="5" name="9 Resim" descr="LOGO Dr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6000"/>
            <a:ext cx="683568" cy="707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8472</TotalTime>
  <Words>1704</Words>
  <Application>Microsoft Macintosh PowerPoint</Application>
  <PresentationFormat>On-screen Show (16:9)</PresentationFormat>
  <Paragraphs>156</Paragraphs>
  <Slides>50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Arial</vt:lpstr>
      <vt:lpstr>Calibri</vt:lpstr>
      <vt:lpstr>Lucida Sans Unicode</vt:lpstr>
      <vt:lpstr>Times New Roman</vt:lpstr>
      <vt:lpstr>Wingdings 3</vt:lpstr>
      <vt:lpstr>Clarity</vt:lpstr>
      <vt:lpstr>PowerPoint Presentation</vt:lpstr>
      <vt:lpstr>Human Development Index (HDI)</vt:lpstr>
      <vt:lpstr>Subgroup analysis  (HDI categorization,  study type and quality )</vt:lpstr>
      <vt:lpstr>Timely diagnosis is vital…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Formation of ovarian reserve</vt:lpstr>
      <vt:lpstr>Genes with in vivo mutations assoc. with POI</vt:lpstr>
      <vt:lpstr>Clinical presentations – Syndromic POI -1</vt:lpstr>
      <vt:lpstr>Clinical presentations – Syndromic POI -2</vt:lpstr>
      <vt:lpstr>Clinical presentations – Syndromic POI -3</vt:lpstr>
      <vt:lpstr>Steps in meiotic recombination </vt:lpstr>
      <vt:lpstr>Causative genes –oogenesis and folliculogenesis</vt:lpstr>
      <vt:lpstr>Causative genes –oogenesis and folliculogenesis</vt:lpstr>
      <vt:lpstr>Next generation sequencing – POI aetiology</vt:lpstr>
      <vt:lpstr>Causative genes –whole exome sequencing</vt:lpstr>
      <vt:lpstr>Causative genes –whole exome sequencing</vt:lpstr>
      <vt:lpstr>Variants identified in candidate genes on the X chromosome for idiopathic and sporadic POI</vt:lpstr>
      <vt:lpstr>Variants identified in candidate genes on the X chromosome for idiopathic and sporadic POI</vt:lpstr>
      <vt:lpstr>Variants identified in candidate genes on the X chromosome for idiopathic and sporadic POI</vt:lpstr>
      <vt:lpstr>Genome-wide association studies for POI</vt:lpstr>
      <vt:lpstr>Treatment -1</vt:lpstr>
      <vt:lpstr>Treatment -2</vt:lpstr>
      <vt:lpstr>Treatment -3</vt:lpstr>
      <vt:lpstr>Treatment -4</vt:lpstr>
      <vt:lpstr>Treatment -5</vt:lpstr>
      <vt:lpstr>Treatment -6</vt:lpstr>
      <vt:lpstr>Androgen replacement in POI</vt:lpstr>
      <vt:lpstr>In vitro activation</vt:lpstr>
      <vt:lpstr>In vitro activation</vt:lpstr>
      <vt:lpstr>In vitro activation</vt:lpstr>
      <vt:lpstr>In vitro activation</vt:lpstr>
      <vt:lpstr>In vitro activation</vt:lpstr>
      <vt:lpstr>In vitro activation</vt:lpstr>
      <vt:lpstr>In vitro activation</vt:lpstr>
      <vt:lpstr>In vitro activation</vt:lpstr>
      <vt:lpstr>In vitro activation</vt:lpstr>
      <vt:lpstr>In vitro activation of dormant Follicles</vt:lpstr>
      <vt:lpstr>PowerPoint Presentation</vt:lpstr>
      <vt:lpstr>New POI Guidelines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tevfik yoldemir</cp:lastModifiedBy>
  <cp:revision>376</cp:revision>
  <dcterms:created xsi:type="dcterms:W3CDTF">2014-10-31T13:46:22Z</dcterms:created>
  <dcterms:modified xsi:type="dcterms:W3CDTF">2018-12-23T04:17:19Z</dcterms:modified>
</cp:coreProperties>
</file>