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0" r:id="rId1"/>
  </p:sldMasterIdLst>
  <p:notesMasterIdLst>
    <p:notesMasterId r:id="rId50"/>
  </p:notesMasterIdLst>
  <p:sldIdLst>
    <p:sldId id="256" r:id="rId2"/>
    <p:sldId id="398" r:id="rId3"/>
    <p:sldId id="396" r:id="rId4"/>
    <p:sldId id="341" r:id="rId5"/>
    <p:sldId id="263" r:id="rId6"/>
    <p:sldId id="332" r:id="rId7"/>
    <p:sldId id="333" r:id="rId8"/>
    <p:sldId id="303" r:id="rId9"/>
    <p:sldId id="399" r:id="rId10"/>
    <p:sldId id="397" r:id="rId11"/>
    <p:sldId id="278" r:id="rId12"/>
    <p:sldId id="324" r:id="rId13"/>
    <p:sldId id="277" r:id="rId14"/>
    <p:sldId id="352" r:id="rId15"/>
    <p:sldId id="348" r:id="rId16"/>
    <p:sldId id="350" r:id="rId17"/>
    <p:sldId id="351" r:id="rId18"/>
    <p:sldId id="400" r:id="rId19"/>
    <p:sldId id="327" r:id="rId20"/>
    <p:sldId id="330" r:id="rId21"/>
    <p:sldId id="329" r:id="rId22"/>
    <p:sldId id="318" r:id="rId23"/>
    <p:sldId id="321" r:id="rId24"/>
    <p:sldId id="312" r:id="rId25"/>
    <p:sldId id="362" r:id="rId26"/>
    <p:sldId id="343" r:id="rId27"/>
    <p:sldId id="355" r:id="rId28"/>
    <p:sldId id="292" r:id="rId29"/>
    <p:sldId id="383" r:id="rId30"/>
    <p:sldId id="376" r:id="rId31"/>
    <p:sldId id="377" r:id="rId32"/>
    <p:sldId id="379" r:id="rId33"/>
    <p:sldId id="384" r:id="rId34"/>
    <p:sldId id="385" r:id="rId35"/>
    <p:sldId id="386" r:id="rId36"/>
    <p:sldId id="387" r:id="rId37"/>
    <p:sldId id="388" r:id="rId38"/>
    <p:sldId id="363" r:id="rId39"/>
    <p:sldId id="364" r:id="rId40"/>
    <p:sldId id="390" r:id="rId41"/>
    <p:sldId id="334" r:id="rId42"/>
    <p:sldId id="365" r:id="rId43"/>
    <p:sldId id="392" r:id="rId44"/>
    <p:sldId id="369" r:id="rId45"/>
    <p:sldId id="374" r:id="rId46"/>
    <p:sldId id="335" r:id="rId47"/>
    <p:sldId id="357" r:id="rId48"/>
    <p:sldId id="373" r:id="rId4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dullah Tüten" initials="AT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27" autoAdjust="0"/>
    <p:restoredTop sz="94680" autoAdjust="0"/>
  </p:normalViewPr>
  <p:slideViewPr>
    <p:cSldViewPr snapToGrid="0">
      <p:cViewPr>
        <p:scale>
          <a:sx n="90" d="100"/>
          <a:sy n="90" d="100"/>
        </p:scale>
        <p:origin x="-240" y="14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399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6D2B5A-729F-4877-A322-C62422A45A98}" type="datetimeFigureOut">
              <a:rPr lang="tr-TR" smtClean="0"/>
              <a:pPr/>
              <a:t>11.2.2017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0D082-4505-4FB9-94EF-A4581449EC0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9031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2/11/2017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2/11/2017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2/11/2017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pPr/>
              <a:t>2/11/2017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2/11/2017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pPr/>
              <a:t>2/11/2017</a:t>
            </a:fld>
            <a:endParaRPr lang="en-US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2/11/2017</a:t>
            </a:fld>
            <a:endParaRPr lang="en-US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2/11/2017</a:t>
            </a:fld>
            <a:endParaRPr lang="en-US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2/11/2017</a:t>
            </a:fld>
            <a:endParaRPr lang="en-US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2/11/2017</a:t>
            </a:fld>
            <a:endParaRPr lang="en-US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2/11/2017</a:t>
            </a:fld>
            <a:endParaRPr lang="en-US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2/11/2017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ncbi.nlm.nih.gov/pmc/articles/PMC3919186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Aşırı Aktif Mesane Sendromunda </a:t>
            </a:r>
            <a:br>
              <a:rPr lang="tr-TR" dirty="0" smtClean="0"/>
            </a:br>
            <a:r>
              <a:rPr lang="tr-TR" dirty="0" smtClean="0"/>
              <a:t>Tedavi Yaklaşımları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Dr.Abdullah</a:t>
            </a:r>
            <a:r>
              <a:rPr lang="tr-TR" dirty="0" smtClean="0"/>
              <a:t> Tüten</a:t>
            </a:r>
          </a:p>
          <a:p>
            <a:r>
              <a:rPr lang="tr-TR" dirty="0" smtClean="0"/>
              <a:t>Cerrahpaşa Tıp Fakültesi </a:t>
            </a:r>
            <a:r>
              <a:rPr lang="tr-TR" dirty="0" err="1" smtClean="0"/>
              <a:t>KHvD</a:t>
            </a:r>
            <a:r>
              <a:rPr lang="tr-TR" dirty="0" smtClean="0"/>
              <a:t> AD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385" y="0"/>
            <a:ext cx="1554615" cy="160934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164508" cy="16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13164" y="554182"/>
            <a:ext cx="8922327" cy="762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Tedavinin Uygun Olmayabileceği Hastalar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Semptomlarda iyileşme beklentisi bulunmayan, tedavisi uygun olmayan </a:t>
            </a:r>
            <a:r>
              <a:rPr lang="tr-TR" dirty="0"/>
              <a:t> </a:t>
            </a:r>
            <a:r>
              <a:rPr lang="tr-TR" dirty="0" smtClean="0"/>
              <a:t>ya da güvenli bulunmayan veya boşuna olabilecek hastalarda (çok yaşlı, </a:t>
            </a:r>
            <a:r>
              <a:rPr lang="tr-TR" dirty="0" err="1" smtClean="0"/>
              <a:t>demanslı</a:t>
            </a:r>
            <a:r>
              <a:rPr lang="tr-TR" dirty="0" smtClean="0"/>
              <a:t> ve </a:t>
            </a:r>
            <a:r>
              <a:rPr lang="tr-TR" dirty="0" err="1" smtClean="0"/>
              <a:t>immobil</a:t>
            </a:r>
            <a:r>
              <a:rPr lang="tr-TR" dirty="0" smtClean="0"/>
              <a:t>(</a:t>
            </a:r>
            <a:r>
              <a:rPr lang="tr-TR" dirty="0" err="1" smtClean="0"/>
              <a:t>demans</a:t>
            </a:r>
            <a:r>
              <a:rPr lang="tr-TR" dirty="0" smtClean="0"/>
              <a:t>, ciddi </a:t>
            </a:r>
            <a:r>
              <a:rPr lang="tr-TR" dirty="0" err="1" smtClean="0"/>
              <a:t>artrit</a:t>
            </a:r>
            <a:r>
              <a:rPr lang="tr-TR" dirty="0" smtClean="0"/>
              <a:t>, </a:t>
            </a:r>
            <a:r>
              <a:rPr lang="tr-TR" dirty="0" err="1" smtClean="0"/>
              <a:t>obezite</a:t>
            </a:r>
            <a:r>
              <a:rPr lang="tr-TR" dirty="0" smtClean="0"/>
              <a:t>, </a:t>
            </a:r>
            <a:r>
              <a:rPr lang="tr-TR" dirty="0" err="1" smtClean="0"/>
              <a:t>hemiparezi</a:t>
            </a:r>
            <a:r>
              <a:rPr lang="tr-TR" dirty="0" smtClean="0"/>
              <a:t>/</a:t>
            </a:r>
            <a:r>
              <a:rPr lang="tr-TR" dirty="0" err="1" smtClean="0"/>
              <a:t>pleji</a:t>
            </a:r>
            <a:r>
              <a:rPr lang="tr-TR" dirty="0" smtClean="0"/>
              <a:t> ve alt </a:t>
            </a:r>
            <a:r>
              <a:rPr lang="tr-TR" dirty="0" err="1" smtClean="0"/>
              <a:t>ekstremite</a:t>
            </a:r>
            <a:r>
              <a:rPr lang="tr-TR" dirty="0" smtClean="0"/>
              <a:t> </a:t>
            </a:r>
            <a:r>
              <a:rPr lang="tr-TR" dirty="0" err="1" smtClean="0"/>
              <a:t>amputasyonları</a:t>
            </a:r>
            <a:r>
              <a:rPr lang="tr-TR" dirty="0" smtClean="0"/>
              <a:t>) hastalar gibi); hasta ve bakıcısının onayıyla tedaviye başlanmayabilir.</a:t>
            </a:r>
          </a:p>
          <a:p>
            <a:r>
              <a:rPr lang="tr-TR" dirty="0" smtClean="0"/>
              <a:t>Bu tip hastalarda tedavi daha çok AAM semptomları ciddi sağlık sorununa(hijyen eksikliği ve cilt hasarı gibi) yol açarsa ancak düşünülmelidir.</a:t>
            </a:r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385" y="0"/>
            <a:ext cx="1554615" cy="15546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385" y="0"/>
            <a:ext cx="1554615" cy="155461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Tedavinin amaçları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75734" y="1554615"/>
            <a:ext cx="10972800" cy="394176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tr-TR" dirty="0"/>
          </a:p>
          <a:p>
            <a:r>
              <a:rPr lang="tr-TR" dirty="0"/>
              <a:t>Hayat kalitesinde iyileşme beklentisi olan hastalarda başlanmalı.</a:t>
            </a:r>
          </a:p>
          <a:p>
            <a:r>
              <a:rPr lang="tr-TR" dirty="0"/>
              <a:t>Hastalar için en uygun yaklaşım hekim hasta arasındaki ilişkiyle tedavinin bireyselleştirilmesidir.</a:t>
            </a:r>
          </a:p>
          <a:p>
            <a:r>
              <a:rPr lang="tr-TR" dirty="0" smtClean="0"/>
              <a:t>Tedaviyle;</a:t>
            </a:r>
            <a:endParaRPr lang="tr-TR" dirty="0"/>
          </a:p>
          <a:p>
            <a:r>
              <a:rPr lang="tr-TR" dirty="0" smtClean="0"/>
              <a:t>Semptomları minimize etmek</a:t>
            </a:r>
          </a:p>
          <a:p>
            <a:r>
              <a:rPr lang="tr-TR" dirty="0" smtClean="0"/>
              <a:t>Hastanın yaşam kalitesini yükseltmek</a:t>
            </a:r>
          </a:p>
          <a:p>
            <a:r>
              <a:rPr lang="tr-TR" dirty="0" smtClean="0"/>
              <a:t>Bunları yaparken yan etkileri azaltmak amaçlanmalıdır.</a:t>
            </a:r>
          </a:p>
          <a:p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2706589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Hayat Tarzı Değişikliği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39090" y="1801091"/>
            <a:ext cx="10280073" cy="3671454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Kilo vermek(</a:t>
            </a:r>
            <a:r>
              <a:rPr lang="tr-TR" dirty="0" err="1" smtClean="0"/>
              <a:t>obez</a:t>
            </a:r>
            <a:r>
              <a:rPr lang="tr-TR" dirty="0" smtClean="0"/>
              <a:t> kadınlarda)</a:t>
            </a:r>
          </a:p>
          <a:p>
            <a:r>
              <a:rPr lang="tr-TR" dirty="0" smtClean="0"/>
              <a:t>Sigarayı bırakmak</a:t>
            </a:r>
          </a:p>
          <a:p>
            <a:r>
              <a:rPr lang="tr-TR" dirty="0" smtClean="0"/>
              <a:t>Mesaneyi </a:t>
            </a:r>
            <a:r>
              <a:rPr lang="tr-TR" dirty="0"/>
              <a:t>irrite eden gıda ve içeceklerden </a:t>
            </a:r>
            <a:r>
              <a:rPr lang="tr-TR" dirty="0" smtClean="0"/>
              <a:t>kaçınmak(özellikle alkollü, kafeinli, karbonatlı içeceklerle baharatlı gıdalar)</a:t>
            </a:r>
            <a:endParaRPr lang="tr-TR" dirty="0"/>
          </a:p>
          <a:p>
            <a:r>
              <a:rPr lang="tr-TR" dirty="0"/>
              <a:t>Sıvı alımını </a:t>
            </a:r>
            <a:r>
              <a:rPr lang="tr-TR" dirty="0" smtClean="0"/>
              <a:t>düzenlemek</a:t>
            </a:r>
            <a:endParaRPr lang="tr-TR" dirty="0"/>
          </a:p>
          <a:p>
            <a:r>
              <a:rPr lang="tr-TR" dirty="0"/>
              <a:t>Gece sıvı alımına son vermek</a:t>
            </a:r>
          </a:p>
          <a:p>
            <a:r>
              <a:rPr lang="tr-TR" dirty="0"/>
              <a:t>Kabızlıktan kaçınmak</a:t>
            </a:r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679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385" y="0"/>
            <a:ext cx="1554615" cy="155461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454727" y="360218"/>
            <a:ext cx="8160328" cy="817418"/>
          </a:xfrm>
        </p:spPr>
        <p:txBody>
          <a:bodyPr/>
          <a:lstStyle/>
          <a:p>
            <a:r>
              <a:rPr lang="tr-TR" dirty="0" smtClean="0"/>
              <a:t>İlk Basamak Tedaviler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tr-TR" dirty="0" smtClean="0"/>
          </a:p>
          <a:p>
            <a:r>
              <a:rPr lang="tr-TR" dirty="0" err="1" smtClean="0"/>
              <a:t>AAM’li</a:t>
            </a:r>
            <a:r>
              <a:rPr lang="tr-TR" dirty="0" smtClean="0"/>
              <a:t> bütün hastalara ilk olarak davranış terapileri(mesane eğitimi, mesane kontrol stratejileri, </a:t>
            </a:r>
            <a:r>
              <a:rPr lang="tr-TR" dirty="0" err="1" smtClean="0"/>
              <a:t>pelvik</a:t>
            </a:r>
            <a:r>
              <a:rPr lang="tr-TR" dirty="0" smtClean="0"/>
              <a:t> taban kasları </a:t>
            </a:r>
            <a:r>
              <a:rPr lang="tr-TR" dirty="0" err="1" smtClean="0"/>
              <a:t>ekzersizleri</a:t>
            </a:r>
            <a:r>
              <a:rPr lang="tr-TR" dirty="0" smtClean="0"/>
              <a:t>, sıvı yönetimi) önerilmeli. Standart (Kanıt düzeyi Grade B</a:t>
            </a:r>
            <a:r>
              <a:rPr lang="tr-TR" dirty="0"/>
              <a:t>) </a:t>
            </a:r>
          </a:p>
          <a:p>
            <a:r>
              <a:rPr lang="tr-TR" dirty="0" smtClean="0"/>
              <a:t>Davranış terapileri </a:t>
            </a:r>
            <a:r>
              <a:rPr lang="tr-TR" dirty="0" err="1" smtClean="0"/>
              <a:t>antimuskariniklerle</a:t>
            </a:r>
            <a:r>
              <a:rPr lang="tr-TR" dirty="0" smtClean="0"/>
              <a:t> kombine edilebilir. Tavsiye (Kanıt düzeyi </a:t>
            </a:r>
            <a:r>
              <a:rPr lang="tr-TR" dirty="0"/>
              <a:t>Grade </a:t>
            </a:r>
            <a:r>
              <a:rPr lang="tr-TR" dirty="0" smtClean="0"/>
              <a:t>C</a:t>
            </a:r>
            <a:r>
              <a:rPr lang="tr-TR" dirty="0"/>
              <a:t>) </a:t>
            </a: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571703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690254" y="401782"/>
            <a:ext cx="8575963" cy="969818"/>
          </a:xfrm>
        </p:spPr>
        <p:txBody>
          <a:bodyPr/>
          <a:lstStyle/>
          <a:p>
            <a:r>
              <a:rPr lang="tr-TR" dirty="0" smtClean="0"/>
              <a:t>Davranış Terapileri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54182" y="2258291"/>
            <a:ext cx="11028218" cy="3867873"/>
          </a:xfrm>
        </p:spPr>
        <p:txBody>
          <a:bodyPr/>
          <a:lstStyle/>
          <a:p>
            <a:r>
              <a:rPr lang="tr-TR" dirty="0" smtClean="0"/>
              <a:t>Semptomları azaltmada </a:t>
            </a:r>
            <a:r>
              <a:rPr lang="tr-TR" dirty="0" err="1" smtClean="0"/>
              <a:t>antimuskarinikler</a:t>
            </a:r>
            <a:r>
              <a:rPr lang="tr-TR" dirty="0" smtClean="0"/>
              <a:t> kadar etkilidir.</a:t>
            </a:r>
          </a:p>
          <a:p>
            <a:r>
              <a:rPr lang="tr-TR" dirty="0"/>
              <a:t>Hastanın aktif olarak katıldığı terapilerdir</a:t>
            </a:r>
            <a:r>
              <a:rPr lang="tr-TR" dirty="0" smtClean="0"/>
              <a:t>.</a:t>
            </a:r>
          </a:p>
          <a:p>
            <a:r>
              <a:rPr lang="tr-TR" dirty="0" smtClean="0"/>
              <a:t>Hastaya göre bireyselleştirilebilen çok farklı alternatifleri var.</a:t>
            </a:r>
          </a:p>
          <a:p>
            <a:r>
              <a:rPr lang="tr-TR" dirty="0" err="1" smtClean="0"/>
              <a:t>Noninvaziv</a:t>
            </a:r>
            <a:r>
              <a:rPr lang="tr-TR" dirty="0" smtClean="0"/>
              <a:t> ve yan etkileri yok</a:t>
            </a:r>
          </a:p>
          <a:p>
            <a:pPr marL="0" indent="0">
              <a:buNone/>
            </a:pP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385" y="0"/>
            <a:ext cx="1554615" cy="155461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3132" y="5382049"/>
            <a:ext cx="6541575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455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468582" y="332509"/>
            <a:ext cx="8603673" cy="997528"/>
          </a:xfrm>
        </p:spPr>
        <p:txBody>
          <a:bodyPr/>
          <a:lstStyle/>
          <a:p>
            <a:r>
              <a:rPr lang="tr-TR" dirty="0" smtClean="0"/>
              <a:t> Zamanlı İşeme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Amaç: </a:t>
            </a:r>
            <a:r>
              <a:rPr lang="tr-TR" dirty="0" err="1" smtClean="0"/>
              <a:t>Detrusor</a:t>
            </a:r>
            <a:r>
              <a:rPr lang="tr-TR" dirty="0" smtClean="0"/>
              <a:t> aşırı aktivitesi oluşmadan işeme</a:t>
            </a:r>
          </a:p>
          <a:p>
            <a:r>
              <a:rPr lang="tr-TR" dirty="0" smtClean="0"/>
              <a:t>Uygun zamanlı işeme aralığı işeme günlüğüne göre belirlenir.</a:t>
            </a:r>
          </a:p>
          <a:p>
            <a:r>
              <a:rPr lang="tr-TR" dirty="0" smtClean="0"/>
              <a:t>Bu aralarda hasta </a:t>
            </a:r>
            <a:r>
              <a:rPr lang="tr-TR" dirty="0" err="1" smtClean="0"/>
              <a:t>urgency</a:t>
            </a:r>
            <a:r>
              <a:rPr lang="tr-TR" dirty="0" smtClean="0"/>
              <a:t> olsun olmasın işemelidir.</a:t>
            </a:r>
          </a:p>
          <a:p>
            <a:r>
              <a:rPr lang="tr-TR" dirty="0" smtClean="0"/>
              <a:t>Belirlenen zamandan önce </a:t>
            </a:r>
            <a:r>
              <a:rPr lang="tr-TR" dirty="0" err="1" smtClean="0"/>
              <a:t>urgency</a:t>
            </a:r>
            <a:r>
              <a:rPr lang="tr-TR" dirty="0" smtClean="0"/>
              <a:t> olursa işenmelidir ancak planlanan zamanda tekrar işemelidir.</a:t>
            </a:r>
          </a:p>
          <a:p>
            <a:r>
              <a:rPr lang="tr-TR" dirty="0" smtClean="0"/>
              <a:t>Geceleri uyku bölünmez. </a:t>
            </a:r>
            <a:r>
              <a:rPr lang="tr-TR" dirty="0" err="1" smtClean="0"/>
              <a:t>Urgency</a:t>
            </a:r>
            <a:r>
              <a:rPr lang="tr-TR" dirty="0" smtClean="0"/>
              <a:t> olursa işenir.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385" y="0"/>
            <a:ext cx="1554615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835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81891" y="205365"/>
            <a:ext cx="10972800" cy="1143000"/>
          </a:xfrm>
        </p:spPr>
        <p:txBody>
          <a:bodyPr/>
          <a:lstStyle/>
          <a:p>
            <a:r>
              <a:rPr lang="tr-TR" dirty="0" smtClean="0"/>
              <a:t>Mesane Eğitimi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37308" y="2369127"/>
            <a:ext cx="10945091" cy="3757037"/>
          </a:xfrm>
        </p:spPr>
        <p:txBody>
          <a:bodyPr/>
          <a:lstStyle/>
          <a:p>
            <a:r>
              <a:rPr lang="tr-TR" dirty="0" smtClean="0"/>
              <a:t>Amaç: Hastanın mesane kapasitesini arttırmak ve hastanın mesane kasılmalarını önlemesini sağlamak</a:t>
            </a:r>
          </a:p>
          <a:p>
            <a:r>
              <a:rPr lang="tr-TR" dirty="0" smtClean="0"/>
              <a:t>İşeme günlüğü tutulur.</a:t>
            </a:r>
          </a:p>
          <a:p>
            <a:r>
              <a:rPr lang="tr-TR" dirty="0" err="1" smtClean="0"/>
              <a:t>Urgency</a:t>
            </a:r>
            <a:r>
              <a:rPr lang="tr-TR" dirty="0" smtClean="0"/>
              <a:t> olduğunda idrar yapma geciktirilir.</a:t>
            </a:r>
          </a:p>
          <a:p>
            <a:r>
              <a:rPr lang="tr-TR" dirty="0" smtClean="0"/>
              <a:t>Zamanlı işeme aralarını haftada 15-30 </a:t>
            </a:r>
            <a:r>
              <a:rPr lang="tr-TR" dirty="0" err="1" smtClean="0"/>
              <a:t>dk</a:t>
            </a:r>
            <a:r>
              <a:rPr lang="tr-TR" dirty="0" smtClean="0"/>
              <a:t> arttırmak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385" y="0"/>
            <a:ext cx="1554615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2738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Pelvik</a:t>
            </a:r>
            <a:r>
              <a:rPr lang="tr-TR" dirty="0" smtClean="0"/>
              <a:t> Taban </a:t>
            </a:r>
            <a:r>
              <a:rPr lang="tr-TR" dirty="0" err="1" smtClean="0"/>
              <a:t>Ekzersizleri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95401" y="2078182"/>
            <a:ext cx="9601196" cy="3519978"/>
          </a:xfrm>
        </p:spPr>
        <p:txBody>
          <a:bodyPr>
            <a:normAutofit fontScale="85000" lnSpcReduction="20000"/>
          </a:bodyPr>
          <a:lstStyle/>
          <a:p>
            <a:r>
              <a:rPr lang="tr-TR" dirty="0" err="1" smtClean="0"/>
              <a:t>Kegel</a:t>
            </a:r>
            <a:r>
              <a:rPr lang="tr-TR" dirty="0" smtClean="0"/>
              <a:t> </a:t>
            </a:r>
            <a:r>
              <a:rPr lang="tr-TR" dirty="0" err="1" smtClean="0"/>
              <a:t>ekzersizleri</a:t>
            </a:r>
            <a:r>
              <a:rPr lang="tr-TR" dirty="0" smtClean="0"/>
              <a:t>;  </a:t>
            </a:r>
            <a:r>
              <a:rPr lang="tr-TR" dirty="0" err="1" smtClean="0"/>
              <a:t>pelvik</a:t>
            </a:r>
            <a:r>
              <a:rPr lang="tr-TR" dirty="0" smtClean="0"/>
              <a:t> taban kaslarını güçlendirir, </a:t>
            </a:r>
            <a:r>
              <a:rPr lang="tr-TR" dirty="0" err="1" smtClean="0"/>
              <a:t>üretrayı</a:t>
            </a:r>
            <a:r>
              <a:rPr lang="tr-TR" dirty="0" smtClean="0"/>
              <a:t> kapamaya yardımcı olur,  refleks olarak </a:t>
            </a:r>
            <a:r>
              <a:rPr lang="tr-TR" dirty="0" err="1" smtClean="0"/>
              <a:t>dadetrusor</a:t>
            </a:r>
            <a:r>
              <a:rPr lang="tr-TR" dirty="0" smtClean="0"/>
              <a:t> kasının kasılmasını engeller.</a:t>
            </a:r>
          </a:p>
          <a:p>
            <a:r>
              <a:rPr lang="tr-TR" dirty="0" err="1" smtClean="0"/>
              <a:t>Pelvis</a:t>
            </a:r>
            <a:r>
              <a:rPr lang="tr-TR" dirty="0" smtClean="0"/>
              <a:t> taban kasılırken diğer tüm kaslar gevşek olmalıdır.</a:t>
            </a:r>
          </a:p>
          <a:p>
            <a:r>
              <a:rPr lang="tr-TR" dirty="0" err="1" smtClean="0"/>
              <a:t>Pelvik</a:t>
            </a:r>
            <a:r>
              <a:rPr lang="tr-TR" dirty="0" smtClean="0"/>
              <a:t> kaslar izole edilebilmeli. Edemeyenlerde; eğitmen gözetiminde, ağırlıklı vajinal </a:t>
            </a:r>
            <a:r>
              <a:rPr lang="tr-TR" dirty="0" err="1" smtClean="0"/>
              <a:t>konlar</a:t>
            </a:r>
            <a:r>
              <a:rPr lang="tr-TR" dirty="0" smtClean="0"/>
              <a:t> ve </a:t>
            </a:r>
            <a:r>
              <a:rPr lang="tr-TR" dirty="0" err="1" smtClean="0"/>
              <a:t>biofeedback</a:t>
            </a:r>
            <a:r>
              <a:rPr lang="tr-TR" dirty="0" smtClean="0"/>
              <a:t>   yöntemleriyle öğrenilmeli</a:t>
            </a:r>
          </a:p>
          <a:p>
            <a:r>
              <a:rPr lang="tr-TR" dirty="0" smtClean="0"/>
              <a:t>En az 15-20 hafta</a:t>
            </a:r>
          </a:p>
          <a:p>
            <a:r>
              <a:rPr lang="tr-TR" dirty="0" smtClean="0"/>
              <a:t>Günde 3 kez 8-12 adet 8-10 </a:t>
            </a:r>
            <a:r>
              <a:rPr lang="tr-TR" dirty="0" err="1" smtClean="0"/>
              <a:t>sn</a:t>
            </a:r>
            <a:r>
              <a:rPr lang="tr-TR" dirty="0" smtClean="0"/>
              <a:t> süren kasma egzersizleri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385" y="0"/>
            <a:ext cx="1554615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7502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Östrojen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Atrofik</a:t>
            </a:r>
            <a:r>
              <a:rPr lang="tr-TR" dirty="0"/>
              <a:t> </a:t>
            </a:r>
            <a:r>
              <a:rPr lang="tr-TR" dirty="0" err="1"/>
              <a:t>vajinit</a:t>
            </a:r>
            <a:r>
              <a:rPr lang="tr-TR" dirty="0"/>
              <a:t> idrar sıklığında artışa ve </a:t>
            </a:r>
            <a:r>
              <a:rPr lang="tr-TR" dirty="0" err="1"/>
              <a:t>dizüri</a:t>
            </a:r>
            <a:r>
              <a:rPr lang="tr-TR" dirty="0"/>
              <a:t> yol açıp </a:t>
            </a:r>
            <a:r>
              <a:rPr lang="tr-TR" dirty="0" smtClean="0"/>
              <a:t> AAM semptomlarını </a:t>
            </a:r>
            <a:r>
              <a:rPr lang="tr-TR" dirty="0"/>
              <a:t>arttırabilmekte</a:t>
            </a:r>
          </a:p>
          <a:p>
            <a:r>
              <a:rPr lang="tr-TR" dirty="0" smtClean="0"/>
              <a:t>Sistemik kullanımı önerilmez. Şikayetleri arttırabilir.</a:t>
            </a:r>
          </a:p>
          <a:p>
            <a:r>
              <a:rPr lang="tr-TR" dirty="0" smtClean="0"/>
              <a:t>Peri-post </a:t>
            </a:r>
            <a:r>
              <a:rPr lang="tr-TR" dirty="0" err="1" smtClean="0"/>
              <a:t>menopozik</a:t>
            </a:r>
            <a:r>
              <a:rPr lang="tr-TR" dirty="0" smtClean="0"/>
              <a:t> </a:t>
            </a:r>
            <a:r>
              <a:rPr lang="tr-TR" dirty="0" err="1" smtClean="0"/>
              <a:t>atrofik</a:t>
            </a:r>
            <a:r>
              <a:rPr lang="tr-TR" dirty="0" smtClean="0"/>
              <a:t> </a:t>
            </a:r>
            <a:r>
              <a:rPr lang="tr-TR" dirty="0" err="1" smtClean="0"/>
              <a:t>vajinitli</a:t>
            </a:r>
            <a:r>
              <a:rPr lang="tr-TR" dirty="0" smtClean="0"/>
              <a:t> hastalarda vajinal kullanım önerilmekte</a:t>
            </a:r>
          </a:p>
          <a:p>
            <a:r>
              <a:rPr lang="tr-TR" dirty="0" smtClean="0"/>
              <a:t>2012’deki bir </a:t>
            </a:r>
            <a:r>
              <a:rPr lang="tr-TR" dirty="0" err="1" smtClean="0"/>
              <a:t>metaanalizde</a:t>
            </a:r>
            <a:r>
              <a:rPr lang="tr-TR" dirty="0" smtClean="0"/>
              <a:t> vajinal kullanım faydalı bulunmuş.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206" y="0"/>
            <a:ext cx="1554163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82955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İkinci Basamak Tedaviler 1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60218" y="1814945"/>
            <a:ext cx="11526982" cy="4516581"/>
          </a:xfrm>
        </p:spPr>
        <p:txBody>
          <a:bodyPr>
            <a:normAutofit/>
          </a:bodyPr>
          <a:lstStyle/>
          <a:p>
            <a:r>
              <a:rPr lang="tr-TR" dirty="0" smtClean="0"/>
              <a:t>Oral </a:t>
            </a:r>
            <a:r>
              <a:rPr lang="tr-TR" dirty="0" err="1" smtClean="0"/>
              <a:t>antimuskarinikler</a:t>
            </a:r>
            <a:r>
              <a:rPr lang="tr-TR" dirty="0" smtClean="0"/>
              <a:t> (</a:t>
            </a:r>
            <a:r>
              <a:rPr lang="tr-TR" dirty="0" err="1" smtClean="0"/>
              <a:t>darifenasin</a:t>
            </a:r>
            <a:r>
              <a:rPr lang="tr-TR" dirty="0" smtClean="0"/>
              <a:t>, </a:t>
            </a:r>
            <a:r>
              <a:rPr lang="tr-TR" dirty="0" err="1" smtClean="0"/>
              <a:t>fesoterodine</a:t>
            </a:r>
            <a:r>
              <a:rPr lang="tr-TR" dirty="0" smtClean="0"/>
              <a:t>, </a:t>
            </a:r>
            <a:r>
              <a:rPr lang="tr-TR" dirty="0" err="1" smtClean="0"/>
              <a:t>oksibutinin</a:t>
            </a:r>
            <a:r>
              <a:rPr lang="tr-TR" dirty="0" smtClean="0"/>
              <a:t>, </a:t>
            </a:r>
            <a:r>
              <a:rPr lang="tr-TR" dirty="0" err="1" smtClean="0"/>
              <a:t>solifenasin</a:t>
            </a:r>
            <a:r>
              <a:rPr lang="tr-TR" dirty="0" smtClean="0"/>
              <a:t>, </a:t>
            </a:r>
            <a:r>
              <a:rPr lang="tr-TR" dirty="0" err="1" smtClean="0"/>
              <a:t>tolterodine,trospiyum</a:t>
            </a:r>
            <a:r>
              <a:rPr lang="tr-TR" dirty="0" smtClean="0"/>
              <a:t>) ve </a:t>
            </a:r>
            <a:r>
              <a:rPr lang="el-GR" dirty="0" smtClean="0"/>
              <a:t>β</a:t>
            </a:r>
            <a:r>
              <a:rPr lang="tr-TR" dirty="0" smtClean="0"/>
              <a:t>3 </a:t>
            </a:r>
            <a:r>
              <a:rPr lang="tr-TR" dirty="0" err="1" smtClean="0"/>
              <a:t>agonistler</a:t>
            </a:r>
            <a:r>
              <a:rPr lang="tr-TR" dirty="0" smtClean="0"/>
              <a:t>  kullanılabilir. </a:t>
            </a:r>
            <a:r>
              <a:rPr lang="en-US" dirty="0" smtClean="0"/>
              <a:t>Standard </a:t>
            </a:r>
            <a:r>
              <a:rPr lang="en-US" dirty="0" smtClean="0"/>
              <a:t>(</a:t>
            </a:r>
            <a:r>
              <a:rPr lang="tr-TR" dirty="0" smtClean="0"/>
              <a:t>Kanıt düzeyi</a:t>
            </a:r>
            <a:r>
              <a:rPr lang="en-US" dirty="0" smtClean="0"/>
              <a:t> </a:t>
            </a:r>
            <a:r>
              <a:rPr lang="en-US" dirty="0"/>
              <a:t>Grade B) </a:t>
            </a:r>
            <a:endParaRPr lang="tr-TR" dirty="0" smtClean="0"/>
          </a:p>
          <a:p>
            <a:r>
              <a:rPr lang="tr-TR" dirty="0" smtClean="0"/>
              <a:t>Yavaş salınımlı ve hızlı salınımlı formları olan </a:t>
            </a:r>
            <a:r>
              <a:rPr lang="tr-TR" dirty="0" err="1" smtClean="0"/>
              <a:t>antimuskariniklerin</a:t>
            </a:r>
            <a:r>
              <a:rPr lang="tr-TR" dirty="0" smtClean="0"/>
              <a:t> yavaş salınımlı formu kullanılmalı(daha düşük ağız kuruluğu semptomlarına yol açar)</a:t>
            </a:r>
            <a:r>
              <a:rPr lang="en-US" dirty="0" smtClean="0"/>
              <a:t> Standard (</a:t>
            </a:r>
            <a:r>
              <a:rPr lang="tr-TR" dirty="0" smtClean="0"/>
              <a:t>Kanıt düzeyi</a:t>
            </a:r>
            <a:r>
              <a:rPr lang="en-US" dirty="0" smtClean="0"/>
              <a:t> </a:t>
            </a:r>
            <a:r>
              <a:rPr lang="en-US" dirty="0"/>
              <a:t>Grade B) </a:t>
            </a:r>
            <a:endParaRPr lang="tr-TR" dirty="0" smtClean="0"/>
          </a:p>
          <a:p>
            <a:r>
              <a:rPr lang="tr-TR" dirty="0" err="1" smtClean="0"/>
              <a:t>Transdermal</a:t>
            </a:r>
            <a:r>
              <a:rPr lang="tr-TR" dirty="0" smtClean="0"/>
              <a:t> </a:t>
            </a:r>
            <a:r>
              <a:rPr lang="tr-TR" dirty="0" err="1" smtClean="0"/>
              <a:t>oksibutin</a:t>
            </a:r>
            <a:r>
              <a:rPr lang="tr-TR" dirty="0" smtClean="0"/>
              <a:t> (</a:t>
            </a:r>
            <a:r>
              <a:rPr lang="tr-TR" dirty="0" err="1" smtClean="0"/>
              <a:t>patch</a:t>
            </a:r>
            <a:r>
              <a:rPr lang="tr-TR" dirty="0" smtClean="0"/>
              <a:t> veya jel formu) kullanılabilir. Tavsiye</a:t>
            </a:r>
            <a:r>
              <a:rPr lang="en-US" dirty="0" smtClean="0"/>
              <a:t> (</a:t>
            </a:r>
            <a:r>
              <a:rPr lang="tr-TR" dirty="0" smtClean="0"/>
              <a:t>Kanıt düzeyi</a:t>
            </a:r>
            <a:r>
              <a:rPr lang="en-US" dirty="0" smtClean="0"/>
              <a:t> </a:t>
            </a:r>
            <a:r>
              <a:rPr lang="en-US" dirty="0"/>
              <a:t>Grade C) 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348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385" y="0"/>
            <a:ext cx="1554615" cy="155461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AAM Tanımı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Semptomlara dayalı</a:t>
            </a:r>
          </a:p>
          <a:p>
            <a:r>
              <a:rPr lang="tr-TR" dirty="0" err="1"/>
              <a:t>Urgency</a:t>
            </a:r>
            <a:r>
              <a:rPr lang="tr-TR" dirty="0"/>
              <a:t> ± </a:t>
            </a:r>
            <a:r>
              <a:rPr lang="tr-TR" dirty="0" err="1"/>
              <a:t>urgency</a:t>
            </a:r>
            <a:r>
              <a:rPr lang="tr-TR" dirty="0"/>
              <a:t> </a:t>
            </a:r>
            <a:r>
              <a:rPr lang="tr-TR" dirty="0" err="1"/>
              <a:t>incontinence</a:t>
            </a:r>
            <a:endParaRPr lang="tr-TR" dirty="0"/>
          </a:p>
          <a:p>
            <a:r>
              <a:rPr lang="tr-TR" dirty="0" err="1"/>
              <a:t>Frequency</a:t>
            </a:r>
            <a:endParaRPr lang="tr-TR" dirty="0"/>
          </a:p>
          <a:p>
            <a:r>
              <a:rPr lang="tr-TR" dirty="0" err="1"/>
              <a:t>Nocturia</a:t>
            </a:r>
            <a:endParaRPr lang="tr-TR" dirty="0"/>
          </a:p>
          <a:p>
            <a:r>
              <a:rPr lang="tr-TR" dirty="0"/>
              <a:t>İdrar yolu </a:t>
            </a:r>
            <a:r>
              <a:rPr lang="tr-TR" dirty="0" err="1"/>
              <a:t>infeksiyonu</a:t>
            </a:r>
            <a:r>
              <a:rPr lang="tr-TR" dirty="0"/>
              <a:t> ve diğer patolojik durumlar ekarte edilmeli      														 IUGA/ICS 2010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9133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İkinci Basamak Tedaviler 2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/>
              <a:t>Eğer hastada  bir </a:t>
            </a:r>
            <a:r>
              <a:rPr lang="tr-TR" dirty="0" err="1"/>
              <a:t>antimuskarinik</a:t>
            </a:r>
            <a:r>
              <a:rPr lang="tr-TR" dirty="0"/>
              <a:t> ilaç kullanımı sonucu yetersiz semptom kontrolü ve kabul edilemeyen yan etkiler izlenirse farklı bir </a:t>
            </a:r>
            <a:r>
              <a:rPr lang="tr-TR" dirty="0" err="1"/>
              <a:t>antimuskarinik</a:t>
            </a:r>
            <a:r>
              <a:rPr lang="tr-TR" dirty="0"/>
              <a:t> ilaç kullanımı veya </a:t>
            </a:r>
            <a:r>
              <a:rPr lang="tr-TR" dirty="0" smtClean="0"/>
              <a:t>β3 </a:t>
            </a:r>
            <a:r>
              <a:rPr lang="tr-TR" dirty="0" err="1" smtClean="0"/>
              <a:t>agonistler</a:t>
            </a:r>
            <a:r>
              <a:rPr lang="tr-TR" dirty="0" smtClean="0"/>
              <a:t> düşünülebilir. </a:t>
            </a:r>
            <a:r>
              <a:rPr lang="tr-TR" dirty="0"/>
              <a:t>Klinik Prensip</a:t>
            </a:r>
          </a:p>
          <a:p>
            <a:r>
              <a:rPr lang="tr-TR" dirty="0" err="1"/>
              <a:t>Klinisyenler</a:t>
            </a:r>
            <a:r>
              <a:rPr lang="tr-TR" dirty="0"/>
              <a:t> </a:t>
            </a:r>
            <a:r>
              <a:rPr lang="tr-TR" dirty="0" err="1"/>
              <a:t>antimuskarinikleri</a:t>
            </a:r>
            <a:r>
              <a:rPr lang="tr-TR" dirty="0"/>
              <a:t> kesmeden önce kabızlık ve ağız kuruluğunu yönetmeli(Örneğin barsak yönetimi, sıvı yönetimi, doz değişikliği ve alternatif </a:t>
            </a:r>
            <a:r>
              <a:rPr lang="tr-TR" dirty="0" err="1"/>
              <a:t>antimuskariniklerin</a:t>
            </a:r>
            <a:r>
              <a:rPr lang="tr-TR" dirty="0"/>
              <a:t> kullanımı şeklinde). Klinik </a:t>
            </a:r>
            <a:r>
              <a:rPr lang="tr-TR" dirty="0" smtClean="0"/>
              <a:t>Prensip</a:t>
            </a:r>
            <a:endParaRPr lang="tr-TR" dirty="0"/>
          </a:p>
          <a:p>
            <a:r>
              <a:rPr lang="tr-TR" dirty="0" err="1" smtClean="0"/>
              <a:t>Antimuskarinikler</a:t>
            </a:r>
            <a:r>
              <a:rPr lang="tr-TR" dirty="0" smtClean="0"/>
              <a:t> </a:t>
            </a:r>
            <a:r>
              <a:rPr lang="tr-TR" dirty="0"/>
              <a:t>tedavi </a:t>
            </a:r>
            <a:r>
              <a:rPr lang="tr-TR" dirty="0" smtClean="0"/>
              <a:t>edilmemiş </a:t>
            </a:r>
            <a:r>
              <a:rPr lang="tr-TR" dirty="0"/>
              <a:t>dar açılı </a:t>
            </a:r>
            <a:r>
              <a:rPr lang="tr-TR" dirty="0" err="1"/>
              <a:t>glukom</a:t>
            </a:r>
            <a:r>
              <a:rPr lang="tr-TR" dirty="0"/>
              <a:t> ile  bozulmuş mide boşalması ve </a:t>
            </a:r>
            <a:r>
              <a:rPr lang="tr-TR" dirty="0" err="1"/>
              <a:t>üriner</a:t>
            </a:r>
            <a:r>
              <a:rPr lang="tr-TR" dirty="0"/>
              <a:t> </a:t>
            </a:r>
            <a:r>
              <a:rPr lang="tr-TR" dirty="0" err="1"/>
              <a:t>retansiyon</a:t>
            </a:r>
            <a:r>
              <a:rPr lang="tr-TR" dirty="0"/>
              <a:t> öykülü hastalarda kullanılmamalı. Klinik Prensip</a:t>
            </a:r>
          </a:p>
          <a:p>
            <a:endParaRPr lang="tr-TR" dirty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24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İkinci Basamak Tedaviler </a:t>
            </a:r>
            <a:r>
              <a:rPr lang="tr-TR" dirty="0" smtClean="0"/>
              <a:t>3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Başka </a:t>
            </a:r>
            <a:r>
              <a:rPr lang="tr-TR" dirty="0" err="1" smtClean="0"/>
              <a:t>antikolinerjik</a:t>
            </a:r>
            <a:r>
              <a:rPr lang="tr-TR" dirty="0" smtClean="0"/>
              <a:t> </a:t>
            </a:r>
            <a:r>
              <a:rPr lang="tr-TR" dirty="0" smtClean="0"/>
              <a:t>ilaç </a:t>
            </a:r>
            <a:r>
              <a:rPr lang="tr-TR" dirty="0" smtClean="0"/>
              <a:t>kullanan hastalarda </a:t>
            </a:r>
            <a:r>
              <a:rPr lang="tr-TR" dirty="0" smtClean="0"/>
              <a:t> </a:t>
            </a:r>
            <a:r>
              <a:rPr lang="tr-TR" dirty="0" err="1" smtClean="0"/>
              <a:t>antimuskarinikler</a:t>
            </a:r>
            <a:r>
              <a:rPr lang="tr-TR" dirty="0" smtClean="0"/>
              <a:t>  dikkatli kullanılmalı. Uzman görüşü</a:t>
            </a:r>
          </a:p>
          <a:p>
            <a:r>
              <a:rPr lang="tr-TR" dirty="0" smtClean="0"/>
              <a:t>Semptomları </a:t>
            </a:r>
            <a:r>
              <a:rPr lang="tr-TR" dirty="0" smtClean="0"/>
              <a:t>ağır </a:t>
            </a:r>
            <a:r>
              <a:rPr lang="tr-TR" dirty="0" err="1" smtClean="0"/>
              <a:t>AAM’li</a:t>
            </a:r>
            <a:r>
              <a:rPr lang="tr-TR" dirty="0" smtClean="0"/>
              <a:t> </a:t>
            </a:r>
            <a:r>
              <a:rPr lang="tr-TR" dirty="0" smtClean="0"/>
              <a:t>hastalarda  </a:t>
            </a:r>
            <a:r>
              <a:rPr lang="tr-TR" dirty="0" err="1" smtClean="0"/>
              <a:t>antimuskarinikler</a:t>
            </a:r>
            <a:r>
              <a:rPr lang="tr-TR" dirty="0" smtClean="0"/>
              <a:t> ve </a:t>
            </a:r>
            <a:r>
              <a:rPr lang="el-GR" dirty="0"/>
              <a:t>β3 </a:t>
            </a:r>
            <a:r>
              <a:rPr lang="tr-TR" dirty="0" err="1"/>
              <a:t>agonistler</a:t>
            </a:r>
            <a:r>
              <a:rPr lang="tr-TR" dirty="0"/>
              <a:t>  </a:t>
            </a:r>
            <a:r>
              <a:rPr lang="tr-TR" dirty="0" smtClean="0"/>
              <a:t>dikkatli kullanılmalı. Uzman görüşü</a:t>
            </a:r>
          </a:p>
          <a:p>
            <a:r>
              <a:rPr lang="tr-TR" dirty="0" smtClean="0"/>
              <a:t>Medikal ve davranış terapilerine dirençli AAM hastaları ek tedavi istiyorlarsa bir uzman tarafından değerlendirilmeli. Uzman görüşü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9027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551708" y="263236"/>
            <a:ext cx="8354291" cy="1080655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Üriner</a:t>
            </a:r>
            <a:r>
              <a:rPr lang="tr-TR" dirty="0" smtClean="0"/>
              <a:t> Sistem ve </a:t>
            </a:r>
            <a:r>
              <a:rPr lang="tr-TR" dirty="0" err="1" smtClean="0"/>
              <a:t>Periferik</a:t>
            </a:r>
            <a:r>
              <a:rPr lang="tr-TR" dirty="0" smtClean="0"/>
              <a:t> Sinir Sistemi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95402" y="2556932"/>
            <a:ext cx="4676190" cy="3318936"/>
          </a:xfrm>
        </p:spPr>
        <p:txBody>
          <a:bodyPr>
            <a:normAutofit fontScale="62500" lnSpcReduction="20000"/>
          </a:bodyPr>
          <a:lstStyle/>
          <a:p>
            <a:r>
              <a:rPr lang="tr-TR" dirty="0"/>
              <a:t>Somatik(S2-4):  </a:t>
            </a:r>
            <a:r>
              <a:rPr lang="tr-TR" dirty="0" err="1"/>
              <a:t>Pudendal</a:t>
            </a:r>
            <a:r>
              <a:rPr lang="tr-TR" dirty="0"/>
              <a:t> sinirler,  </a:t>
            </a:r>
          </a:p>
          <a:p>
            <a:pPr marL="0" indent="0">
              <a:buNone/>
            </a:pPr>
            <a:r>
              <a:rPr lang="tr-TR" dirty="0" err="1"/>
              <a:t>Eksternal</a:t>
            </a:r>
            <a:r>
              <a:rPr lang="tr-TR" dirty="0"/>
              <a:t> </a:t>
            </a:r>
            <a:r>
              <a:rPr lang="tr-TR" dirty="0" err="1"/>
              <a:t>Üretral</a:t>
            </a:r>
            <a:r>
              <a:rPr lang="tr-TR" dirty="0"/>
              <a:t> </a:t>
            </a:r>
            <a:r>
              <a:rPr lang="tr-TR" dirty="0" err="1"/>
              <a:t>Sfinkter</a:t>
            </a:r>
            <a:r>
              <a:rPr lang="tr-TR" dirty="0"/>
              <a:t> </a:t>
            </a:r>
            <a:r>
              <a:rPr lang="tr-TR" dirty="0" err="1" smtClean="0"/>
              <a:t>için→uyarıcı</a:t>
            </a:r>
            <a:endParaRPr lang="tr-TR" dirty="0"/>
          </a:p>
          <a:p>
            <a:r>
              <a:rPr lang="tr-TR" dirty="0" smtClean="0"/>
              <a:t>Parasempatik(S2-4</a:t>
            </a:r>
            <a:r>
              <a:rPr lang="tr-TR" dirty="0"/>
              <a:t>) </a:t>
            </a:r>
            <a:r>
              <a:rPr lang="tr-TR" dirty="0" err="1"/>
              <a:t>Pelvik</a:t>
            </a:r>
            <a:r>
              <a:rPr lang="tr-TR" dirty="0"/>
              <a:t> </a:t>
            </a:r>
            <a:r>
              <a:rPr lang="tr-TR" dirty="0" smtClean="0"/>
              <a:t>sinirler,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Mesane gövdesi için→ </a:t>
            </a:r>
            <a:r>
              <a:rPr lang="tr-TR" dirty="0" smtClean="0"/>
              <a:t>uyarıcı      </a:t>
            </a:r>
          </a:p>
          <a:p>
            <a:pPr marL="0" indent="0">
              <a:buNone/>
            </a:pPr>
            <a:r>
              <a:rPr lang="tr-TR" dirty="0" err="1" smtClean="0"/>
              <a:t>İnternal</a:t>
            </a:r>
            <a:r>
              <a:rPr lang="tr-TR" dirty="0" smtClean="0"/>
              <a:t> </a:t>
            </a:r>
            <a:r>
              <a:rPr lang="tr-TR" dirty="0" err="1" smtClean="0"/>
              <a:t>Üretral</a:t>
            </a:r>
            <a:r>
              <a:rPr lang="tr-TR" dirty="0" smtClean="0"/>
              <a:t> </a:t>
            </a:r>
            <a:r>
              <a:rPr lang="tr-TR" dirty="0" err="1" smtClean="0"/>
              <a:t>Sfinkter</a:t>
            </a:r>
            <a:r>
              <a:rPr lang="tr-TR" dirty="0" smtClean="0"/>
              <a:t> </a:t>
            </a:r>
            <a:r>
              <a:rPr lang="tr-TR" dirty="0"/>
              <a:t>için → </a:t>
            </a:r>
            <a:r>
              <a:rPr lang="tr-TR" dirty="0" smtClean="0"/>
              <a:t>baskılayıcı</a:t>
            </a:r>
            <a:endParaRPr lang="tr-TR" dirty="0"/>
          </a:p>
          <a:p>
            <a:r>
              <a:rPr lang="tr-TR" dirty="0" smtClean="0"/>
              <a:t>Sempatikler(T10-L2) </a:t>
            </a:r>
            <a:r>
              <a:rPr lang="tr-TR" dirty="0" err="1" smtClean="0"/>
              <a:t>Hipogastrik</a:t>
            </a:r>
            <a:r>
              <a:rPr lang="tr-TR" dirty="0" smtClean="0"/>
              <a:t> sinirler, </a:t>
            </a:r>
          </a:p>
          <a:p>
            <a:pPr marL="0" indent="0">
              <a:buNone/>
            </a:pPr>
            <a:r>
              <a:rPr lang="tr-TR" dirty="0" smtClean="0"/>
              <a:t>Mesane gövdesi </a:t>
            </a:r>
            <a:r>
              <a:rPr lang="tr-TR" dirty="0" err="1" smtClean="0"/>
              <a:t>için→baskılayıcı</a:t>
            </a:r>
            <a:r>
              <a:rPr lang="tr-TR" dirty="0" smtClean="0"/>
              <a:t>,  Mesane </a:t>
            </a:r>
          </a:p>
          <a:p>
            <a:pPr marL="0" indent="0">
              <a:buNone/>
            </a:pPr>
            <a:r>
              <a:rPr lang="tr-TR" dirty="0" smtClean="0"/>
              <a:t>tabanı ve </a:t>
            </a:r>
            <a:r>
              <a:rPr lang="tr-TR" dirty="0" err="1" smtClean="0"/>
              <a:t>İnternal</a:t>
            </a:r>
            <a:r>
              <a:rPr lang="tr-TR" dirty="0" smtClean="0"/>
              <a:t> </a:t>
            </a:r>
            <a:r>
              <a:rPr lang="tr-TR" dirty="0" err="1" smtClean="0"/>
              <a:t>üretral</a:t>
            </a:r>
            <a:r>
              <a:rPr lang="tr-TR" dirty="0" smtClean="0"/>
              <a:t> S. için→ uyarıcı</a:t>
            </a:r>
          </a:p>
          <a:p>
            <a:pPr marL="0" indent="0">
              <a:buNone/>
            </a:pPr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1593" y="2285999"/>
            <a:ext cx="5386690" cy="358986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1264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57200"/>
            <a:ext cx="10608733" cy="867304"/>
          </a:xfrm>
        </p:spPr>
        <p:txBody>
          <a:bodyPr/>
          <a:lstStyle/>
          <a:p>
            <a:r>
              <a:rPr lang="tr-TR" dirty="0" err="1" smtClean="0"/>
              <a:t>Muskarinik</a:t>
            </a:r>
            <a:r>
              <a:rPr lang="tr-TR" dirty="0" smtClean="0"/>
              <a:t> Reseptörler ve </a:t>
            </a:r>
            <a:r>
              <a:rPr lang="tr-TR" dirty="0" err="1" smtClean="0"/>
              <a:t>Antimuskarinikler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Mesane kasılması </a:t>
            </a:r>
            <a:r>
              <a:rPr lang="tr-TR" dirty="0" err="1" smtClean="0"/>
              <a:t>asetilkolin</a:t>
            </a:r>
            <a:r>
              <a:rPr lang="tr-TR" dirty="0" smtClean="0"/>
              <a:t> tarafından parasempatik </a:t>
            </a:r>
            <a:r>
              <a:rPr lang="tr-TR" dirty="0" err="1" smtClean="0"/>
              <a:t>postganglionik</a:t>
            </a:r>
            <a:r>
              <a:rPr lang="tr-TR" dirty="0" smtClean="0"/>
              <a:t> </a:t>
            </a:r>
            <a:r>
              <a:rPr lang="tr-TR" dirty="0" err="1" smtClean="0"/>
              <a:t>muskarinik</a:t>
            </a:r>
            <a:r>
              <a:rPr lang="tr-TR" dirty="0" smtClean="0"/>
              <a:t> reseptörlerin uyarılması ile olur.</a:t>
            </a:r>
          </a:p>
          <a:p>
            <a:r>
              <a:rPr lang="tr-TR" dirty="0" smtClean="0"/>
              <a:t>5 tiptir. Mesanede hepsi bulunur.</a:t>
            </a:r>
          </a:p>
          <a:p>
            <a:r>
              <a:rPr lang="tr-TR" dirty="0" smtClean="0"/>
              <a:t>M2/M3 reseptör oranı: 3-4/1  </a:t>
            </a:r>
          </a:p>
          <a:p>
            <a:r>
              <a:rPr lang="tr-TR" dirty="0" smtClean="0"/>
              <a:t>Ancak mesane kasılmasında M3 önemli</a:t>
            </a:r>
          </a:p>
          <a:p>
            <a:r>
              <a:rPr lang="tr-TR" dirty="0" err="1" smtClean="0"/>
              <a:t>Antimuskarinikler</a:t>
            </a:r>
            <a:r>
              <a:rPr lang="tr-TR" dirty="0" smtClean="0"/>
              <a:t> bu reseptörleri bloke eder.</a:t>
            </a:r>
          </a:p>
          <a:p>
            <a:pPr marL="0" indent="0">
              <a:buNone/>
            </a:pPr>
            <a:r>
              <a:rPr lang="tr-TR" dirty="0"/>
              <a:t>-</a:t>
            </a:r>
            <a:r>
              <a:rPr lang="tr-TR" dirty="0" err="1"/>
              <a:t>Detrusor</a:t>
            </a:r>
            <a:r>
              <a:rPr lang="tr-TR" dirty="0"/>
              <a:t> kasılması sıklığı ve şiddetini azaltır</a:t>
            </a:r>
          </a:p>
          <a:p>
            <a:pPr marL="0" indent="0">
              <a:buNone/>
            </a:pPr>
            <a:r>
              <a:rPr lang="tr-TR" dirty="0" smtClean="0"/>
              <a:t>-İlk </a:t>
            </a:r>
            <a:r>
              <a:rPr lang="tr-TR" dirty="0"/>
              <a:t>idrar hissini geciktirir.</a:t>
            </a:r>
          </a:p>
          <a:p>
            <a:pPr marL="0" indent="0">
              <a:buNone/>
            </a:pPr>
            <a:r>
              <a:rPr lang="tr-TR" dirty="0" smtClean="0"/>
              <a:t>-Mesane </a:t>
            </a:r>
            <a:r>
              <a:rPr lang="tr-TR" dirty="0"/>
              <a:t>kapasitesini arttırır</a:t>
            </a:r>
          </a:p>
          <a:p>
            <a:pPr marL="0" indent="0">
              <a:buNone/>
            </a:pPr>
            <a:endParaRPr lang="tr-TR" dirty="0" smtClean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3966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753" y="946314"/>
            <a:ext cx="8922936" cy="514801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8199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233408"/>
              </p:ext>
            </p:extLst>
          </p:nvPr>
        </p:nvGraphicFramePr>
        <p:xfrm>
          <a:off x="1295400" y="1371600"/>
          <a:ext cx="9601200" cy="4754880"/>
        </p:xfrm>
        <a:graphic>
          <a:graphicData uri="http://schemas.openxmlformats.org/drawingml/2006/table">
            <a:tbl>
              <a:tblPr/>
              <a:tblGrid>
                <a:gridCol w="3200400"/>
                <a:gridCol w="3200400"/>
                <a:gridCol w="3200400"/>
              </a:tblGrid>
              <a:tr h="344170">
                <a:tc gridSpan="3">
                  <a:txBody>
                    <a:bodyPr/>
                    <a:lstStyle/>
                    <a:p>
                      <a:pPr algn="l" fontAlgn="t"/>
                      <a:r>
                        <a:rPr lang="tr-TR" b="1" dirty="0" err="1">
                          <a:effectLst/>
                        </a:rPr>
                        <a:t>Antimuscarinic</a:t>
                      </a:r>
                      <a:r>
                        <a:rPr lang="tr-TR" b="1" dirty="0">
                          <a:effectLst/>
                        </a:rPr>
                        <a:t> </a:t>
                      </a:r>
                      <a:r>
                        <a:rPr lang="tr-TR" b="1" dirty="0" err="1" smtClean="0">
                          <a:effectLst/>
                        </a:rPr>
                        <a:t>drugs</a:t>
                      </a:r>
                      <a:r>
                        <a:rPr lang="tr-TR" b="1" dirty="0" smtClean="0">
                          <a:effectLst/>
                        </a:rPr>
                        <a:t>                  Kanıt</a:t>
                      </a:r>
                      <a:r>
                        <a:rPr lang="tr-TR" b="1" baseline="0" dirty="0" smtClean="0">
                          <a:effectLst/>
                        </a:rPr>
                        <a:t> Tipi                                      Kanıt Düzeyi</a:t>
                      </a:r>
                      <a:endParaRPr lang="tr-TR" b="0" dirty="0">
                        <a:effectLst/>
                      </a:endParaRP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44170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Solifenacin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1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A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4170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Tolterodine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1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A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4170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Fesoterodine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1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A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4170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Trospium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1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A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4170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Darifenacin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1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A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4170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Propantheline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2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B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4170">
                <a:tc gridSpan="3">
                  <a:txBody>
                    <a:bodyPr/>
                    <a:lstStyle/>
                    <a:p>
                      <a:pPr algn="l" fontAlgn="t"/>
                      <a:r>
                        <a:rPr lang="tr-TR" b="1" dirty="0" err="1">
                          <a:effectLst/>
                        </a:rPr>
                        <a:t>Drugs</a:t>
                      </a:r>
                      <a:r>
                        <a:rPr lang="tr-TR" b="1" dirty="0">
                          <a:effectLst/>
                        </a:rPr>
                        <a:t> </a:t>
                      </a:r>
                      <a:r>
                        <a:rPr lang="tr-TR" b="1" dirty="0" err="1">
                          <a:effectLst/>
                        </a:rPr>
                        <a:t>with</a:t>
                      </a:r>
                      <a:r>
                        <a:rPr lang="tr-TR" b="1" dirty="0">
                          <a:effectLst/>
                        </a:rPr>
                        <a:t> </a:t>
                      </a:r>
                      <a:r>
                        <a:rPr lang="tr-TR" b="1" dirty="0" err="1">
                          <a:effectLst/>
                        </a:rPr>
                        <a:t>mixed</a:t>
                      </a:r>
                      <a:r>
                        <a:rPr lang="tr-TR" b="1" dirty="0">
                          <a:effectLst/>
                        </a:rPr>
                        <a:t> </a:t>
                      </a:r>
                      <a:r>
                        <a:rPr lang="tr-TR" b="1" dirty="0" err="1">
                          <a:effectLst/>
                        </a:rPr>
                        <a:t>actions</a:t>
                      </a:r>
                      <a:endParaRPr lang="tr-TR" b="0" dirty="0">
                        <a:effectLst/>
                      </a:endParaRP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4170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Oxybutynin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1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A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4170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Propiverine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1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A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4170">
                <a:tc gridSpan="3">
                  <a:txBody>
                    <a:bodyPr/>
                    <a:lstStyle/>
                    <a:p>
                      <a:pPr algn="l" fontAlgn="t"/>
                      <a:r>
                        <a:rPr lang="tr-TR" b="1" dirty="0" err="1">
                          <a:effectLst/>
                        </a:rPr>
                        <a:t>Antidepressants</a:t>
                      </a:r>
                      <a:endParaRPr lang="tr-TR" b="0" dirty="0">
                        <a:effectLst/>
                      </a:endParaRP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4170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Duloxetine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2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C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4170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Imipramine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3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 dirty="0">
                          <a:effectLst/>
                        </a:rPr>
                        <a:t>C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3068320" y="965200"/>
            <a:ext cx="6116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        </a:t>
            </a:r>
            <a:r>
              <a:rPr lang="tr-TR" sz="2400" dirty="0" err="1" smtClean="0"/>
              <a:t>Antimuskariniklerin</a:t>
            </a:r>
            <a:r>
              <a:rPr lang="tr-TR" sz="2400" dirty="0" smtClean="0"/>
              <a:t> Etkinlikleri</a:t>
            </a:r>
            <a:endParaRPr lang="tr-TR" sz="2400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7901" y="0"/>
            <a:ext cx="1560711" cy="1554615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8981440" y="5791200"/>
            <a:ext cx="245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Lucio</a:t>
            </a:r>
            <a:r>
              <a:rPr lang="tr-TR" dirty="0" smtClean="0"/>
              <a:t> et </a:t>
            </a:r>
            <a:r>
              <a:rPr lang="tr-TR" dirty="0" err="1" smtClean="0"/>
              <a:t>all</a:t>
            </a:r>
            <a:r>
              <a:rPr lang="tr-TR" dirty="0" smtClean="0"/>
              <a:t>. 2014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274458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Antimuskarinikler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Tersiyer ve </a:t>
            </a:r>
            <a:r>
              <a:rPr lang="tr-TR" dirty="0" err="1"/>
              <a:t>k</a:t>
            </a:r>
            <a:r>
              <a:rPr lang="tr-TR" dirty="0" err="1" smtClean="0"/>
              <a:t>uartener</a:t>
            </a:r>
            <a:r>
              <a:rPr lang="tr-TR" dirty="0" smtClean="0"/>
              <a:t> aminler olarak ikiye ayrılır.</a:t>
            </a:r>
          </a:p>
          <a:p>
            <a:r>
              <a:rPr lang="tr-TR" dirty="0" smtClean="0"/>
              <a:t>Tersiyer olanlar; </a:t>
            </a:r>
            <a:r>
              <a:rPr lang="tr-TR" dirty="0" err="1" smtClean="0"/>
              <a:t>oksibutinin</a:t>
            </a:r>
            <a:r>
              <a:rPr lang="tr-TR" dirty="0" smtClean="0"/>
              <a:t>, </a:t>
            </a:r>
            <a:r>
              <a:rPr lang="tr-TR" dirty="0" err="1" smtClean="0"/>
              <a:t>tolterodin,fesoterodine</a:t>
            </a:r>
            <a:r>
              <a:rPr lang="tr-TR" dirty="0" smtClean="0"/>
              <a:t>, </a:t>
            </a:r>
            <a:r>
              <a:rPr lang="tr-TR" dirty="0" err="1" smtClean="0"/>
              <a:t>propiverin</a:t>
            </a:r>
            <a:r>
              <a:rPr lang="tr-TR" dirty="0" smtClean="0"/>
              <a:t>, </a:t>
            </a:r>
            <a:r>
              <a:rPr lang="tr-TR" dirty="0" err="1" smtClean="0"/>
              <a:t>solifenasin</a:t>
            </a:r>
            <a:r>
              <a:rPr lang="tr-TR" dirty="0" smtClean="0"/>
              <a:t>, </a:t>
            </a:r>
            <a:r>
              <a:rPr lang="tr-TR" dirty="0" err="1" smtClean="0"/>
              <a:t>darifenacin</a:t>
            </a:r>
            <a:endParaRPr lang="tr-TR" dirty="0" smtClean="0"/>
          </a:p>
          <a:p>
            <a:r>
              <a:rPr lang="tr-TR" dirty="0" err="1" smtClean="0"/>
              <a:t>Kuartener</a:t>
            </a:r>
            <a:r>
              <a:rPr lang="tr-TR" dirty="0" smtClean="0"/>
              <a:t> olanlar; </a:t>
            </a:r>
            <a:r>
              <a:rPr lang="tr-TR" dirty="0" err="1" smtClean="0"/>
              <a:t>propantelin</a:t>
            </a:r>
            <a:r>
              <a:rPr lang="tr-TR" dirty="0" smtClean="0"/>
              <a:t>, </a:t>
            </a:r>
            <a:r>
              <a:rPr lang="tr-TR" dirty="0" err="1" smtClean="0"/>
              <a:t>tropisyum</a:t>
            </a:r>
            <a:r>
              <a:rPr lang="tr-TR" dirty="0" smtClean="0"/>
              <a:t> </a:t>
            </a:r>
          </a:p>
          <a:p>
            <a:r>
              <a:rPr lang="tr-TR" dirty="0" smtClean="0"/>
              <a:t>Tersiyer olanlar daha  </a:t>
            </a:r>
            <a:r>
              <a:rPr lang="tr-TR" dirty="0" err="1" smtClean="0"/>
              <a:t>lipofiliktir</a:t>
            </a:r>
            <a:r>
              <a:rPr lang="tr-TR" dirty="0" smtClean="0"/>
              <a:t>, daha iyi emilirler, </a:t>
            </a:r>
            <a:r>
              <a:rPr lang="tr-TR" dirty="0" err="1" smtClean="0"/>
              <a:t>SSS’e</a:t>
            </a:r>
            <a:r>
              <a:rPr lang="tr-TR" dirty="0" smtClean="0"/>
              <a:t> geçerler.</a:t>
            </a:r>
          </a:p>
          <a:p>
            <a:r>
              <a:rPr lang="tr-TR" dirty="0" smtClean="0"/>
              <a:t>Atılım yolu ilaç etkileşimleri için önemli:  Tersiyer olanlar; karaciğerde P450 enzim sistemiyle; </a:t>
            </a:r>
            <a:r>
              <a:rPr lang="tr-TR" dirty="0" err="1"/>
              <a:t>t</a:t>
            </a:r>
            <a:r>
              <a:rPr lang="tr-TR" dirty="0" err="1" smtClean="0"/>
              <a:t>ropisyum</a:t>
            </a:r>
            <a:r>
              <a:rPr lang="tr-TR" dirty="0" smtClean="0"/>
              <a:t> ise böbrekten atılır.</a:t>
            </a:r>
          </a:p>
          <a:p>
            <a:r>
              <a:rPr lang="tr-TR" dirty="0" smtClean="0"/>
              <a:t>Mesane </a:t>
            </a:r>
            <a:r>
              <a:rPr lang="tr-TR" dirty="0" err="1" smtClean="0"/>
              <a:t>selektiflikleri</a:t>
            </a:r>
            <a:r>
              <a:rPr lang="tr-TR" dirty="0" smtClean="0"/>
              <a:t> yetersizdir.</a:t>
            </a:r>
          </a:p>
          <a:p>
            <a:r>
              <a:rPr lang="tr-TR" dirty="0" smtClean="0"/>
              <a:t>Semptomları azaltır ancak sık görülen yan etkileri vardır.</a:t>
            </a:r>
          </a:p>
          <a:p>
            <a:pPr marL="0" indent="0">
              <a:buNone/>
            </a:pP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873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57416" y="588663"/>
            <a:ext cx="9601196" cy="1303867"/>
          </a:xfrm>
        </p:spPr>
        <p:txBody>
          <a:bodyPr/>
          <a:lstStyle/>
          <a:p>
            <a:r>
              <a:rPr lang="tr-TR" dirty="0" smtClean="0"/>
              <a:t>Yan etkileri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38014" y="2003213"/>
            <a:ext cx="4729479" cy="3417148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Sık  görülenler: Ağız kuruluğu, gözlerde kuruma ve kaşıntı, bulanık görme, </a:t>
            </a:r>
            <a:r>
              <a:rPr lang="tr-TR" dirty="0"/>
              <a:t>kabızlık, </a:t>
            </a:r>
            <a:r>
              <a:rPr lang="tr-TR" dirty="0" err="1"/>
              <a:t>üriner</a:t>
            </a:r>
            <a:r>
              <a:rPr lang="tr-TR" dirty="0"/>
              <a:t> </a:t>
            </a:r>
            <a:r>
              <a:rPr lang="tr-TR" dirty="0" err="1" smtClean="0"/>
              <a:t>retansiyon</a:t>
            </a:r>
            <a:r>
              <a:rPr lang="tr-TR" dirty="0" smtClean="0"/>
              <a:t> ve kognitif bozulma</a:t>
            </a:r>
          </a:p>
          <a:p>
            <a:r>
              <a:rPr lang="tr-TR" dirty="0" smtClean="0"/>
              <a:t>Az ama hayatı tehdit eden yan etkiler: Aritmiler (</a:t>
            </a:r>
            <a:r>
              <a:rPr lang="tr-TR" dirty="0" err="1" smtClean="0"/>
              <a:t>Taşikardik</a:t>
            </a:r>
            <a:r>
              <a:rPr lang="tr-TR" dirty="0" smtClean="0"/>
              <a:t>)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573" y="1904144"/>
            <a:ext cx="5127209" cy="385113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4335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6547104" y="5167932"/>
            <a:ext cx="4599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42A8F"/>
                </a:solidFill>
                <a:latin typeface="arial" panose="020B0604020202020204" pitchFamily="34" charset="0"/>
                <a:hlinkClick r:id="rId2"/>
              </a:rPr>
              <a:t>Can </a:t>
            </a:r>
            <a:r>
              <a:rPr lang="en-US" dirty="0" err="1">
                <a:solidFill>
                  <a:srgbClr val="642A8F"/>
                </a:solidFill>
                <a:latin typeface="arial" panose="020B0604020202020204" pitchFamily="34" charset="0"/>
                <a:hlinkClick r:id="rId2"/>
              </a:rPr>
              <a:t>Urol</a:t>
            </a:r>
            <a:r>
              <a:rPr lang="en-US" dirty="0">
                <a:solidFill>
                  <a:srgbClr val="642A8F"/>
                </a:solidFill>
                <a:latin typeface="arial" panose="020B0604020202020204" pitchFamily="34" charset="0"/>
                <a:hlinkClick r:id="rId2"/>
              </a:rPr>
              <a:t> </a:t>
            </a:r>
            <a:r>
              <a:rPr lang="en-US" dirty="0" err="1">
                <a:solidFill>
                  <a:srgbClr val="642A8F"/>
                </a:solidFill>
                <a:latin typeface="arial" panose="020B0604020202020204" pitchFamily="34" charset="0"/>
                <a:hlinkClick r:id="rId2"/>
              </a:rPr>
              <a:t>Assoc</a:t>
            </a:r>
            <a:r>
              <a:rPr lang="en-US" dirty="0">
                <a:solidFill>
                  <a:srgbClr val="642A8F"/>
                </a:solidFill>
                <a:latin typeface="arial" panose="020B0604020202020204" pitchFamily="34" charset="0"/>
                <a:hlinkClick r:id="rId2"/>
              </a:rPr>
              <a:t> J. 2013 Sep-Oct; 7(9-10 </a:t>
            </a:r>
            <a:r>
              <a:rPr lang="en-US" dirty="0" err="1">
                <a:solidFill>
                  <a:srgbClr val="642A8F"/>
                </a:solidFill>
                <a:latin typeface="arial" panose="020B0604020202020204" pitchFamily="34" charset="0"/>
                <a:hlinkClick r:id="rId2"/>
              </a:rPr>
              <a:t>Suppl</a:t>
            </a:r>
            <a:r>
              <a:rPr lang="en-US" dirty="0">
                <a:solidFill>
                  <a:srgbClr val="642A8F"/>
                </a:solidFill>
                <a:latin typeface="arial" panose="020B0604020202020204" pitchFamily="34" charset="0"/>
                <a:hlinkClick r:id="rId2"/>
              </a:rPr>
              <a:t> 4): S170–S171.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US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548" y="1079916"/>
            <a:ext cx="10101948" cy="5011346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3635" y="1630324"/>
            <a:ext cx="6565961" cy="3633531"/>
          </a:xfrm>
          <a:prstGeom prst="rect">
            <a:avLst/>
          </a:prstGeom>
        </p:spPr>
      </p:pic>
      <p:sp>
        <p:nvSpPr>
          <p:cNvPr id="2" name="Metin kutusu 1"/>
          <p:cNvSpPr txBox="1"/>
          <p:nvPr/>
        </p:nvSpPr>
        <p:spPr>
          <a:xfrm>
            <a:off x="2410691" y="609601"/>
            <a:ext cx="702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err="1" smtClean="0"/>
              <a:t>Antimuskarinik</a:t>
            </a:r>
            <a:r>
              <a:rPr lang="tr-TR" sz="2400" b="1" dirty="0" smtClean="0"/>
              <a:t> Tedavide Hasta Uyumu</a:t>
            </a:r>
            <a:endParaRPr lang="tr-TR" sz="2400" b="1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6628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Antimuskarinik</a:t>
            </a:r>
            <a:r>
              <a:rPr lang="tr-TR" dirty="0" smtClean="0"/>
              <a:t> Tedavide Yenilikler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En </a:t>
            </a:r>
            <a:r>
              <a:rPr lang="tr-TR" dirty="0"/>
              <a:t>düşük </a:t>
            </a:r>
            <a:r>
              <a:rPr lang="tr-TR" dirty="0" smtClean="0"/>
              <a:t>dozda tedaviye başla; </a:t>
            </a:r>
            <a:r>
              <a:rPr lang="tr-TR" dirty="0"/>
              <a:t>e</a:t>
            </a:r>
            <a:r>
              <a:rPr lang="tr-TR" dirty="0" smtClean="0"/>
              <a:t>tkin en düşük doz sapta </a:t>
            </a:r>
          </a:p>
          <a:p>
            <a:r>
              <a:rPr lang="tr-TR" dirty="0" smtClean="0"/>
              <a:t>IR(</a:t>
            </a:r>
            <a:r>
              <a:rPr lang="tr-TR" dirty="0" err="1" smtClean="0"/>
              <a:t>İmmediate</a:t>
            </a:r>
            <a:r>
              <a:rPr lang="tr-TR" dirty="0" smtClean="0"/>
              <a:t> </a:t>
            </a:r>
            <a:r>
              <a:rPr lang="tr-TR" dirty="0" err="1" smtClean="0"/>
              <a:t>release</a:t>
            </a:r>
            <a:r>
              <a:rPr lang="tr-TR" dirty="0" smtClean="0"/>
              <a:t>) yerine ER (</a:t>
            </a:r>
            <a:r>
              <a:rPr lang="tr-TR" dirty="0" err="1" smtClean="0"/>
              <a:t>extended</a:t>
            </a:r>
            <a:r>
              <a:rPr lang="tr-TR" dirty="0" smtClean="0"/>
              <a:t> </a:t>
            </a:r>
            <a:r>
              <a:rPr lang="tr-TR" dirty="0" err="1" smtClean="0"/>
              <a:t>release</a:t>
            </a:r>
            <a:r>
              <a:rPr lang="tr-TR" dirty="0" smtClean="0"/>
              <a:t>)</a:t>
            </a:r>
          </a:p>
          <a:p>
            <a:r>
              <a:rPr lang="tr-TR" dirty="0" smtClean="0"/>
              <a:t>Oral olmayan uygulamalar(</a:t>
            </a:r>
            <a:r>
              <a:rPr lang="tr-TR" dirty="0" err="1" smtClean="0"/>
              <a:t>Transdermal</a:t>
            </a:r>
            <a:r>
              <a:rPr lang="tr-TR" dirty="0" smtClean="0"/>
              <a:t>, </a:t>
            </a:r>
            <a:r>
              <a:rPr lang="tr-TR" dirty="0" err="1" smtClean="0"/>
              <a:t>intravezikal,rektal</a:t>
            </a:r>
            <a:r>
              <a:rPr lang="tr-TR" dirty="0" smtClean="0"/>
              <a:t>)</a:t>
            </a:r>
          </a:p>
          <a:p>
            <a:r>
              <a:rPr lang="tr-TR" dirty="0"/>
              <a:t>Mesane </a:t>
            </a:r>
            <a:r>
              <a:rPr lang="tr-TR" dirty="0" err="1"/>
              <a:t>selektif</a:t>
            </a:r>
            <a:r>
              <a:rPr lang="tr-TR" dirty="0"/>
              <a:t> ilaçlar</a:t>
            </a:r>
          </a:p>
          <a:p>
            <a:r>
              <a:rPr lang="tr-TR" dirty="0" err="1" smtClean="0"/>
              <a:t>Selektif</a:t>
            </a:r>
            <a:r>
              <a:rPr lang="tr-TR" dirty="0" smtClean="0"/>
              <a:t> M3 antagonisti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23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Patolojik Durumlar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Nörolojik Yaralanmalar: </a:t>
            </a:r>
            <a:r>
              <a:rPr lang="tr-TR" dirty="0" err="1" smtClean="0"/>
              <a:t>Spinal</a:t>
            </a:r>
            <a:r>
              <a:rPr lang="tr-TR" dirty="0" smtClean="0"/>
              <a:t> kor yaralanması, inme</a:t>
            </a:r>
          </a:p>
          <a:p>
            <a:r>
              <a:rPr lang="tr-TR" dirty="0" smtClean="0"/>
              <a:t>Nörolojik Hastalıklar: </a:t>
            </a:r>
            <a:r>
              <a:rPr lang="tr-TR" dirty="0" err="1" smtClean="0"/>
              <a:t>Multiple</a:t>
            </a:r>
            <a:r>
              <a:rPr lang="tr-TR" dirty="0" smtClean="0"/>
              <a:t> skleroz, </a:t>
            </a:r>
            <a:r>
              <a:rPr lang="tr-TR" dirty="0" err="1" smtClean="0"/>
              <a:t>demans</a:t>
            </a:r>
            <a:r>
              <a:rPr lang="tr-TR" dirty="0" smtClean="0"/>
              <a:t>, </a:t>
            </a:r>
            <a:r>
              <a:rPr lang="tr-TR" dirty="0" err="1" smtClean="0"/>
              <a:t>parkinson</a:t>
            </a:r>
            <a:r>
              <a:rPr lang="tr-TR" dirty="0" smtClean="0"/>
              <a:t>, </a:t>
            </a:r>
            <a:r>
              <a:rPr lang="tr-TR" dirty="0" err="1" smtClean="0"/>
              <a:t>medüller</a:t>
            </a:r>
            <a:r>
              <a:rPr lang="tr-TR" dirty="0" smtClean="0"/>
              <a:t> lezyonlar, diyabetik </a:t>
            </a:r>
            <a:r>
              <a:rPr lang="tr-TR" dirty="0" err="1" smtClean="0"/>
              <a:t>nöropati</a:t>
            </a:r>
            <a:endParaRPr lang="tr-TR" dirty="0" smtClean="0"/>
          </a:p>
          <a:p>
            <a:r>
              <a:rPr lang="tr-TR" dirty="0" err="1" smtClean="0"/>
              <a:t>İnfeksiyonlar</a:t>
            </a:r>
            <a:r>
              <a:rPr lang="tr-TR" dirty="0" smtClean="0"/>
              <a:t>:İdrar yolu </a:t>
            </a:r>
            <a:r>
              <a:rPr lang="tr-TR" dirty="0" err="1" smtClean="0"/>
              <a:t>infeksiyonu</a:t>
            </a:r>
            <a:r>
              <a:rPr lang="tr-TR" dirty="0" smtClean="0"/>
              <a:t>, </a:t>
            </a:r>
            <a:r>
              <a:rPr lang="tr-TR" dirty="0" err="1" smtClean="0"/>
              <a:t>intertisyel</a:t>
            </a:r>
            <a:r>
              <a:rPr lang="tr-TR" dirty="0" smtClean="0"/>
              <a:t> sistit</a:t>
            </a:r>
          </a:p>
          <a:p>
            <a:r>
              <a:rPr lang="tr-TR" dirty="0" smtClean="0"/>
              <a:t>Yapısal </a:t>
            </a:r>
            <a:r>
              <a:rPr lang="tr-TR" dirty="0" err="1" smtClean="0"/>
              <a:t>Defektler</a:t>
            </a:r>
            <a:r>
              <a:rPr lang="tr-TR" dirty="0" smtClean="0"/>
              <a:t>: </a:t>
            </a:r>
            <a:r>
              <a:rPr lang="tr-TR" dirty="0" err="1" smtClean="0"/>
              <a:t>Üretral</a:t>
            </a:r>
            <a:r>
              <a:rPr lang="tr-TR" dirty="0" smtClean="0"/>
              <a:t> tıkanıklık, </a:t>
            </a:r>
            <a:r>
              <a:rPr lang="tr-TR" dirty="0" err="1" smtClean="0"/>
              <a:t>prolapsus</a:t>
            </a:r>
            <a:r>
              <a:rPr lang="tr-TR" dirty="0" smtClean="0"/>
              <a:t>, </a:t>
            </a:r>
            <a:r>
              <a:rPr lang="tr-TR" dirty="0" err="1" smtClean="0"/>
              <a:t>atrofik</a:t>
            </a:r>
            <a:r>
              <a:rPr lang="tr-TR" dirty="0" smtClean="0"/>
              <a:t> </a:t>
            </a:r>
            <a:r>
              <a:rPr lang="tr-TR" dirty="0" err="1" smtClean="0"/>
              <a:t>vajinit</a:t>
            </a:r>
            <a:endParaRPr lang="tr-TR" dirty="0" smtClean="0"/>
          </a:p>
          <a:p>
            <a:r>
              <a:rPr lang="tr-TR" dirty="0" smtClean="0"/>
              <a:t>Kardiyak Sorunlar: </a:t>
            </a:r>
            <a:r>
              <a:rPr lang="tr-TR" dirty="0" err="1" smtClean="0"/>
              <a:t>Konjestif</a:t>
            </a:r>
            <a:r>
              <a:rPr lang="tr-TR" dirty="0" smtClean="0"/>
              <a:t> kalp yetmezliği, </a:t>
            </a:r>
            <a:r>
              <a:rPr lang="tr-TR" dirty="0" err="1" smtClean="0"/>
              <a:t>diüretikler</a:t>
            </a:r>
            <a:endParaRPr lang="tr-TR" dirty="0" smtClean="0"/>
          </a:p>
          <a:p>
            <a:r>
              <a:rPr lang="tr-TR" dirty="0" smtClean="0"/>
              <a:t>Diğer Nedenler: Mesane taşı, tümörü, diyabet ve </a:t>
            </a:r>
            <a:r>
              <a:rPr lang="tr-TR" dirty="0" err="1" smtClean="0"/>
              <a:t>gayta</a:t>
            </a:r>
            <a:r>
              <a:rPr lang="tr-TR" dirty="0" smtClean="0"/>
              <a:t> sıkıştırması</a:t>
            </a:r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Metin kutusu 6"/>
          <p:cNvSpPr txBox="1"/>
          <p:nvPr/>
        </p:nvSpPr>
        <p:spPr>
          <a:xfrm>
            <a:off x="6728015" y="6119336"/>
            <a:ext cx="47719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err="1" smtClean="0"/>
              <a:t>Elsworth</a:t>
            </a:r>
            <a:r>
              <a:rPr lang="tr-TR" sz="1400" b="1" dirty="0" smtClean="0"/>
              <a:t> PI et </a:t>
            </a:r>
            <a:r>
              <a:rPr lang="tr-TR" sz="1400" b="1" dirty="0" err="1" smtClean="0"/>
              <a:t>all</a:t>
            </a:r>
            <a:r>
              <a:rPr lang="tr-TR" sz="1400" b="1" dirty="0" smtClean="0"/>
              <a:t>. </a:t>
            </a:r>
            <a:r>
              <a:rPr lang="tr-TR" sz="1400" b="1" dirty="0" err="1" smtClean="0"/>
              <a:t>Frequently</a:t>
            </a:r>
            <a:r>
              <a:rPr lang="tr-TR" sz="1400" b="1" dirty="0" smtClean="0"/>
              <a:t> </a:t>
            </a:r>
            <a:r>
              <a:rPr lang="tr-TR" sz="1400" b="1" dirty="0" err="1" smtClean="0"/>
              <a:t>asked</a:t>
            </a:r>
            <a:r>
              <a:rPr lang="tr-TR" sz="1400" b="1" dirty="0" smtClean="0"/>
              <a:t> </a:t>
            </a:r>
            <a:r>
              <a:rPr lang="tr-TR" sz="1400" b="1" dirty="0" err="1" smtClean="0"/>
              <a:t>questions</a:t>
            </a:r>
            <a:r>
              <a:rPr lang="tr-TR" sz="1400" b="1" dirty="0" smtClean="0"/>
              <a:t> in </a:t>
            </a:r>
            <a:r>
              <a:rPr lang="tr-TR" sz="1400" b="1" dirty="0" err="1" smtClean="0"/>
              <a:t>the</a:t>
            </a:r>
            <a:r>
              <a:rPr lang="tr-TR" sz="1400" b="1" dirty="0" smtClean="0"/>
              <a:t> </a:t>
            </a:r>
            <a:r>
              <a:rPr lang="tr-TR" sz="1400" b="1" dirty="0" err="1" smtClean="0"/>
              <a:t>evaluation</a:t>
            </a:r>
            <a:r>
              <a:rPr lang="tr-TR" sz="1400" b="1" dirty="0" smtClean="0"/>
              <a:t> </a:t>
            </a:r>
            <a:r>
              <a:rPr lang="tr-TR" sz="1400" b="1" dirty="0" err="1" smtClean="0"/>
              <a:t>and</a:t>
            </a:r>
            <a:r>
              <a:rPr lang="tr-TR" sz="1400" b="1" dirty="0" smtClean="0"/>
              <a:t> </a:t>
            </a:r>
            <a:r>
              <a:rPr lang="tr-TR" sz="1400" b="1" dirty="0" err="1" smtClean="0"/>
              <a:t>manege</a:t>
            </a:r>
            <a:r>
              <a:rPr lang="tr-TR" sz="1400" b="1" dirty="0" err="1"/>
              <a:t>ent</a:t>
            </a:r>
            <a:r>
              <a:rPr lang="tr-TR" sz="1400" b="1" dirty="0"/>
              <a:t> </a:t>
            </a:r>
            <a:r>
              <a:rPr lang="tr-TR" sz="1400" b="1" dirty="0" err="1"/>
              <a:t>overactive</a:t>
            </a:r>
            <a:r>
              <a:rPr lang="tr-TR" sz="1400" b="1" dirty="0"/>
              <a:t> </a:t>
            </a:r>
            <a:r>
              <a:rPr lang="tr-TR" sz="1400" b="1" dirty="0" err="1"/>
              <a:t>bladder</a:t>
            </a:r>
            <a:r>
              <a:rPr lang="tr-TR" sz="1400" b="1" dirty="0"/>
              <a:t> J </a:t>
            </a:r>
            <a:r>
              <a:rPr lang="tr-TR" sz="1400" b="1" dirty="0" err="1"/>
              <a:t>Fam</a:t>
            </a:r>
            <a:r>
              <a:rPr lang="tr-TR" sz="1400" b="1" dirty="0"/>
              <a:t> </a:t>
            </a:r>
            <a:r>
              <a:rPr lang="tr-TR" sz="1400" b="1" dirty="0" err="1"/>
              <a:t>Prac</a:t>
            </a:r>
            <a:r>
              <a:rPr lang="tr-TR" sz="1400" b="1" dirty="0"/>
              <a:t> . 2009</a:t>
            </a:r>
            <a:r>
              <a:rPr lang="tr-TR" sz="1400" b="1" dirty="0" smtClean="0"/>
              <a:t>; 58(10 </a:t>
            </a:r>
            <a:r>
              <a:rPr lang="tr-TR" sz="1400" b="1" dirty="0" err="1" smtClean="0"/>
              <a:t>suppl</a:t>
            </a:r>
            <a:r>
              <a:rPr lang="tr-TR" sz="1400" b="1" dirty="0" smtClean="0"/>
              <a:t>): S1-11</a:t>
            </a:r>
            <a:endParaRPr lang="tr-TR" sz="1400" b="1" dirty="0"/>
          </a:p>
        </p:txBody>
      </p:sp>
      <p:pic>
        <p:nvPicPr>
          <p:cNvPr id="5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385" y="0"/>
            <a:ext cx="1554615" cy="155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717800" y="557173"/>
            <a:ext cx="6136640" cy="440268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Oksibutinin</a:t>
            </a:r>
            <a:r>
              <a:rPr lang="tr-TR" dirty="0" smtClean="0"/>
              <a:t> </a:t>
            </a:r>
            <a:r>
              <a:rPr lang="tr-TR" dirty="0" err="1" smtClean="0"/>
              <a:t>Chloride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86934" y="1783080"/>
            <a:ext cx="9601196" cy="5872480"/>
          </a:xfrm>
        </p:spPr>
        <p:txBody>
          <a:bodyPr>
            <a:normAutofit fontScale="92500" lnSpcReduction="20000"/>
          </a:bodyPr>
          <a:lstStyle/>
          <a:p>
            <a:r>
              <a:rPr lang="tr-TR" dirty="0"/>
              <a:t>Karışık </a:t>
            </a:r>
            <a:r>
              <a:rPr lang="tr-TR" dirty="0" smtClean="0"/>
              <a:t>etkili</a:t>
            </a:r>
          </a:p>
          <a:p>
            <a:pPr marL="0" indent="0">
              <a:buNone/>
            </a:pPr>
            <a:r>
              <a:rPr lang="tr-TR" dirty="0" smtClean="0"/>
              <a:t>-Asıl </a:t>
            </a:r>
            <a:r>
              <a:rPr lang="tr-TR" dirty="0"/>
              <a:t>etkisi </a:t>
            </a:r>
            <a:r>
              <a:rPr lang="tr-TR" dirty="0" err="1"/>
              <a:t>antimuskariniktir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-Yüksek dozlarda düz kas gevşetici</a:t>
            </a:r>
          </a:p>
          <a:p>
            <a:pPr marL="0" indent="0">
              <a:buNone/>
            </a:pPr>
            <a:r>
              <a:rPr lang="tr-TR" dirty="0"/>
              <a:t>-Lokal </a:t>
            </a:r>
            <a:r>
              <a:rPr lang="tr-TR" dirty="0" err="1"/>
              <a:t>anestezik</a:t>
            </a:r>
            <a:r>
              <a:rPr lang="tr-TR" dirty="0"/>
              <a:t> etkisi nedeniyle </a:t>
            </a:r>
            <a:r>
              <a:rPr lang="tr-TR" dirty="0" err="1" smtClean="0"/>
              <a:t>intravezikal</a:t>
            </a:r>
            <a:r>
              <a:rPr lang="tr-TR" dirty="0" smtClean="0"/>
              <a:t> de kullanılabilir</a:t>
            </a:r>
          </a:p>
          <a:p>
            <a:r>
              <a:rPr lang="tr-TR" dirty="0" err="1" smtClean="0"/>
              <a:t>Afinite</a:t>
            </a:r>
            <a:r>
              <a:rPr lang="tr-TR" dirty="0" smtClean="0"/>
              <a:t> M1 ve 3’e,  M2’den daha yüksek</a:t>
            </a:r>
          </a:p>
          <a:p>
            <a:r>
              <a:rPr lang="tr-TR" dirty="0" smtClean="0"/>
              <a:t>Karaciğerde; aktif </a:t>
            </a:r>
            <a:r>
              <a:rPr lang="tr-TR" dirty="0" err="1"/>
              <a:t>metaboliti</a:t>
            </a:r>
            <a:r>
              <a:rPr lang="tr-TR" dirty="0"/>
              <a:t> N-</a:t>
            </a:r>
            <a:r>
              <a:rPr lang="tr-TR" dirty="0" err="1"/>
              <a:t>desetil</a:t>
            </a:r>
            <a:r>
              <a:rPr lang="tr-TR" dirty="0"/>
              <a:t> </a:t>
            </a:r>
            <a:r>
              <a:rPr lang="tr-TR" dirty="0" err="1" smtClean="0"/>
              <a:t>oksibutine</a:t>
            </a:r>
            <a:r>
              <a:rPr lang="tr-TR" dirty="0" smtClean="0"/>
              <a:t> dönüşür. </a:t>
            </a:r>
          </a:p>
          <a:p>
            <a:r>
              <a:rPr lang="tr-TR" dirty="0"/>
              <a:t>Tersiyer amin </a:t>
            </a:r>
            <a:r>
              <a:rPr lang="tr-TR" dirty="0" smtClean="0"/>
              <a:t>yapısındadır. </a:t>
            </a:r>
            <a:r>
              <a:rPr lang="tr-TR" dirty="0" err="1" smtClean="0"/>
              <a:t>SSS’e</a:t>
            </a:r>
            <a:r>
              <a:rPr lang="tr-TR" dirty="0" smtClean="0"/>
              <a:t> geçer. Kognitif yan etkilere yol açar.</a:t>
            </a:r>
            <a:endParaRPr lang="tr-TR" dirty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-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837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Oksibutinin</a:t>
            </a:r>
            <a:r>
              <a:rPr lang="tr-TR" dirty="0" smtClean="0"/>
              <a:t> </a:t>
            </a:r>
            <a:r>
              <a:rPr lang="tr-TR" dirty="0" err="1" smtClean="0"/>
              <a:t>Chloride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Plazma </a:t>
            </a:r>
            <a:r>
              <a:rPr lang="tr-TR" dirty="0"/>
              <a:t>yarı ömrü 2 saattir</a:t>
            </a:r>
            <a:r>
              <a:rPr lang="tr-TR" dirty="0" smtClean="0"/>
              <a:t>.</a:t>
            </a:r>
            <a:endParaRPr lang="tr-TR" dirty="0"/>
          </a:p>
          <a:p>
            <a:r>
              <a:rPr lang="tr-TR" dirty="0"/>
              <a:t>Oral </a:t>
            </a:r>
            <a:r>
              <a:rPr lang="tr-TR" dirty="0" err="1"/>
              <a:t>tbleri</a:t>
            </a:r>
            <a:r>
              <a:rPr lang="tr-TR" dirty="0"/>
              <a:t> </a:t>
            </a:r>
            <a:r>
              <a:rPr lang="tr-TR" dirty="0" smtClean="0"/>
              <a:t>(hızlı </a:t>
            </a:r>
            <a:r>
              <a:rPr lang="tr-TR" dirty="0"/>
              <a:t>salınımlı ve </a:t>
            </a:r>
            <a:r>
              <a:rPr lang="tr-TR" dirty="0" smtClean="0"/>
              <a:t>yavaş salınımlı), </a:t>
            </a:r>
            <a:r>
              <a:rPr lang="tr-TR" dirty="0" err="1"/>
              <a:t>Transdermal</a:t>
            </a:r>
            <a:r>
              <a:rPr lang="tr-TR" dirty="0"/>
              <a:t> </a:t>
            </a:r>
            <a:r>
              <a:rPr lang="tr-TR" dirty="0" err="1" smtClean="0"/>
              <a:t>patch</a:t>
            </a:r>
            <a:r>
              <a:rPr lang="tr-TR" dirty="0" smtClean="0"/>
              <a:t> </a:t>
            </a:r>
            <a:r>
              <a:rPr lang="tr-TR" dirty="0"/>
              <a:t>ve jel </a:t>
            </a:r>
            <a:r>
              <a:rPr lang="tr-TR" dirty="0" smtClean="0"/>
              <a:t>formu var.</a:t>
            </a:r>
            <a:endParaRPr lang="tr-TR" dirty="0"/>
          </a:p>
          <a:p>
            <a:r>
              <a:rPr lang="tr-TR" dirty="0" smtClean="0"/>
              <a:t>Hastaların çoğu yan </a:t>
            </a:r>
            <a:r>
              <a:rPr lang="tr-TR" dirty="0"/>
              <a:t>etkiler nedeniyle tedaviyi bırakmaktadır</a:t>
            </a:r>
            <a:r>
              <a:rPr lang="tr-TR" dirty="0" smtClean="0"/>
              <a:t>.</a:t>
            </a:r>
          </a:p>
          <a:p>
            <a:r>
              <a:rPr lang="tr-TR" dirty="0" smtClean="0"/>
              <a:t>Yaşlılarda ve tıbbi sorunu olan hastalarda kullanılmamalı</a:t>
            </a:r>
          </a:p>
          <a:p>
            <a:r>
              <a:rPr lang="tr-TR" dirty="0" smtClean="0"/>
              <a:t>Bu hastalarda doz azaltılmasına gidebilir.</a:t>
            </a:r>
          </a:p>
          <a:p>
            <a:r>
              <a:rPr lang="tr-TR" dirty="0" smtClean="0"/>
              <a:t>Hızlı etki gösterdiğinden özel zamanlarda </a:t>
            </a:r>
            <a:r>
              <a:rPr lang="tr-TR" dirty="0" err="1" smtClean="0"/>
              <a:t>kontinansı</a:t>
            </a:r>
            <a:r>
              <a:rPr lang="tr-TR" dirty="0" smtClean="0"/>
              <a:t> sağlamak için kullanılabilir.</a:t>
            </a:r>
            <a:endParaRPr lang="tr-TR" dirty="0"/>
          </a:p>
          <a:p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0316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Uzun Salınımlı İlaç Kullanımı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Oksibutinin</a:t>
            </a:r>
            <a:r>
              <a:rPr lang="tr-TR" dirty="0" smtClean="0"/>
              <a:t>/</a:t>
            </a:r>
            <a:r>
              <a:rPr lang="tr-TR" dirty="0" err="1" smtClean="0"/>
              <a:t>Tolterodine</a:t>
            </a:r>
            <a:r>
              <a:rPr lang="tr-TR" dirty="0" smtClean="0"/>
              <a:t>/</a:t>
            </a:r>
            <a:r>
              <a:rPr lang="tr-TR" dirty="0" err="1" smtClean="0"/>
              <a:t>Tropisyum</a:t>
            </a:r>
            <a:endParaRPr lang="tr-TR" dirty="0" smtClean="0"/>
          </a:p>
          <a:p>
            <a:r>
              <a:rPr lang="tr-TR" dirty="0" smtClean="0"/>
              <a:t>Kalın </a:t>
            </a:r>
            <a:r>
              <a:rPr lang="tr-TR" dirty="0" err="1" smtClean="0"/>
              <a:t>barsağın</a:t>
            </a:r>
            <a:r>
              <a:rPr lang="tr-TR" dirty="0" smtClean="0"/>
              <a:t> </a:t>
            </a:r>
            <a:r>
              <a:rPr lang="tr-TR" dirty="0" err="1" smtClean="0"/>
              <a:t>distalinden</a:t>
            </a:r>
            <a:r>
              <a:rPr lang="tr-TR" dirty="0" smtClean="0"/>
              <a:t> 24 saat boyunca emilir.</a:t>
            </a:r>
          </a:p>
          <a:p>
            <a:r>
              <a:rPr lang="tr-TR" dirty="0"/>
              <a:t>Daha iyi </a:t>
            </a:r>
            <a:r>
              <a:rPr lang="tr-TR" dirty="0" err="1" smtClean="0"/>
              <a:t>biyoyararlanım</a:t>
            </a:r>
            <a:endParaRPr lang="tr-TR" dirty="0" smtClean="0"/>
          </a:p>
          <a:p>
            <a:r>
              <a:rPr lang="tr-TR" dirty="0" smtClean="0"/>
              <a:t>İlk geçiş </a:t>
            </a:r>
            <a:r>
              <a:rPr lang="tr-TR" dirty="0"/>
              <a:t>metabolizmasında </a:t>
            </a:r>
            <a:r>
              <a:rPr lang="tr-TR" dirty="0" smtClean="0"/>
              <a:t>azalma</a:t>
            </a:r>
          </a:p>
          <a:p>
            <a:r>
              <a:rPr lang="tr-TR" dirty="0"/>
              <a:t>Stabil plazma konsantrasyonu</a:t>
            </a:r>
          </a:p>
          <a:p>
            <a:r>
              <a:rPr lang="tr-TR" dirty="0" smtClean="0"/>
              <a:t>Daha </a:t>
            </a:r>
            <a:r>
              <a:rPr lang="tr-TR" dirty="0"/>
              <a:t>az yan etki</a:t>
            </a:r>
          </a:p>
          <a:p>
            <a:r>
              <a:rPr lang="tr-TR" dirty="0" smtClean="0"/>
              <a:t>Tek </a:t>
            </a:r>
            <a:r>
              <a:rPr lang="tr-TR" dirty="0"/>
              <a:t>doz avantajı</a:t>
            </a:r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487" y="0"/>
            <a:ext cx="156051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90702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Transdermal</a:t>
            </a:r>
            <a:r>
              <a:rPr lang="tr-TR" dirty="0" smtClean="0"/>
              <a:t> </a:t>
            </a:r>
            <a:r>
              <a:rPr lang="tr-TR" dirty="0" err="1" smtClean="0"/>
              <a:t>Oksibutinin</a:t>
            </a:r>
            <a:r>
              <a:rPr lang="tr-TR" dirty="0" smtClean="0"/>
              <a:t> </a:t>
            </a:r>
            <a:r>
              <a:rPr lang="tr-TR" dirty="0" err="1" smtClean="0"/>
              <a:t>Patch</a:t>
            </a:r>
            <a:r>
              <a:rPr lang="tr-TR" dirty="0" smtClean="0"/>
              <a:t> ve Jel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Kullanım kolaylığı (haftada 2 kez </a:t>
            </a:r>
            <a:r>
              <a:rPr lang="tr-TR" dirty="0" smtClean="0"/>
              <a:t>)</a:t>
            </a:r>
          </a:p>
          <a:p>
            <a:r>
              <a:rPr lang="tr-TR" dirty="0" smtClean="0"/>
              <a:t>İlk geçiş metabolizmasına maruz kalmaz.</a:t>
            </a:r>
            <a:endParaRPr lang="tr-TR" dirty="0"/>
          </a:p>
          <a:p>
            <a:r>
              <a:rPr lang="tr-TR" dirty="0"/>
              <a:t>Sistemik yan etkileri az</a:t>
            </a:r>
          </a:p>
          <a:p>
            <a:r>
              <a:rPr lang="tr-TR" dirty="0" err="1" smtClean="0"/>
              <a:t>Patch’in</a:t>
            </a:r>
            <a:r>
              <a:rPr lang="tr-TR" dirty="0" smtClean="0"/>
              <a:t> lokal </a:t>
            </a:r>
            <a:r>
              <a:rPr lang="tr-TR" dirty="0"/>
              <a:t>yan </a:t>
            </a:r>
            <a:r>
              <a:rPr lang="tr-TR" dirty="0" smtClean="0"/>
              <a:t>etkileri  </a:t>
            </a:r>
            <a:r>
              <a:rPr lang="tr-TR" dirty="0"/>
              <a:t>kullanımını </a:t>
            </a:r>
            <a:r>
              <a:rPr lang="tr-TR" dirty="0" smtClean="0"/>
              <a:t>sınırlamakta (kaşıntı</a:t>
            </a:r>
            <a:r>
              <a:rPr lang="tr-TR" dirty="0"/>
              <a:t>, </a:t>
            </a:r>
            <a:r>
              <a:rPr lang="tr-TR" dirty="0" err="1"/>
              <a:t>eritem</a:t>
            </a:r>
            <a:r>
              <a:rPr lang="tr-TR" dirty="0"/>
              <a:t>, </a:t>
            </a:r>
            <a:r>
              <a:rPr lang="tr-TR" dirty="0" smtClean="0"/>
              <a:t>dermatit, </a:t>
            </a:r>
            <a:r>
              <a:rPr lang="tr-TR" dirty="0" err="1" smtClean="0"/>
              <a:t>irritasyon</a:t>
            </a:r>
            <a:r>
              <a:rPr lang="tr-TR" dirty="0"/>
              <a:t>)</a:t>
            </a:r>
          </a:p>
          <a:p>
            <a:r>
              <a:rPr lang="tr-TR" dirty="0"/>
              <a:t>Lokal yan etkileri gidermek için Jel formu</a:t>
            </a:r>
          </a:p>
          <a:p>
            <a:endParaRPr lang="tr-TR" dirty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4363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İntravezikal</a:t>
            </a:r>
            <a:r>
              <a:rPr lang="tr-TR" dirty="0" smtClean="0"/>
              <a:t> </a:t>
            </a:r>
            <a:r>
              <a:rPr lang="tr-TR" dirty="0" err="1" smtClean="0"/>
              <a:t>Oksibutinin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35000" y="2306637"/>
            <a:ext cx="10835368" cy="3272897"/>
          </a:xfrm>
        </p:spPr>
        <p:txBody>
          <a:bodyPr/>
          <a:lstStyle/>
          <a:p>
            <a:r>
              <a:rPr lang="tr-TR" dirty="0" smtClean="0"/>
              <a:t>Tedaviye dirençli ve ağrılı hastalarda sistemik yan etkilere yol açmadan uygulanabilir.</a:t>
            </a:r>
          </a:p>
          <a:p>
            <a:r>
              <a:rPr lang="tr-TR" dirty="0"/>
              <a:t>5mg </a:t>
            </a:r>
            <a:r>
              <a:rPr lang="tr-TR" dirty="0" err="1"/>
              <a:t>oxybutinin</a:t>
            </a:r>
            <a:r>
              <a:rPr lang="tr-TR" dirty="0"/>
              <a:t> 10-20 ml SF içinde mesaneye </a:t>
            </a:r>
            <a:r>
              <a:rPr lang="tr-TR" dirty="0" smtClean="0"/>
              <a:t>verilir.</a:t>
            </a:r>
          </a:p>
          <a:p>
            <a:r>
              <a:rPr lang="tr-TR" dirty="0" smtClean="0"/>
              <a:t>Günde 3- 4 kez uygulamak gerekir.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1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Tolterodine</a:t>
            </a:r>
            <a:r>
              <a:rPr lang="tr-TR" dirty="0" smtClean="0"/>
              <a:t> ve </a:t>
            </a:r>
            <a:r>
              <a:rPr lang="tr-TR" dirty="0" err="1" smtClean="0"/>
              <a:t>Fesoterodine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err="1" smtClean="0"/>
              <a:t>Nonselektiftir</a:t>
            </a:r>
            <a:r>
              <a:rPr lang="tr-TR" dirty="0"/>
              <a:t>. </a:t>
            </a:r>
            <a:r>
              <a:rPr lang="tr-TR" dirty="0" err="1"/>
              <a:t>Tükrük</a:t>
            </a:r>
            <a:r>
              <a:rPr lang="tr-TR" dirty="0"/>
              <a:t> bezlerine göre mesaneye daha </a:t>
            </a:r>
            <a:r>
              <a:rPr lang="tr-TR" dirty="0" err="1" smtClean="0"/>
              <a:t>selektif</a:t>
            </a:r>
            <a:r>
              <a:rPr lang="tr-TR" dirty="0" smtClean="0"/>
              <a:t>.</a:t>
            </a:r>
            <a:endParaRPr lang="tr-TR" dirty="0"/>
          </a:p>
          <a:p>
            <a:r>
              <a:rPr lang="tr-TR" dirty="0" err="1" smtClean="0"/>
              <a:t>Kc’de</a:t>
            </a:r>
            <a:r>
              <a:rPr lang="tr-TR" dirty="0" smtClean="0"/>
              <a:t> aktif </a:t>
            </a:r>
            <a:r>
              <a:rPr lang="tr-TR" dirty="0" err="1"/>
              <a:t>metaboliti</a:t>
            </a:r>
            <a:r>
              <a:rPr lang="tr-TR" dirty="0"/>
              <a:t>: </a:t>
            </a:r>
            <a:r>
              <a:rPr lang="tr-TR" dirty="0" smtClean="0"/>
              <a:t>5 </a:t>
            </a:r>
            <a:r>
              <a:rPr lang="tr-TR" dirty="0" err="1"/>
              <a:t>hidroksimetil</a:t>
            </a:r>
            <a:r>
              <a:rPr lang="tr-TR" dirty="0"/>
              <a:t> </a:t>
            </a:r>
            <a:r>
              <a:rPr lang="tr-TR" dirty="0" err="1" smtClean="0"/>
              <a:t>tolterodine</a:t>
            </a:r>
            <a:r>
              <a:rPr lang="tr-TR" dirty="0" smtClean="0"/>
              <a:t> dönüşür. </a:t>
            </a:r>
            <a:r>
              <a:rPr lang="tr-TR" dirty="0" err="1" smtClean="0"/>
              <a:t>Ketokanozol</a:t>
            </a:r>
            <a:r>
              <a:rPr lang="tr-TR" dirty="0" smtClean="0"/>
              <a:t> kullanımına dikkat</a:t>
            </a:r>
          </a:p>
          <a:p>
            <a:r>
              <a:rPr lang="tr-TR" dirty="0"/>
              <a:t>Ciddi böbrek ve </a:t>
            </a:r>
            <a:r>
              <a:rPr lang="tr-TR" dirty="0" err="1"/>
              <a:t>kc</a:t>
            </a:r>
            <a:r>
              <a:rPr lang="tr-TR" dirty="0"/>
              <a:t> bozukluğu olanlarda </a:t>
            </a:r>
            <a:r>
              <a:rPr lang="tr-TR" dirty="0" smtClean="0"/>
              <a:t>kullanmamalı</a:t>
            </a:r>
          </a:p>
          <a:p>
            <a:r>
              <a:rPr lang="tr-TR" dirty="0" smtClean="0"/>
              <a:t>Tersiyer amindir. </a:t>
            </a:r>
            <a:r>
              <a:rPr lang="tr-TR" dirty="0" err="1" smtClean="0"/>
              <a:t>SSS’e</a:t>
            </a:r>
            <a:r>
              <a:rPr lang="tr-TR" dirty="0" smtClean="0"/>
              <a:t> geçer. Ancak </a:t>
            </a:r>
            <a:r>
              <a:rPr lang="tr-TR" dirty="0" err="1" smtClean="0"/>
              <a:t>oksibutine</a:t>
            </a:r>
            <a:r>
              <a:rPr lang="tr-TR" dirty="0" smtClean="0"/>
              <a:t> göre daha az </a:t>
            </a:r>
          </a:p>
          <a:p>
            <a:r>
              <a:rPr lang="tr-TR" dirty="0"/>
              <a:t>Hafif QT uzamasına yol açar. </a:t>
            </a:r>
            <a:endParaRPr lang="tr-TR" dirty="0" smtClean="0"/>
          </a:p>
          <a:p>
            <a:r>
              <a:rPr lang="tr-TR" dirty="0" smtClean="0"/>
              <a:t>Yarı ömrü 2-3 saat, mesanede daha uzun</a:t>
            </a:r>
          </a:p>
          <a:p>
            <a:r>
              <a:rPr lang="tr-TR" dirty="0" smtClean="0"/>
              <a:t>Oral tabletleri(yavaş ve hızlı salınımlı formlar) mevcut.</a:t>
            </a:r>
          </a:p>
          <a:p>
            <a:r>
              <a:rPr lang="tr-TR" dirty="0" err="1"/>
              <a:t>Fesoterodin</a:t>
            </a:r>
            <a:r>
              <a:rPr lang="tr-TR" dirty="0"/>
              <a:t> de, </a:t>
            </a:r>
            <a:r>
              <a:rPr lang="tr-TR" dirty="0" err="1"/>
              <a:t>kc’de</a:t>
            </a:r>
            <a:r>
              <a:rPr lang="tr-TR" dirty="0"/>
              <a:t> 5 </a:t>
            </a:r>
            <a:r>
              <a:rPr lang="tr-TR" dirty="0" err="1"/>
              <a:t>hidroksimetil</a:t>
            </a:r>
            <a:r>
              <a:rPr lang="tr-TR" dirty="0"/>
              <a:t> </a:t>
            </a:r>
            <a:r>
              <a:rPr lang="tr-TR" dirty="0" err="1"/>
              <a:t>tolterodine</a:t>
            </a:r>
            <a:r>
              <a:rPr lang="tr-TR" dirty="0"/>
              <a:t> dönüşerek etki eder</a:t>
            </a:r>
            <a:r>
              <a:rPr lang="tr-TR" dirty="0" smtClean="0"/>
              <a:t>.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7914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Troposiyum</a:t>
            </a:r>
            <a:r>
              <a:rPr lang="tr-TR" dirty="0" smtClean="0"/>
              <a:t> </a:t>
            </a:r>
            <a:r>
              <a:rPr lang="tr-TR" dirty="0" err="1" smtClean="0"/>
              <a:t>Chlorid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err="1" smtClean="0"/>
              <a:t>Nonselektif</a:t>
            </a:r>
            <a:r>
              <a:rPr lang="tr-TR" dirty="0" smtClean="0"/>
              <a:t> </a:t>
            </a:r>
            <a:r>
              <a:rPr lang="tr-TR" dirty="0" err="1" smtClean="0"/>
              <a:t>antimuskarinik</a:t>
            </a:r>
            <a:r>
              <a:rPr lang="tr-TR" dirty="0" smtClean="0"/>
              <a:t>. </a:t>
            </a:r>
          </a:p>
          <a:p>
            <a:r>
              <a:rPr lang="tr-TR" dirty="0" err="1" smtClean="0"/>
              <a:t>Oksibutin</a:t>
            </a:r>
            <a:r>
              <a:rPr lang="tr-TR" dirty="0" smtClean="0"/>
              <a:t> ve </a:t>
            </a:r>
            <a:r>
              <a:rPr lang="tr-TR" dirty="0" err="1" smtClean="0"/>
              <a:t>tolterodinden</a:t>
            </a:r>
            <a:r>
              <a:rPr lang="tr-TR" dirty="0" smtClean="0"/>
              <a:t> daha </a:t>
            </a:r>
            <a:r>
              <a:rPr lang="tr-TR" dirty="0" err="1" smtClean="0"/>
              <a:t>potent</a:t>
            </a:r>
            <a:r>
              <a:rPr lang="tr-TR" dirty="0"/>
              <a:t> </a:t>
            </a:r>
            <a:r>
              <a:rPr lang="tr-TR" dirty="0" smtClean="0"/>
              <a:t>ancak daha az yan etkili</a:t>
            </a:r>
          </a:p>
          <a:p>
            <a:r>
              <a:rPr lang="tr-TR" dirty="0" smtClean="0"/>
              <a:t>Aç karnına alınmalı .Yağda </a:t>
            </a:r>
            <a:r>
              <a:rPr lang="tr-TR" dirty="0"/>
              <a:t>çözünürlüğü az. Biyolojik </a:t>
            </a:r>
            <a:r>
              <a:rPr lang="tr-TR" dirty="0" err="1" smtClean="0"/>
              <a:t>yararlanımı</a:t>
            </a:r>
            <a:r>
              <a:rPr lang="tr-TR" dirty="0" smtClean="0"/>
              <a:t> </a:t>
            </a:r>
            <a:r>
              <a:rPr lang="tr-TR" dirty="0"/>
              <a:t>az. </a:t>
            </a:r>
            <a:endParaRPr lang="tr-TR" dirty="0" smtClean="0"/>
          </a:p>
          <a:p>
            <a:r>
              <a:rPr lang="tr-TR" dirty="0" smtClean="0"/>
              <a:t>Plazma </a:t>
            </a:r>
            <a:r>
              <a:rPr lang="tr-TR" dirty="0"/>
              <a:t>yarı ömrü; 20 saat. </a:t>
            </a:r>
            <a:r>
              <a:rPr lang="tr-TR" dirty="0" smtClean="0"/>
              <a:t>Değişmeden </a:t>
            </a:r>
            <a:r>
              <a:rPr lang="tr-TR" dirty="0"/>
              <a:t>idrarla atılmakta.</a:t>
            </a:r>
          </a:p>
          <a:p>
            <a:r>
              <a:rPr lang="tr-TR" dirty="0" err="1" smtClean="0"/>
              <a:t>Kuartener</a:t>
            </a:r>
            <a:r>
              <a:rPr lang="tr-TR" dirty="0" smtClean="0"/>
              <a:t> amin yapısında. Kan beyin bariyerini geçmez. SSS yan etkileri çok az.</a:t>
            </a:r>
          </a:p>
          <a:p>
            <a:r>
              <a:rPr lang="tr-TR" dirty="0" smtClean="0"/>
              <a:t>SSS ve karaciğer hastalığı olanlarda avantajlı.</a:t>
            </a:r>
          </a:p>
          <a:p>
            <a:r>
              <a:rPr lang="tr-TR" dirty="0" smtClean="0"/>
              <a:t>İlaç-ilaç etkileşimi ihtimali az.</a:t>
            </a:r>
          </a:p>
          <a:p>
            <a:r>
              <a:rPr lang="tr-TR" dirty="0" smtClean="0"/>
              <a:t>Böbrek bozukluğu olanlarda kullanılmamalı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282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 smtClean="0"/>
              <a:t>Darifenasin</a:t>
            </a:r>
            <a:r>
              <a:rPr lang="tr-TR" dirty="0" smtClean="0"/>
              <a:t>/</a:t>
            </a:r>
            <a:r>
              <a:rPr lang="tr-TR" dirty="0" err="1" smtClean="0"/>
              <a:t>Solifenasin</a:t>
            </a:r>
            <a:r>
              <a:rPr lang="tr-TR" dirty="0" smtClean="0"/>
              <a:t> 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M3 </a:t>
            </a:r>
            <a:r>
              <a:rPr lang="tr-TR" dirty="0" err="1" smtClean="0"/>
              <a:t>selektif</a:t>
            </a:r>
            <a:r>
              <a:rPr lang="tr-TR" dirty="0"/>
              <a:t>.</a:t>
            </a:r>
            <a:endParaRPr lang="tr-TR" dirty="0" smtClean="0"/>
          </a:p>
          <a:p>
            <a:r>
              <a:rPr lang="tr-TR" dirty="0" smtClean="0"/>
              <a:t>Yüksek dozda </a:t>
            </a:r>
            <a:r>
              <a:rPr lang="tr-TR" dirty="0" err="1" smtClean="0"/>
              <a:t>selektivite</a:t>
            </a:r>
            <a:r>
              <a:rPr lang="tr-TR" dirty="0" smtClean="0"/>
              <a:t> azalır( özellikle </a:t>
            </a:r>
            <a:r>
              <a:rPr lang="tr-TR" dirty="0" err="1" smtClean="0"/>
              <a:t>konstipasyon</a:t>
            </a:r>
            <a:r>
              <a:rPr lang="tr-TR" dirty="0" smtClean="0"/>
              <a:t> yan etkisi fazla)</a:t>
            </a:r>
          </a:p>
          <a:p>
            <a:r>
              <a:rPr lang="tr-TR" dirty="0" err="1" smtClean="0"/>
              <a:t>Kc’de</a:t>
            </a:r>
            <a:r>
              <a:rPr lang="tr-TR" dirty="0" smtClean="0"/>
              <a:t> </a:t>
            </a:r>
            <a:r>
              <a:rPr lang="tr-TR" dirty="0" err="1" smtClean="0"/>
              <a:t>metabolize</a:t>
            </a:r>
            <a:r>
              <a:rPr lang="tr-TR" dirty="0" smtClean="0"/>
              <a:t> olur. </a:t>
            </a:r>
            <a:r>
              <a:rPr lang="tr-TR" dirty="0" err="1" smtClean="0"/>
              <a:t>Ketakonazol</a:t>
            </a:r>
            <a:r>
              <a:rPr lang="tr-TR" dirty="0" smtClean="0"/>
              <a:t> kullanımına dikkat…</a:t>
            </a:r>
          </a:p>
          <a:p>
            <a:r>
              <a:rPr lang="tr-TR" dirty="0" smtClean="0"/>
              <a:t>Ciddi karaciğer bozukluğunda kullanılmamalı </a:t>
            </a:r>
          </a:p>
          <a:p>
            <a:r>
              <a:rPr lang="tr-TR" dirty="0" smtClean="0"/>
              <a:t>Tersiyer amin. </a:t>
            </a:r>
            <a:r>
              <a:rPr lang="tr-TR" dirty="0" err="1" smtClean="0"/>
              <a:t>SSS’e</a:t>
            </a:r>
            <a:r>
              <a:rPr lang="tr-TR" dirty="0" smtClean="0"/>
              <a:t> geçer. </a:t>
            </a:r>
          </a:p>
          <a:p>
            <a:r>
              <a:rPr lang="tr-TR" dirty="0" smtClean="0"/>
              <a:t>Etkili olduğu dozda beyin ve kardiyak yan etkileri az.</a:t>
            </a:r>
          </a:p>
          <a:p>
            <a:r>
              <a:rPr lang="tr-TR" dirty="0" smtClean="0"/>
              <a:t>Plazma yarı ömrü: 50 saat. Günde tek doz kullanımı mevcut.</a:t>
            </a:r>
          </a:p>
          <a:p>
            <a:r>
              <a:rPr lang="tr-TR" dirty="0" smtClean="0"/>
              <a:t>Avantajı</a:t>
            </a:r>
            <a:r>
              <a:rPr lang="tr-TR" dirty="0"/>
              <a:t>; </a:t>
            </a:r>
            <a:r>
              <a:rPr lang="tr-TR" dirty="0" smtClean="0"/>
              <a:t>ciddi yan etki azlığı nedeniyle yaşlılarda </a:t>
            </a:r>
            <a:r>
              <a:rPr lang="tr-TR" dirty="0"/>
              <a:t>kullanımıdır.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8417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379731"/>
              </p:ext>
            </p:extLst>
          </p:nvPr>
        </p:nvGraphicFramePr>
        <p:xfrm>
          <a:off x="1351279" y="2215244"/>
          <a:ext cx="9611360" cy="3390766"/>
        </p:xfrm>
        <a:graphic>
          <a:graphicData uri="http://schemas.openxmlformats.org/drawingml/2006/table">
            <a:tbl>
              <a:tblPr/>
              <a:tblGrid>
                <a:gridCol w="2920745"/>
                <a:gridCol w="2920745"/>
                <a:gridCol w="3769870"/>
              </a:tblGrid>
              <a:tr h="288507">
                <a:tc gridSpan="3">
                  <a:txBody>
                    <a:bodyPr/>
                    <a:lstStyle/>
                    <a:p>
                      <a:pPr algn="l" fontAlgn="t"/>
                      <a:r>
                        <a:rPr lang="el-GR" sz="1300" b="1">
                          <a:effectLst/>
                        </a:rPr>
                        <a:t>α-</a:t>
                      </a:r>
                      <a:r>
                        <a:rPr lang="tr-TR" sz="1300" b="1">
                          <a:effectLst/>
                        </a:rPr>
                        <a:t>Adrenoreceptor antagonists</a:t>
                      </a:r>
                      <a:endParaRPr lang="tr-TR" sz="1300" b="0">
                        <a:effectLst/>
                      </a:endParaRP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88507"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Doxazosin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3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C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507"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Prazosin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3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C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507"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Alfuzosin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3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C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507"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Tamsulosin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3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C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507"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Terazosin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3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C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5696">
                <a:tc gridSpan="3">
                  <a:txBody>
                    <a:bodyPr/>
                    <a:lstStyle/>
                    <a:p>
                      <a:pPr algn="l" fontAlgn="t"/>
                      <a:r>
                        <a:rPr lang="tr-TR" sz="1300" b="0" dirty="0">
                          <a:effectLst/>
                        </a:rPr>
                        <a:t/>
                      </a:r>
                      <a:br>
                        <a:rPr lang="tr-TR" sz="1300" b="0" dirty="0">
                          <a:effectLst/>
                        </a:rPr>
                      </a:br>
                      <a:endParaRPr lang="tr-TR" sz="1300" b="0" dirty="0">
                        <a:effectLst/>
                      </a:endParaRP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88507">
                <a:tc gridSpan="3">
                  <a:txBody>
                    <a:bodyPr/>
                    <a:lstStyle/>
                    <a:p>
                      <a:pPr algn="l" fontAlgn="t"/>
                      <a:r>
                        <a:rPr lang="el-GR" sz="1300" b="1">
                          <a:effectLst/>
                        </a:rPr>
                        <a:t>β-</a:t>
                      </a:r>
                      <a:r>
                        <a:rPr lang="tr-TR" sz="1300" b="1">
                          <a:effectLst/>
                        </a:rPr>
                        <a:t>Adrenoreceptor agonists</a:t>
                      </a:r>
                      <a:endParaRPr lang="tr-TR" sz="1300" b="0">
                        <a:effectLst/>
                      </a:endParaRP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88507"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Mirabegron (</a:t>
                      </a:r>
                      <a:r>
                        <a:rPr lang="el-GR" sz="1300" b="0">
                          <a:effectLst/>
                        </a:rPr>
                        <a:t>β</a:t>
                      </a:r>
                      <a:r>
                        <a:rPr lang="el-GR" sz="1300" b="0" baseline="-25000">
                          <a:effectLst/>
                        </a:rPr>
                        <a:t>3</a:t>
                      </a:r>
                      <a:r>
                        <a:rPr lang="el-GR" sz="1300" b="0">
                          <a:effectLst/>
                        </a:rPr>
                        <a:t>)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2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B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507"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Albuterol (</a:t>
                      </a:r>
                      <a:r>
                        <a:rPr lang="el-GR" sz="1300" b="0">
                          <a:effectLst/>
                        </a:rPr>
                        <a:t>β</a:t>
                      </a:r>
                      <a:r>
                        <a:rPr lang="el-GR" sz="1300" b="0" baseline="-25000">
                          <a:effectLst/>
                        </a:rPr>
                        <a:t>2</a:t>
                      </a:r>
                      <a:r>
                        <a:rPr lang="el-GR" sz="1300" b="0">
                          <a:effectLst/>
                        </a:rPr>
                        <a:t>)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3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C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507"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Terbutaline (</a:t>
                      </a:r>
                      <a:r>
                        <a:rPr lang="el-GR" sz="1300" b="0">
                          <a:effectLst/>
                        </a:rPr>
                        <a:t>β</a:t>
                      </a:r>
                      <a:r>
                        <a:rPr lang="el-GR" sz="1300" b="0" baseline="-25000">
                          <a:effectLst/>
                        </a:rPr>
                        <a:t>2</a:t>
                      </a:r>
                      <a:r>
                        <a:rPr lang="el-GR" sz="1300" b="0">
                          <a:effectLst/>
                        </a:rPr>
                        <a:t>)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>
                          <a:effectLst/>
                        </a:rPr>
                        <a:t>3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1300" b="0" dirty="0">
                          <a:effectLst/>
                        </a:rPr>
                        <a:t>C</a:t>
                      </a:r>
                    </a:p>
                  </a:txBody>
                  <a:tcPr marL="65056" marR="65056" marT="32528" marB="32528"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08791" y="2215248"/>
            <a:ext cx="1456449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3474720" y="1209040"/>
            <a:ext cx="5151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             Diğer İlaçlar1</a:t>
            </a:r>
            <a:endParaRPr lang="tr-TR" sz="2800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6878320" y="5852160"/>
            <a:ext cx="3141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Lucio</a:t>
            </a:r>
            <a:r>
              <a:rPr lang="tr-TR" dirty="0" smtClean="0"/>
              <a:t> et </a:t>
            </a:r>
            <a:r>
              <a:rPr lang="tr-TR" dirty="0" err="1" smtClean="0"/>
              <a:t>all</a:t>
            </a:r>
            <a:r>
              <a:rPr lang="tr-TR" dirty="0" smtClean="0"/>
              <a:t>. 2014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694224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2926080" y="833120"/>
            <a:ext cx="540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			    Diğer İlaçlar 2</a:t>
            </a:r>
            <a:endParaRPr lang="tr-TR" sz="2400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133052"/>
              </p:ext>
            </p:extLst>
          </p:nvPr>
        </p:nvGraphicFramePr>
        <p:xfrm>
          <a:off x="960120" y="1574867"/>
          <a:ext cx="9601200" cy="2468880"/>
        </p:xfrm>
        <a:graphic>
          <a:graphicData uri="http://schemas.openxmlformats.org/drawingml/2006/table">
            <a:tbl>
              <a:tblPr/>
              <a:tblGrid>
                <a:gridCol w="3200400"/>
                <a:gridCol w="3200400"/>
                <a:gridCol w="3200400"/>
              </a:tblGrid>
              <a:tr h="0">
                <a:tc gridSpan="3">
                  <a:txBody>
                    <a:bodyPr/>
                    <a:lstStyle/>
                    <a:p>
                      <a:pPr algn="l" fontAlgn="t"/>
                      <a:r>
                        <a:rPr lang="tr-TR" b="1" dirty="0">
                          <a:effectLst/>
                        </a:rPr>
                        <a:t>COX </a:t>
                      </a:r>
                      <a:r>
                        <a:rPr lang="tr-TR" b="1" dirty="0" err="1" smtClean="0">
                          <a:effectLst/>
                        </a:rPr>
                        <a:t>inhibitors</a:t>
                      </a:r>
                      <a:r>
                        <a:rPr lang="tr-TR" b="1" dirty="0" smtClean="0">
                          <a:effectLst/>
                        </a:rPr>
                        <a:t>                             Kanıt</a:t>
                      </a:r>
                      <a:r>
                        <a:rPr lang="tr-TR" b="1" baseline="0" dirty="0" smtClean="0">
                          <a:effectLst/>
                        </a:rPr>
                        <a:t> Tipi                                      Kanıt Düzeyi</a:t>
                      </a:r>
                      <a:endParaRPr lang="tr-TR" b="0" dirty="0">
                        <a:effectLst/>
                      </a:endParaRP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Indomethacin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2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C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gridSpan="3">
                  <a:txBody>
                    <a:bodyPr/>
                    <a:lstStyle/>
                    <a:p>
                      <a:r>
                        <a:rPr lang="tr-TR" dirty="0" err="1" smtClean="0"/>
                        <a:t>Flurbiprofen</a:t>
                      </a:r>
                      <a:r>
                        <a:rPr lang="tr-TR" dirty="0" smtClean="0"/>
                        <a:t>                                    </a:t>
                      </a:r>
                      <a:r>
                        <a:rPr lang="tr-TR" baseline="0" dirty="0" smtClean="0"/>
                        <a:t> 2                                                             C</a:t>
                      </a:r>
                      <a:endParaRPr lang="tr-TR" dirty="0"/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b="1" dirty="0">
                          <a:effectLst/>
                        </a:rPr>
                        <a:t>Drugs acting on membrane channels</a:t>
                      </a:r>
                      <a:endParaRPr lang="en-US" b="0" dirty="0">
                        <a:effectLst/>
                      </a:endParaRP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Calcium antagonist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2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tr-TR" b="0">
                        <a:effectLst/>
                      </a:endParaRP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K</a:t>
                      </a:r>
                      <a:r>
                        <a:rPr lang="tr-TR" b="0" baseline="30000">
                          <a:effectLst/>
                        </a:rPr>
                        <a:t>+</a:t>
                      </a:r>
                      <a:r>
                        <a:rPr lang="tr-TR" b="0">
                          <a:effectLst/>
                        </a:rPr>
                        <a:t>-channel openers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2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960120" y="1574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316656"/>
              </p:ext>
            </p:extLst>
          </p:nvPr>
        </p:nvGraphicFramePr>
        <p:xfrm>
          <a:off x="960121" y="4074160"/>
          <a:ext cx="9606279" cy="1330957"/>
        </p:xfrm>
        <a:graphic>
          <a:graphicData uri="http://schemas.openxmlformats.org/drawingml/2006/table">
            <a:tbl>
              <a:tblPr/>
              <a:tblGrid>
                <a:gridCol w="3202093"/>
                <a:gridCol w="3202093"/>
                <a:gridCol w="3202093"/>
              </a:tblGrid>
              <a:tr h="450425">
                <a:tc gridSpan="3">
                  <a:txBody>
                    <a:bodyPr/>
                    <a:lstStyle/>
                    <a:p>
                      <a:pPr algn="l" fontAlgn="t"/>
                      <a:r>
                        <a:rPr lang="tr-TR" b="1">
                          <a:effectLst/>
                        </a:rPr>
                        <a:t>ther drugs</a:t>
                      </a:r>
                      <a:endParaRPr lang="tr-TR" b="0">
                        <a:effectLst/>
                      </a:endParaRP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440266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Baclofen, intrathecal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 dirty="0">
                          <a:effectLst/>
                        </a:rPr>
                        <a:t>3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C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0266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Estrogen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 dirty="0">
                          <a:effectLst/>
                        </a:rPr>
                        <a:t>2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 dirty="0">
                          <a:effectLst/>
                        </a:rPr>
                        <a:t>C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0" name="Resim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  <p:sp>
        <p:nvSpPr>
          <p:cNvPr id="11" name="Metin kutusu 10"/>
          <p:cNvSpPr txBox="1"/>
          <p:nvPr/>
        </p:nvSpPr>
        <p:spPr>
          <a:xfrm>
            <a:off x="7056120" y="5913120"/>
            <a:ext cx="337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Lucio</a:t>
            </a:r>
            <a:r>
              <a:rPr lang="tr-TR" dirty="0" smtClean="0"/>
              <a:t> MA et </a:t>
            </a:r>
            <a:r>
              <a:rPr lang="tr-TR" dirty="0" err="1" smtClean="0"/>
              <a:t>all</a:t>
            </a:r>
            <a:r>
              <a:rPr lang="tr-TR" dirty="0" smtClean="0"/>
              <a:t> 2014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48454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Prevalansı</a:t>
            </a:r>
            <a:r>
              <a:rPr lang="tr-TR" dirty="0" smtClean="0"/>
              <a:t> ve Önemi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07127" y="2105891"/>
            <a:ext cx="9289470" cy="3512589"/>
          </a:xfrm>
        </p:spPr>
        <p:txBody>
          <a:bodyPr>
            <a:normAutofit/>
          </a:bodyPr>
          <a:lstStyle/>
          <a:p>
            <a:r>
              <a:rPr lang="tr-TR" dirty="0" smtClean="0"/>
              <a:t>Sıklığı kadınlarda %9-43 arasında değişmektedir.</a:t>
            </a:r>
          </a:p>
          <a:p>
            <a:r>
              <a:rPr lang="tr-TR" dirty="0" smtClean="0"/>
              <a:t>Çoğu çalışmada kadınlarda&gt; erkeklerde</a:t>
            </a:r>
          </a:p>
          <a:p>
            <a:r>
              <a:rPr lang="tr-TR" dirty="0" smtClean="0"/>
              <a:t>Yaşla sıklığı ve ciddiyeti artan kronik bir durumdur.</a:t>
            </a:r>
          </a:p>
          <a:p>
            <a:r>
              <a:rPr lang="tr-TR" b="1" dirty="0" smtClean="0"/>
              <a:t>Hayatı tehdit etmeyen ancak uzun süreli tedavi gerektiren hayat kalitesini olumsuz etkileyen bir durumdur.</a:t>
            </a:r>
          </a:p>
          <a:p>
            <a:endParaRPr lang="tr-TR" b="1" dirty="0" smtClean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6246435" y="5618480"/>
            <a:ext cx="5313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AUA </a:t>
            </a:r>
            <a:r>
              <a:rPr lang="tr-TR" b="1" dirty="0" err="1" smtClean="0"/>
              <a:t>Guidelines</a:t>
            </a:r>
            <a:r>
              <a:rPr lang="tr-TR" b="1" dirty="0" smtClean="0"/>
              <a:t>; </a:t>
            </a:r>
            <a:r>
              <a:rPr lang="tr-TR" b="1" dirty="0" err="1" smtClean="0"/>
              <a:t>Diagnosis</a:t>
            </a:r>
            <a:r>
              <a:rPr lang="tr-TR" b="1" dirty="0" smtClean="0"/>
              <a:t> </a:t>
            </a:r>
            <a:r>
              <a:rPr lang="tr-TR" b="1" dirty="0" err="1" smtClean="0"/>
              <a:t>and</a:t>
            </a:r>
            <a:r>
              <a:rPr lang="tr-TR" b="1" dirty="0" smtClean="0"/>
              <a:t> </a:t>
            </a:r>
            <a:r>
              <a:rPr lang="tr-TR" b="1" dirty="0" err="1" smtClean="0"/>
              <a:t>Treatment</a:t>
            </a:r>
            <a:r>
              <a:rPr lang="tr-TR" b="1" dirty="0" smtClean="0"/>
              <a:t> of </a:t>
            </a:r>
            <a:r>
              <a:rPr lang="tr-TR" b="1" dirty="0" err="1" smtClean="0"/>
              <a:t>Overactive</a:t>
            </a:r>
            <a:r>
              <a:rPr lang="tr-TR" b="1" dirty="0" smtClean="0"/>
              <a:t> </a:t>
            </a:r>
            <a:r>
              <a:rPr lang="tr-TR" b="1" dirty="0" err="1" smtClean="0"/>
              <a:t>Bladder</a:t>
            </a:r>
            <a:r>
              <a:rPr lang="tr-TR" b="1" dirty="0" smtClean="0"/>
              <a:t> in Adults,2012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401990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Mirabegron</a:t>
            </a:r>
            <a:r>
              <a:rPr lang="tr-TR" dirty="0" smtClean="0"/>
              <a:t>(</a:t>
            </a:r>
            <a:r>
              <a:rPr lang="el-GR" dirty="0" smtClean="0"/>
              <a:t>β</a:t>
            </a:r>
            <a:r>
              <a:rPr lang="tr-TR" dirty="0" smtClean="0"/>
              <a:t> 3 </a:t>
            </a:r>
            <a:r>
              <a:rPr lang="tr-TR" dirty="0" err="1" smtClean="0"/>
              <a:t>Agonist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Mesanedeki düz kasların depolama fazında gevşemesini sağlayarak, mesane kapasitesini arttırır ve AAM semptomlarını iyileştirir.</a:t>
            </a:r>
          </a:p>
          <a:p>
            <a:r>
              <a:rPr lang="tr-TR" dirty="0" smtClean="0"/>
              <a:t>İşeme basıncı ve </a:t>
            </a:r>
            <a:r>
              <a:rPr lang="tr-TR" dirty="0" err="1" smtClean="0"/>
              <a:t>rezidü</a:t>
            </a:r>
            <a:r>
              <a:rPr lang="tr-TR" dirty="0" smtClean="0"/>
              <a:t> volümü etkilemez</a:t>
            </a:r>
          </a:p>
          <a:p>
            <a:r>
              <a:rPr lang="tr-TR" dirty="0" smtClean="0"/>
              <a:t>İyi etki/güvenliğe sahip olduğundan yaşlılarda kullanılabilir.</a:t>
            </a:r>
          </a:p>
          <a:p>
            <a:r>
              <a:rPr lang="tr-TR" dirty="0" err="1"/>
              <a:t>A</a:t>
            </a:r>
            <a:r>
              <a:rPr lang="tr-TR" dirty="0" err="1" smtClean="0"/>
              <a:t>ntimuskariniklere</a:t>
            </a:r>
            <a:r>
              <a:rPr lang="tr-TR" dirty="0" smtClean="0"/>
              <a:t> kötü cevaplı hastalarda önerilmekte</a:t>
            </a:r>
          </a:p>
          <a:p>
            <a:r>
              <a:rPr lang="tr-TR" dirty="0" smtClean="0"/>
              <a:t>Anti </a:t>
            </a:r>
            <a:r>
              <a:rPr lang="tr-TR" dirty="0" err="1" smtClean="0"/>
              <a:t>muskariniklerin</a:t>
            </a:r>
            <a:r>
              <a:rPr lang="tr-TR" dirty="0" smtClean="0"/>
              <a:t> </a:t>
            </a:r>
            <a:r>
              <a:rPr lang="tr-TR" dirty="0" err="1" smtClean="0"/>
              <a:t>kontraendike</a:t>
            </a:r>
            <a:r>
              <a:rPr lang="tr-TR" dirty="0" smtClean="0"/>
              <a:t> olduğu durumlarda(dar açılı glokom ve </a:t>
            </a:r>
            <a:r>
              <a:rPr lang="tr-TR" dirty="0" err="1" smtClean="0"/>
              <a:t>gastrik</a:t>
            </a:r>
            <a:r>
              <a:rPr lang="tr-TR" dirty="0" smtClean="0"/>
              <a:t> </a:t>
            </a:r>
            <a:r>
              <a:rPr lang="tr-TR" dirty="0" err="1" smtClean="0"/>
              <a:t>retansiyon</a:t>
            </a:r>
            <a:r>
              <a:rPr lang="tr-TR" dirty="0" smtClean="0"/>
              <a:t> gibi)</a:t>
            </a:r>
          </a:p>
          <a:p>
            <a:r>
              <a:rPr lang="tr-TR" dirty="0" err="1" smtClean="0"/>
              <a:t>Antimuskariniklerle</a:t>
            </a:r>
            <a:r>
              <a:rPr lang="tr-TR" dirty="0" smtClean="0"/>
              <a:t> birlikte kullanılabilir.</a:t>
            </a:r>
          </a:p>
          <a:p>
            <a:r>
              <a:rPr lang="tr-TR" dirty="0" smtClean="0"/>
              <a:t>Ciddi ve kontrolsüz hipertansiyonda </a:t>
            </a:r>
            <a:r>
              <a:rPr lang="tr-TR" dirty="0" err="1" smtClean="0"/>
              <a:t>kontraendike</a:t>
            </a:r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48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Üçüncü Basamak Tedaviler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01133" y="1930400"/>
            <a:ext cx="10981267" cy="4195764"/>
          </a:xfrm>
        </p:spPr>
        <p:txBody>
          <a:bodyPr>
            <a:normAutofit fontScale="85000" lnSpcReduction="10000"/>
          </a:bodyPr>
          <a:lstStyle/>
          <a:p>
            <a:r>
              <a:rPr lang="tr-TR" dirty="0" err="1"/>
              <a:t>İntradetrusor</a:t>
            </a:r>
            <a:r>
              <a:rPr lang="tr-TR" dirty="0"/>
              <a:t> </a:t>
            </a:r>
            <a:r>
              <a:rPr lang="tr-TR" dirty="0" err="1"/>
              <a:t>onabotulinum</a:t>
            </a:r>
            <a:r>
              <a:rPr lang="tr-TR" dirty="0"/>
              <a:t> toksin A, </a:t>
            </a:r>
            <a:r>
              <a:rPr lang="tr-TR" dirty="0" smtClean="0"/>
              <a:t>birinci </a:t>
            </a:r>
            <a:r>
              <a:rPr lang="tr-TR" dirty="0"/>
              <a:t>ve ikinci basamak terapiye dirençli hastalara </a:t>
            </a:r>
            <a:r>
              <a:rPr lang="tr-TR" dirty="0" smtClean="0"/>
              <a:t>önerilebilir</a:t>
            </a:r>
            <a:r>
              <a:rPr lang="tr-TR" dirty="0"/>
              <a:t>. Tedavi uygulanan hastalar </a:t>
            </a:r>
            <a:r>
              <a:rPr lang="tr-TR" dirty="0" smtClean="0"/>
              <a:t>gerekirse </a:t>
            </a:r>
            <a:r>
              <a:rPr lang="tr-TR" dirty="0"/>
              <a:t>self </a:t>
            </a:r>
            <a:r>
              <a:rPr lang="tr-TR" dirty="0" err="1"/>
              <a:t>kateterizasyon</a:t>
            </a:r>
            <a:r>
              <a:rPr lang="tr-TR" dirty="0"/>
              <a:t> ve sık </a:t>
            </a:r>
            <a:r>
              <a:rPr lang="tr-TR" dirty="0" err="1"/>
              <a:t>rezidüel</a:t>
            </a:r>
            <a:r>
              <a:rPr lang="tr-TR" dirty="0"/>
              <a:t> volüm ölçümünü yapabilmeli ve  bunu kabul etmeli. Option(Kanıt düzeyi Grade C)</a:t>
            </a:r>
          </a:p>
          <a:p>
            <a:r>
              <a:rPr lang="tr-TR" dirty="0" err="1"/>
              <a:t>Peritibial</a:t>
            </a:r>
            <a:r>
              <a:rPr lang="tr-TR" dirty="0"/>
              <a:t> </a:t>
            </a:r>
            <a:r>
              <a:rPr lang="tr-TR" dirty="0" err="1"/>
              <a:t>nöromodulasyon</a:t>
            </a:r>
            <a:r>
              <a:rPr lang="tr-TR" dirty="0"/>
              <a:t> dikkatli seçilmiş hasta popülasyonuna üçüncü basamak tedavi olarak önerilebilir. Option (Kanıt düzeyi Grade C)</a:t>
            </a:r>
          </a:p>
          <a:p>
            <a:r>
              <a:rPr lang="tr-TR" dirty="0" err="1" smtClean="0"/>
              <a:t>Sakral</a:t>
            </a:r>
            <a:r>
              <a:rPr lang="tr-TR" dirty="0" smtClean="0"/>
              <a:t> </a:t>
            </a:r>
            <a:r>
              <a:rPr lang="tr-TR" dirty="0" err="1" smtClean="0"/>
              <a:t>nöromodulasyon</a:t>
            </a:r>
            <a:r>
              <a:rPr lang="tr-TR" dirty="0" smtClean="0"/>
              <a:t> ikinci basamak tedavinin başarısız olduğu ve cerrahi tedavi isteyen hastalarla,  ciddi dirençli AAM semptomları olan seçilmiş hasta popülasyonuna üçüncü basamak olarak önerilebilir. Tavsiye (Kanıt düzeyi Grade C)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8466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166981"/>
              </p:ext>
            </p:extLst>
          </p:nvPr>
        </p:nvGraphicFramePr>
        <p:xfrm>
          <a:off x="1295400" y="1727198"/>
          <a:ext cx="9601200" cy="3200402"/>
        </p:xfrm>
        <a:graphic>
          <a:graphicData uri="http://schemas.openxmlformats.org/drawingml/2006/table">
            <a:tbl>
              <a:tblPr/>
              <a:tblGrid>
                <a:gridCol w="3200400"/>
                <a:gridCol w="3200400"/>
                <a:gridCol w="3200400"/>
              </a:tblGrid>
              <a:tr h="400050">
                <a:tc gridSpan="3">
                  <a:txBody>
                    <a:bodyPr/>
                    <a:lstStyle/>
                    <a:p>
                      <a:pPr algn="l" fontAlgn="t"/>
                      <a:r>
                        <a:rPr lang="tr-TR" b="1" dirty="0" err="1" smtClean="0">
                          <a:effectLst/>
                        </a:rPr>
                        <a:t>Toxins</a:t>
                      </a:r>
                      <a:r>
                        <a:rPr lang="tr-TR" b="1" dirty="0" smtClean="0">
                          <a:effectLst/>
                        </a:rPr>
                        <a:t>                                            Kanıt</a:t>
                      </a:r>
                      <a:r>
                        <a:rPr lang="tr-TR" b="1" baseline="0" dirty="0" smtClean="0">
                          <a:effectLst/>
                        </a:rPr>
                        <a:t> Tipi                                      Kanıt Düzeyi</a:t>
                      </a:r>
                      <a:endParaRPr lang="tr-TR" b="0" dirty="0">
                        <a:effectLst/>
                      </a:endParaRP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700088">
                <a:tc>
                  <a:txBody>
                    <a:bodyPr/>
                    <a:lstStyle/>
                    <a:p>
                      <a:pPr algn="l" fontAlgn="t"/>
                      <a:r>
                        <a:rPr lang="en-US" b="0">
                          <a:effectLst/>
                        </a:rPr>
                        <a:t>Botulinum toxin (neurogenic), injected into bladder wall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2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A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00088">
                <a:tc>
                  <a:txBody>
                    <a:bodyPr/>
                    <a:lstStyle/>
                    <a:p>
                      <a:pPr algn="l" fontAlgn="t"/>
                      <a:r>
                        <a:rPr lang="en-US" b="0">
                          <a:effectLst/>
                        </a:rPr>
                        <a:t>Botulinum toxin (idiopathic), injected into bladder wall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3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B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00088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Capsaicin (neurogenic), intravesical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2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C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00088"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Resiniferatoxin (neurogenic), intravesical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>
                          <a:effectLst/>
                        </a:rPr>
                        <a:t>2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b="0" dirty="0">
                          <a:effectLst/>
                        </a:rPr>
                        <a:t>C</a:t>
                      </a:r>
                    </a:p>
                  </a:txBody>
                  <a:tcPr>
                    <a:lnL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CF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3759200" y="1158240"/>
            <a:ext cx="5039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            Toksinler</a:t>
            </a:r>
            <a:endParaRPr lang="tr-TR" sz="2800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4087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Onabotulinum</a:t>
            </a:r>
            <a:r>
              <a:rPr lang="tr-TR" dirty="0" smtClean="0"/>
              <a:t> Toksin 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err="1" smtClean="0"/>
              <a:t>Clostridum</a:t>
            </a:r>
            <a:r>
              <a:rPr lang="tr-TR" dirty="0" smtClean="0"/>
              <a:t> </a:t>
            </a:r>
            <a:r>
              <a:rPr lang="tr-TR" dirty="0" err="1" smtClean="0"/>
              <a:t>botulinumun</a:t>
            </a:r>
            <a:r>
              <a:rPr lang="tr-TR" dirty="0" smtClean="0"/>
              <a:t> ürettiği bir </a:t>
            </a:r>
            <a:r>
              <a:rPr lang="tr-TR" dirty="0" err="1" smtClean="0"/>
              <a:t>nörotoksin</a:t>
            </a:r>
            <a:endParaRPr lang="tr-TR" dirty="0" smtClean="0"/>
          </a:p>
          <a:p>
            <a:r>
              <a:rPr lang="tr-TR" dirty="0" smtClean="0"/>
              <a:t>7 tipi vardır. 2’si klinik kullanımdadır: A ve B </a:t>
            </a:r>
          </a:p>
          <a:p>
            <a:r>
              <a:rPr lang="tr-TR" dirty="0" smtClean="0"/>
              <a:t>Tedavide A formu kullanılır.</a:t>
            </a:r>
          </a:p>
          <a:p>
            <a:r>
              <a:rPr lang="tr-TR" dirty="0" smtClean="0"/>
              <a:t>Motor sinir plaklarında </a:t>
            </a:r>
            <a:r>
              <a:rPr lang="tr-TR" dirty="0" err="1" smtClean="0"/>
              <a:t>asetilkolinin</a:t>
            </a:r>
            <a:r>
              <a:rPr lang="tr-TR" dirty="0" smtClean="0"/>
              <a:t> salınmasını ve reseptöre bağlanmasını engeller.</a:t>
            </a:r>
          </a:p>
          <a:p>
            <a:r>
              <a:rPr lang="tr-TR" dirty="0" err="1" smtClean="0"/>
              <a:t>Detrusor</a:t>
            </a:r>
            <a:r>
              <a:rPr lang="tr-TR" dirty="0" smtClean="0"/>
              <a:t> kasına </a:t>
            </a:r>
            <a:r>
              <a:rPr lang="tr-TR" dirty="0" err="1" smtClean="0"/>
              <a:t>sistoskopi</a:t>
            </a:r>
            <a:r>
              <a:rPr lang="tr-TR" dirty="0" smtClean="0"/>
              <a:t> eşliğinde direkt çoklu uygulama</a:t>
            </a:r>
          </a:p>
          <a:p>
            <a:r>
              <a:rPr lang="tr-TR" dirty="0" smtClean="0"/>
              <a:t>6 ay boyunca mesane </a:t>
            </a:r>
            <a:r>
              <a:rPr lang="tr-TR" dirty="0" err="1" smtClean="0"/>
              <a:t>denervasyonu</a:t>
            </a:r>
            <a:r>
              <a:rPr lang="tr-TR" dirty="0" smtClean="0"/>
              <a:t> ve </a:t>
            </a:r>
            <a:r>
              <a:rPr lang="tr-TR" dirty="0" err="1" smtClean="0"/>
              <a:t>relaksasyonu</a:t>
            </a:r>
            <a:r>
              <a:rPr lang="tr-TR" dirty="0" smtClean="0"/>
              <a:t> sağladığı gösterilmiştir.</a:t>
            </a:r>
          </a:p>
          <a:p>
            <a:r>
              <a:rPr lang="tr-TR" dirty="0" smtClean="0"/>
              <a:t>Kanada da </a:t>
            </a:r>
            <a:r>
              <a:rPr lang="tr-TR" dirty="0" err="1" smtClean="0"/>
              <a:t>nörojenik</a:t>
            </a:r>
            <a:r>
              <a:rPr lang="tr-TR" dirty="0" smtClean="0"/>
              <a:t> AAM için kullanımı uygulanmakta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9351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Posterior</a:t>
            </a:r>
            <a:r>
              <a:rPr lang="tr-TR" dirty="0" smtClean="0"/>
              <a:t> </a:t>
            </a:r>
            <a:r>
              <a:rPr lang="tr-TR" dirty="0" err="1"/>
              <a:t>T</a:t>
            </a:r>
            <a:r>
              <a:rPr lang="tr-TR" dirty="0" err="1" smtClean="0"/>
              <a:t>ibial</a:t>
            </a:r>
            <a:r>
              <a:rPr lang="tr-TR" dirty="0" smtClean="0"/>
              <a:t> Sinir </a:t>
            </a:r>
            <a:r>
              <a:rPr lang="tr-TR" dirty="0" err="1" smtClean="0"/>
              <a:t>Stimulasyonu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Ayak bileğinin iç yüzünden iğne ile sinire elektriksel uyaranlar verilir.</a:t>
            </a:r>
          </a:p>
          <a:p>
            <a:r>
              <a:rPr lang="tr-TR" dirty="0" smtClean="0"/>
              <a:t>Seanslar 30 </a:t>
            </a:r>
            <a:r>
              <a:rPr lang="tr-TR" dirty="0" err="1" smtClean="0"/>
              <a:t>dk</a:t>
            </a:r>
            <a:r>
              <a:rPr lang="tr-TR" dirty="0" smtClean="0"/>
              <a:t> sürebilir. 12 hafta boyunca haftada bir uygulanır</a:t>
            </a:r>
          </a:p>
          <a:p>
            <a:r>
              <a:rPr lang="tr-TR" dirty="0" smtClean="0"/>
              <a:t>Etkinliğini gösteren daha çok gözlemsel çalışmalar var.</a:t>
            </a:r>
          </a:p>
          <a:p>
            <a:r>
              <a:rPr lang="tr-TR" dirty="0" smtClean="0"/>
              <a:t>Olumlu yanıt oranı %81’lere ulaşmaktadır.</a:t>
            </a:r>
          </a:p>
          <a:p>
            <a:r>
              <a:rPr lang="tr-TR" dirty="0" smtClean="0"/>
              <a:t>Yeni yapılan </a:t>
            </a:r>
            <a:r>
              <a:rPr lang="tr-TR" dirty="0" err="1" smtClean="0"/>
              <a:t>randomize</a:t>
            </a:r>
            <a:r>
              <a:rPr lang="tr-TR" dirty="0" smtClean="0"/>
              <a:t> çalışmalarda 12 aya kadar etkinliğinin devam ettiği gösterilmiştir.</a:t>
            </a:r>
          </a:p>
          <a:p>
            <a:r>
              <a:rPr lang="tr-TR" dirty="0" smtClean="0"/>
              <a:t>Avantajı yan </a:t>
            </a:r>
            <a:r>
              <a:rPr lang="tr-TR" dirty="0" err="1" smtClean="0"/>
              <a:t>etksisi</a:t>
            </a:r>
            <a:r>
              <a:rPr lang="tr-TR" dirty="0" smtClean="0"/>
              <a:t> az  ve hafif, </a:t>
            </a:r>
            <a:r>
              <a:rPr lang="tr-TR" dirty="0" err="1" smtClean="0"/>
              <a:t>dezanvatajı</a:t>
            </a:r>
            <a:r>
              <a:rPr lang="tr-TR" dirty="0" smtClean="0"/>
              <a:t> etkinlik için seanslar tekrarlanmalı ve masraf yükü 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283" y="2108200"/>
            <a:ext cx="6197333" cy="3369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797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Sakral</a:t>
            </a:r>
            <a:r>
              <a:rPr lang="tr-TR" dirty="0" smtClean="0"/>
              <a:t> </a:t>
            </a:r>
            <a:r>
              <a:rPr lang="tr-TR" dirty="0" err="1" smtClean="0"/>
              <a:t>Nöromodulasyon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Test fazı ve </a:t>
            </a:r>
            <a:r>
              <a:rPr lang="tr-TR" dirty="0" err="1" smtClean="0"/>
              <a:t>implantasyon</a:t>
            </a:r>
            <a:r>
              <a:rPr lang="tr-TR" dirty="0" smtClean="0"/>
              <a:t> fazı vardır.</a:t>
            </a:r>
          </a:p>
          <a:p>
            <a:r>
              <a:rPr lang="tr-TR" dirty="0" smtClean="0"/>
              <a:t>S3 </a:t>
            </a:r>
            <a:r>
              <a:rPr lang="tr-TR" dirty="0" err="1" smtClean="0"/>
              <a:t>foramen</a:t>
            </a:r>
            <a:r>
              <a:rPr lang="tr-TR" dirty="0"/>
              <a:t> </a:t>
            </a:r>
            <a:r>
              <a:rPr lang="tr-TR" dirty="0" smtClean="0"/>
              <a:t>hizasında </a:t>
            </a:r>
            <a:r>
              <a:rPr lang="tr-TR" dirty="0" err="1" smtClean="0"/>
              <a:t>sakral</a:t>
            </a:r>
            <a:r>
              <a:rPr lang="tr-TR" dirty="0" smtClean="0"/>
              <a:t> sinirlerle bağlantılı kalıcı </a:t>
            </a:r>
            <a:r>
              <a:rPr lang="tr-TR" dirty="0" err="1" smtClean="0"/>
              <a:t>implant</a:t>
            </a:r>
            <a:r>
              <a:rPr lang="tr-TR" dirty="0" smtClean="0"/>
              <a:t> yerleştirilir.</a:t>
            </a:r>
          </a:p>
          <a:p>
            <a:r>
              <a:rPr lang="tr-TR" dirty="0" smtClean="0"/>
              <a:t>Verilen elektriksel </a:t>
            </a:r>
            <a:r>
              <a:rPr lang="tr-TR" dirty="0" err="1" smtClean="0"/>
              <a:t>stimuluslar</a:t>
            </a:r>
            <a:r>
              <a:rPr lang="tr-TR" dirty="0" smtClean="0"/>
              <a:t> </a:t>
            </a:r>
            <a:r>
              <a:rPr lang="tr-TR" dirty="0" err="1" smtClean="0"/>
              <a:t>nöral</a:t>
            </a:r>
            <a:r>
              <a:rPr lang="tr-TR" dirty="0" smtClean="0"/>
              <a:t> refleksleri düzenler. </a:t>
            </a:r>
          </a:p>
          <a:p>
            <a:r>
              <a:rPr lang="tr-TR" dirty="0" smtClean="0"/>
              <a:t>FDA onaylı. Başarı oranı %90’lara ulaşmakta.</a:t>
            </a:r>
          </a:p>
          <a:p>
            <a:r>
              <a:rPr lang="tr-TR" dirty="0" smtClean="0"/>
              <a:t>Etkinlik 3 hatta 5 yıl devam edebilmekte</a:t>
            </a:r>
          </a:p>
          <a:p>
            <a:r>
              <a:rPr lang="tr-TR" dirty="0" smtClean="0"/>
              <a:t>Komplikasyonları </a:t>
            </a:r>
            <a:r>
              <a:rPr lang="tr-TR" dirty="0" err="1" smtClean="0"/>
              <a:t>implantın</a:t>
            </a:r>
            <a:r>
              <a:rPr lang="tr-TR" dirty="0" smtClean="0"/>
              <a:t> başarısızlığı, </a:t>
            </a:r>
            <a:r>
              <a:rPr lang="tr-TR" dirty="0" err="1" smtClean="0"/>
              <a:t>infeksiyonu</a:t>
            </a:r>
            <a:r>
              <a:rPr lang="tr-TR" dirty="0" smtClean="0"/>
              <a:t> ve yer değiştirmesi</a:t>
            </a:r>
          </a:p>
          <a:p>
            <a:r>
              <a:rPr lang="tr-TR" dirty="0" smtClean="0"/>
              <a:t>%30’lara varan revizyon gerekmektedir.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348" y="2364318"/>
            <a:ext cx="2967498" cy="2882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8846" y="2364317"/>
            <a:ext cx="2871787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84766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Ek Tedaviler ve Takip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Kalıcı </a:t>
            </a:r>
            <a:r>
              <a:rPr lang="tr-TR" dirty="0" err="1" smtClean="0"/>
              <a:t>kateterler</a:t>
            </a:r>
            <a:r>
              <a:rPr lang="tr-TR" dirty="0" smtClean="0"/>
              <a:t>(</a:t>
            </a:r>
            <a:r>
              <a:rPr lang="tr-TR" dirty="0" err="1" smtClean="0"/>
              <a:t>traansüretral</a:t>
            </a:r>
            <a:r>
              <a:rPr lang="tr-TR" dirty="0" smtClean="0"/>
              <a:t> veya </a:t>
            </a:r>
            <a:r>
              <a:rPr lang="tr-TR" dirty="0" err="1" smtClean="0"/>
              <a:t>suprapubik</a:t>
            </a:r>
            <a:r>
              <a:rPr lang="tr-TR" dirty="0" smtClean="0"/>
              <a:t>) kar/zarar dengesi nedeniyle AAM yönetiminde kullanılmamalı; yalnız seçilmiş hastalarda son tercih olarak  Uzman Görüşü</a:t>
            </a:r>
          </a:p>
          <a:p>
            <a:r>
              <a:rPr lang="tr-TR" dirty="0" smtClean="0"/>
              <a:t>Nadir vakalarda(ciddi, dirençli ve komplike AAM hastalarında) </a:t>
            </a:r>
            <a:r>
              <a:rPr lang="tr-TR" dirty="0" err="1" smtClean="0"/>
              <a:t>augmentasyon</a:t>
            </a:r>
            <a:r>
              <a:rPr lang="tr-TR" dirty="0" smtClean="0"/>
              <a:t> </a:t>
            </a:r>
            <a:r>
              <a:rPr lang="tr-TR" dirty="0" err="1" smtClean="0"/>
              <a:t>sistoplasti</a:t>
            </a:r>
            <a:r>
              <a:rPr lang="tr-TR" dirty="0" smtClean="0"/>
              <a:t> ve </a:t>
            </a:r>
            <a:r>
              <a:rPr lang="tr-TR" dirty="0" err="1" smtClean="0"/>
              <a:t>üriner</a:t>
            </a:r>
            <a:r>
              <a:rPr lang="tr-TR" dirty="0" smtClean="0"/>
              <a:t> </a:t>
            </a:r>
            <a:r>
              <a:rPr lang="tr-TR" dirty="0" err="1" smtClean="0"/>
              <a:t>diversiyon</a:t>
            </a:r>
            <a:r>
              <a:rPr lang="tr-TR" dirty="0" smtClean="0"/>
              <a:t> uygulanabilir. Uzman Görüşü</a:t>
            </a:r>
          </a:p>
          <a:p>
            <a:r>
              <a:rPr lang="tr-TR" dirty="0" smtClean="0"/>
              <a:t>Hekim; tedavi uyumu, etkinliği, </a:t>
            </a:r>
            <a:r>
              <a:rPr lang="tr-TR" dirty="0" smtClean="0"/>
              <a:t>yan </a:t>
            </a:r>
            <a:r>
              <a:rPr lang="tr-TR" dirty="0" smtClean="0"/>
              <a:t>etkileri ve alternatif tedavileri değerlendirmek </a:t>
            </a:r>
            <a:r>
              <a:rPr lang="tr-TR" dirty="0" smtClean="0"/>
              <a:t>için </a:t>
            </a:r>
            <a:r>
              <a:rPr lang="tr-TR" dirty="0" smtClean="0"/>
              <a:t>hastayı </a:t>
            </a:r>
            <a:r>
              <a:rPr lang="tr-TR" dirty="0" smtClean="0"/>
              <a:t>takip edilmeli </a:t>
            </a:r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289" y="0"/>
            <a:ext cx="1560711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5665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Cerrahi Tedavi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tr-TR" dirty="0" err="1" smtClean="0"/>
              <a:t>Autoaugmentasyon</a:t>
            </a:r>
            <a:r>
              <a:rPr lang="tr-TR" dirty="0" smtClean="0"/>
              <a:t> </a:t>
            </a:r>
            <a:r>
              <a:rPr lang="tr-TR" dirty="0" err="1" smtClean="0"/>
              <a:t>sistoplastisi</a:t>
            </a:r>
            <a:r>
              <a:rPr lang="tr-TR" dirty="0"/>
              <a:t>(</a:t>
            </a:r>
            <a:r>
              <a:rPr lang="tr-TR" dirty="0" smtClean="0"/>
              <a:t> </a:t>
            </a:r>
            <a:r>
              <a:rPr lang="tr-TR" dirty="0" err="1" smtClean="0"/>
              <a:t>detrusör</a:t>
            </a:r>
            <a:r>
              <a:rPr lang="tr-TR" dirty="0" smtClean="0"/>
              <a:t> </a:t>
            </a:r>
            <a:r>
              <a:rPr lang="tr-TR" dirty="0" err="1" smtClean="0"/>
              <a:t>myomektomisi</a:t>
            </a:r>
            <a:r>
              <a:rPr lang="tr-TR" dirty="0" smtClean="0"/>
              <a:t> veya barsak ansı montajıyla), mesane </a:t>
            </a:r>
            <a:r>
              <a:rPr lang="tr-TR" dirty="0" err="1" smtClean="0"/>
              <a:t>denervasyonu</a:t>
            </a:r>
            <a:r>
              <a:rPr lang="tr-TR" dirty="0" smtClean="0"/>
              <a:t>, </a:t>
            </a:r>
            <a:r>
              <a:rPr lang="tr-TR" dirty="0" err="1" smtClean="0"/>
              <a:t>suprapubik</a:t>
            </a:r>
            <a:r>
              <a:rPr lang="tr-TR" dirty="0"/>
              <a:t> </a:t>
            </a:r>
            <a:r>
              <a:rPr lang="tr-TR" dirty="0" err="1" smtClean="0"/>
              <a:t>kateter</a:t>
            </a:r>
            <a:r>
              <a:rPr lang="tr-TR" dirty="0" smtClean="0"/>
              <a:t>, </a:t>
            </a:r>
            <a:r>
              <a:rPr lang="tr-TR" dirty="0" err="1" smtClean="0"/>
              <a:t>üriner</a:t>
            </a:r>
            <a:r>
              <a:rPr lang="tr-TR" dirty="0" smtClean="0"/>
              <a:t> </a:t>
            </a:r>
            <a:r>
              <a:rPr lang="tr-TR" dirty="0" err="1"/>
              <a:t>diversiyon</a:t>
            </a:r>
            <a:r>
              <a:rPr lang="tr-TR" dirty="0"/>
              <a:t>, </a:t>
            </a:r>
            <a:endParaRPr lang="tr-TR" dirty="0" smtClean="0"/>
          </a:p>
          <a:p>
            <a:r>
              <a:rPr lang="tr-TR" dirty="0" smtClean="0"/>
              <a:t>Nadir </a:t>
            </a:r>
            <a:r>
              <a:rPr lang="tr-TR" dirty="0"/>
              <a:t>vakalar dışında önerilmez</a:t>
            </a:r>
            <a:r>
              <a:rPr lang="tr-TR" dirty="0" smtClean="0"/>
              <a:t>.</a:t>
            </a:r>
            <a:endParaRPr lang="tr-TR" dirty="0"/>
          </a:p>
          <a:p>
            <a:r>
              <a:rPr lang="tr-TR" dirty="0" err="1"/>
              <a:t>Nörojenik</a:t>
            </a:r>
            <a:r>
              <a:rPr lang="tr-TR" dirty="0"/>
              <a:t> AAM ile ilgili </a:t>
            </a:r>
            <a:r>
              <a:rPr lang="tr-TR" dirty="0" smtClean="0"/>
              <a:t>etkili olduğunu gösteren çalışmalar </a:t>
            </a:r>
            <a:r>
              <a:rPr lang="tr-TR" dirty="0"/>
              <a:t>var</a:t>
            </a:r>
          </a:p>
          <a:p>
            <a:r>
              <a:rPr lang="tr-TR" dirty="0"/>
              <a:t>Uzun </a:t>
            </a:r>
            <a:r>
              <a:rPr lang="tr-TR" dirty="0" smtClean="0"/>
              <a:t>dönemde  yan </a:t>
            </a:r>
            <a:r>
              <a:rPr lang="tr-TR" dirty="0"/>
              <a:t>etkileri </a:t>
            </a:r>
            <a:r>
              <a:rPr lang="tr-TR" dirty="0" smtClean="0"/>
              <a:t>var. Aralıklı </a:t>
            </a:r>
            <a:r>
              <a:rPr lang="tr-TR" dirty="0" err="1"/>
              <a:t>kateterizasyon</a:t>
            </a:r>
            <a:r>
              <a:rPr lang="tr-TR" dirty="0"/>
              <a:t> ve kanser gibi</a:t>
            </a:r>
          </a:p>
          <a:p>
            <a:endParaRPr lang="tr-TR" dirty="0" smtClean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1981200"/>
            <a:ext cx="6038144" cy="3396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487" y="6614"/>
            <a:ext cx="156051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081021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032" y="2764478"/>
            <a:ext cx="9595936" cy="132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27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img.medscape.com/slide/migrated/editorial/cmelive/2008/8884/images/slide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963" y="772157"/>
            <a:ext cx="7116318" cy="539671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7385" y="0"/>
            <a:ext cx="1554615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362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76944" y="401782"/>
            <a:ext cx="7329055" cy="1011382"/>
          </a:xfrm>
        </p:spPr>
        <p:txBody>
          <a:bodyPr/>
          <a:lstStyle/>
          <a:p>
            <a:r>
              <a:rPr lang="tr-TR" dirty="0" smtClean="0"/>
              <a:t>Tanı 1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09600" y="3311236"/>
            <a:ext cx="5359208" cy="567748"/>
          </a:xfrm>
        </p:spPr>
        <p:txBody>
          <a:bodyPr/>
          <a:lstStyle/>
          <a:p>
            <a:r>
              <a:rPr lang="tr-TR" dirty="0" smtClean="0"/>
              <a:t>Önerilenler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81892" y="4100946"/>
            <a:ext cx="5414626" cy="1468582"/>
          </a:xfrm>
        </p:spPr>
        <p:txBody>
          <a:bodyPr/>
          <a:lstStyle/>
          <a:p>
            <a:r>
              <a:rPr lang="tr-TR" dirty="0" smtClean="0"/>
              <a:t>Dikkatli bir </a:t>
            </a:r>
            <a:r>
              <a:rPr lang="tr-TR" dirty="0" err="1" smtClean="0"/>
              <a:t>anamnez</a:t>
            </a:r>
            <a:endParaRPr lang="tr-TR" dirty="0" smtClean="0"/>
          </a:p>
          <a:p>
            <a:r>
              <a:rPr lang="tr-TR" dirty="0" smtClean="0"/>
              <a:t>Fizik muayene</a:t>
            </a:r>
          </a:p>
          <a:p>
            <a:r>
              <a:rPr lang="tr-TR" dirty="0" smtClean="0"/>
              <a:t>Tam idrar tahlili</a:t>
            </a:r>
          </a:p>
          <a:p>
            <a:endParaRPr lang="tr-TR" dirty="0" smtClean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428895" y="3211513"/>
            <a:ext cx="5389033" cy="639762"/>
          </a:xfrm>
        </p:spPr>
        <p:txBody>
          <a:bodyPr/>
          <a:lstStyle/>
          <a:p>
            <a:r>
              <a:rPr lang="tr-TR" dirty="0" smtClean="0"/>
              <a:t>Önerilmeyenler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317672" y="4045527"/>
            <a:ext cx="5195456" cy="1385456"/>
          </a:xfrm>
        </p:spPr>
        <p:txBody>
          <a:bodyPr/>
          <a:lstStyle/>
          <a:p>
            <a:r>
              <a:rPr lang="tr-TR" dirty="0" err="1" smtClean="0"/>
              <a:t>Ürodinami</a:t>
            </a:r>
            <a:endParaRPr lang="tr-TR" dirty="0" smtClean="0"/>
          </a:p>
          <a:p>
            <a:r>
              <a:rPr lang="tr-TR" dirty="0" err="1" smtClean="0"/>
              <a:t>Sistoskopi</a:t>
            </a:r>
            <a:endParaRPr lang="tr-TR" dirty="0" smtClean="0"/>
          </a:p>
          <a:p>
            <a:r>
              <a:rPr lang="tr-TR" dirty="0" smtClean="0"/>
              <a:t>Mesane ve böbrek ultrasonu</a:t>
            </a:r>
          </a:p>
          <a:p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385" y="0"/>
            <a:ext cx="1554615" cy="1554615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5454996" y="6249324"/>
            <a:ext cx="65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      </a:t>
            </a:r>
            <a:r>
              <a:rPr lang="tr-TR" b="1" dirty="0" err="1" smtClean="0"/>
              <a:t>American</a:t>
            </a:r>
            <a:r>
              <a:rPr lang="tr-TR" b="1" dirty="0" smtClean="0"/>
              <a:t> </a:t>
            </a:r>
            <a:r>
              <a:rPr lang="tr-TR" b="1" dirty="0" err="1" smtClean="0"/>
              <a:t>Urological</a:t>
            </a:r>
            <a:r>
              <a:rPr lang="tr-TR" b="1" dirty="0" smtClean="0"/>
              <a:t> </a:t>
            </a:r>
            <a:r>
              <a:rPr lang="tr-TR" b="1" dirty="0" err="1" smtClean="0"/>
              <a:t>Association</a:t>
            </a:r>
            <a:r>
              <a:rPr lang="tr-TR" b="1" dirty="0" smtClean="0"/>
              <a:t> </a:t>
            </a:r>
            <a:r>
              <a:rPr lang="tr-TR" b="1" dirty="0" err="1" smtClean="0"/>
              <a:t>Guidelines</a:t>
            </a:r>
            <a:r>
              <a:rPr lang="tr-TR" b="1" dirty="0" smtClean="0"/>
              <a:t> 2012</a:t>
            </a:r>
            <a:endParaRPr lang="tr-TR" b="1" dirty="0"/>
          </a:p>
        </p:txBody>
      </p:sp>
      <p:sp>
        <p:nvSpPr>
          <p:cNvPr id="10" name="Unvan 1"/>
          <p:cNvSpPr txBox="1">
            <a:spLocks/>
          </p:cNvSpPr>
          <p:nvPr/>
        </p:nvSpPr>
        <p:spPr>
          <a:xfrm>
            <a:off x="1260764" y="1898074"/>
            <a:ext cx="9878292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400" dirty="0" smtClean="0">
                <a:latin typeface="+mj-lt"/>
                <a:ea typeface="+mj-ea"/>
                <a:cs typeface="+mj-cs"/>
              </a:rPr>
              <a:t> </a:t>
            </a:r>
            <a:r>
              <a:rPr lang="tr-TR" sz="3000" b="1" dirty="0" err="1" smtClean="0">
                <a:latin typeface="+mj-lt"/>
                <a:ea typeface="+mj-ea"/>
                <a:cs typeface="+mj-cs"/>
              </a:rPr>
              <a:t>AAM’yle</a:t>
            </a:r>
            <a:r>
              <a:rPr lang="tr-TR" sz="3000" b="1" dirty="0" smtClean="0">
                <a:latin typeface="+mj-lt"/>
                <a:ea typeface="+mj-ea"/>
                <a:cs typeface="+mj-cs"/>
              </a:rPr>
              <a:t> karakterize semptom ve bulgular belgelenmeli, benzer semptomlara yol açan diğer durumlar dışlanmalı </a:t>
            </a:r>
            <a:endParaRPr kumimoji="0" lang="tr-TR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52758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nvan 6"/>
          <p:cNvSpPr>
            <a:spLocks noGrp="1"/>
          </p:cNvSpPr>
          <p:nvPr>
            <p:ph type="title"/>
          </p:nvPr>
        </p:nvSpPr>
        <p:spPr>
          <a:xfrm>
            <a:off x="2008909" y="415636"/>
            <a:ext cx="8188036" cy="914400"/>
          </a:xfrm>
        </p:spPr>
        <p:txBody>
          <a:bodyPr/>
          <a:lstStyle/>
          <a:p>
            <a:r>
              <a:rPr lang="tr-TR" dirty="0" smtClean="0"/>
              <a:t>Tanı 2</a:t>
            </a:r>
            <a:endParaRPr lang="tr-TR" dirty="0"/>
          </a:p>
        </p:txBody>
      </p:sp>
      <p:sp>
        <p:nvSpPr>
          <p:cNvPr id="8" name="İçerik Yer Tutucusu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Bazı hastalarda ek değerlendirmeler gerekebilir</a:t>
            </a:r>
          </a:p>
          <a:p>
            <a:r>
              <a:rPr lang="tr-TR" dirty="0" smtClean="0"/>
              <a:t>Bunlar;</a:t>
            </a:r>
          </a:p>
          <a:p>
            <a:r>
              <a:rPr lang="tr-TR" dirty="0" smtClean="0"/>
              <a:t>İdrar kültürü</a:t>
            </a:r>
          </a:p>
          <a:p>
            <a:r>
              <a:rPr lang="tr-TR" dirty="0" err="1" smtClean="0"/>
              <a:t>Rezidüel</a:t>
            </a:r>
            <a:r>
              <a:rPr lang="tr-TR" dirty="0" smtClean="0"/>
              <a:t> volüm ölçümü</a:t>
            </a:r>
          </a:p>
          <a:p>
            <a:r>
              <a:rPr lang="tr-TR" dirty="0" smtClean="0"/>
              <a:t>Bilgi amaçlı mesane günlükleri ve semptom anketleri  </a:t>
            </a:r>
          </a:p>
          <a:p>
            <a:endParaRPr lang="tr-TR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385" y="0"/>
            <a:ext cx="1554615" cy="155461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369" y="6123535"/>
            <a:ext cx="6760631" cy="51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804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Tanı 3</a:t>
            </a:r>
            <a:endParaRPr lang="tr-TR" dirty="0"/>
          </a:p>
        </p:txBody>
      </p:sp>
      <p:sp>
        <p:nvSpPr>
          <p:cNvPr id="15" name="14 Metin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Tanı için daha ileri değerlendirme yapmak gerekli olan durumlar</a:t>
            </a:r>
            <a:endParaRPr lang="tr-TR" dirty="0"/>
          </a:p>
        </p:txBody>
      </p:sp>
      <p:sp>
        <p:nvSpPr>
          <p:cNvPr id="13" name="İçerik Yer Tutucusu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tr-TR" dirty="0" smtClean="0"/>
          </a:p>
          <a:p>
            <a:r>
              <a:rPr lang="tr-TR" dirty="0"/>
              <a:t>Tedavinin başarısız olduğu ya da daha çok iyileşme isteyen hasta </a:t>
            </a:r>
            <a:r>
              <a:rPr lang="tr-TR" dirty="0" smtClean="0"/>
              <a:t>grubunda</a:t>
            </a:r>
          </a:p>
          <a:p>
            <a:r>
              <a:rPr lang="tr-TR" dirty="0"/>
              <a:t>Tekrarlayan idrar yolu </a:t>
            </a:r>
            <a:r>
              <a:rPr lang="tr-TR" dirty="0" smtClean="0"/>
              <a:t>enfeksiyonları</a:t>
            </a:r>
          </a:p>
          <a:p>
            <a:r>
              <a:rPr lang="tr-TR" dirty="0"/>
              <a:t>Steril </a:t>
            </a:r>
            <a:r>
              <a:rPr lang="tr-TR" dirty="0" err="1" smtClean="0"/>
              <a:t>hematüri</a:t>
            </a:r>
            <a:endParaRPr lang="tr-TR" dirty="0"/>
          </a:p>
          <a:p>
            <a:r>
              <a:rPr lang="tr-TR" dirty="0" smtClean="0"/>
              <a:t>Ciddi </a:t>
            </a:r>
            <a:r>
              <a:rPr lang="tr-TR" dirty="0" err="1"/>
              <a:t>pelvik</a:t>
            </a:r>
            <a:r>
              <a:rPr lang="tr-TR" dirty="0"/>
              <a:t> </a:t>
            </a:r>
            <a:r>
              <a:rPr lang="tr-TR" dirty="0" err="1" smtClean="0"/>
              <a:t>prolapsus</a:t>
            </a:r>
            <a:endParaRPr lang="tr-TR" dirty="0" smtClean="0"/>
          </a:p>
          <a:p>
            <a:r>
              <a:rPr lang="tr-TR" dirty="0" err="1"/>
              <a:t>Ü</a:t>
            </a:r>
            <a:r>
              <a:rPr lang="tr-TR" dirty="0" err="1" smtClean="0"/>
              <a:t>retral</a:t>
            </a:r>
            <a:r>
              <a:rPr lang="tr-TR" dirty="0" smtClean="0"/>
              <a:t> </a:t>
            </a:r>
            <a:r>
              <a:rPr lang="tr-TR" dirty="0" err="1" smtClean="0"/>
              <a:t>divertikül</a:t>
            </a:r>
            <a:r>
              <a:rPr lang="tr-TR" dirty="0" smtClean="0"/>
              <a:t> veya </a:t>
            </a:r>
            <a:r>
              <a:rPr lang="tr-TR" dirty="0" err="1" smtClean="0"/>
              <a:t>vezikovajinal</a:t>
            </a:r>
            <a:r>
              <a:rPr lang="tr-TR" dirty="0" smtClean="0"/>
              <a:t> fistül  şüpheli hastalar</a:t>
            </a:r>
            <a:endParaRPr lang="tr-TR" dirty="0"/>
          </a:p>
          <a:p>
            <a:r>
              <a:rPr lang="tr-TR" dirty="0" smtClean="0"/>
              <a:t>İdrar </a:t>
            </a:r>
            <a:r>
              <a:rPr lang="tr-TR" dirty="0" err="1" smtClean="0"/>
              <a:t>retansiyonu</a:t>
            </a:r>
            <a:r>
              <a:rPr lang="tr-TR" dirty="0" smtClean="0"/>
              <a:t>(</a:t>
            </a:r>
            <a:r>
              <a:rPr lang="tr-TR" dirty="0" err="1"/>
              <a:t>r</a:t>
            </a:r>
            <a:r>
              <a:rPr lang="tr-TR" dirty="0" err="1" smtClean="0"/>
              <a:t>ezidüel</a:t>
            </a:r>
            <a:r>
              <a:rPr lang="tr-TR" dirty="0" smtClean="0"/>
              <a:t> </a:t>
            </a:r>
            <a:r>
              <a:rPr lang="tr-TR" dirty="0"/>
              <a:t>volüm&gt; 200ml</a:t>
            </a:r>
            <a:r>
              <a:rPr lang="tr-TR" dirty="0" smtClean="0"/>
              <a:t>)</a:t>
            </a:r>
          </a:p>
          <a:p>
            <a:r>
              <a:rPr lang="tr-TR" dirty="0"/>
              <a:t>Geçirilmiş </a:t>
            </a:r>
            <a:r>
              <a:rPr lang="tr-TR" dirty="0" err="1"/>
              <a:t>pelvik</a:t>
            </a:r>
            <a:r>
              <a:rPr lang="tr-TR" dirty="0"/>
              <a:t> cerrahi veya </a:t>
            </a:r>
            <a:r>
              <a:rPr lang="tr-TR" dirty="0" err="1" smtClean="0"/>
              <a:t>rt’li</a:t>
            </a:r>
            <a:r>
              <a:rPr lang="tr-TR" dirty="0" smtClean="0"/>
              <a:t> hastalar</a:t>
            </a:r>
          </a:p>
          <a:p>
            <a:r>
              <a:rPr lang="tr-TR" dirty="0" smtClean="0"/>
              <a:t>Yeni nörolojik bulgular gelişen hastalar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16" name="15 Metin Yer Tutucusu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 smtClean="0"/>
              <a:t>Önerilenler</a:t>
            </a:r>
            <a:endParaRPr lang="tr-TR" dirty="0"/>
          </a:p>
        </p:txBody>
      </p:sp>
      <p:sp>
        <p:nvSpPr>
          <p:cNvPr id="14" name="İçerik Yer Tutucusu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Ürodinami</a:t>
            </a:r>
            <a:endParaRPr lang="tr-TR" dirty="0" smtClean="0"/>
          </a:p>
          <a:p>
            <a:r>
              <a:rPr lang="tr-TR" dirty="0" err="1" smtClean="0"/>
              <a:t>Sistoskopi</a:t>
            </a:r>
            <a:endParaRPr lang="tr-TR" dirty="0" smtClean="0"/>
          </a:p>
          <a:p>
            <a:r>
              <a:rPr lang="tr-TR" dirty="0" smtClean="0"/>
              <a:t>Üst </a:t>
            </a:r>
            <a:r>
              <a:rPr lang="tr-TR" dirty="0" err="1" smtClean="0"/>
              <a:t>üriner</a:t>
            </a:r>
            <a:r>
              <a:rPr lang="tr-TR" dirty="0" smtClean="0"/>
              <a:t> sistem görüntülemesi</a:t>
            </a:r>
          </a:p>
          <a:p>
            <a:r>
              <a:rPr lang="tr-TR" dirty="0" smtClean="0"/>
              <a:t>İdrar sitolojisi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385" y="0"/>
            <a:ext cx="1554615" cy="155461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32" y="6234544"/>
            <a:ext cx="6541575" cy="62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72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Tedavi Öncesi Yapılması Gerekenler</a:t>
            </a:r>
            <a:endParaRPr lang="tr-TR" dirty="0"/>
          </a:p>
        </p:txBody>
      </p:sp>
      <p:sp>
        <p:nvSpPr>
          <p:cNvPr id="8" name="İçerik Yer Tutucusu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Alt </a:t>
            </a:r>
            <a:r>
              <a:rPr lang="tr-TR" dirty="0" err="1"/>
              <a:t>üriner</a:t>
            </a:r>
            <a:r>
              <a:rPr lang="tr-TR" dirty="0"/>
              <a:t> sistemle, hastalıkla ve tedavi seçenekleriyle ilgili hasta </a:t>
            </a:r>
            <a:r>
              <a:rPr lang="tr-TR" dirty="0" smtClean="0"/>
              <a:t>bilgilendirilmeli</a:t>
            </a:r>
          </a:p>
          <a:p>
            <a:r>
              <a:rPr lang="tr-TR" dirty="0" smtClean="0"/>
              <a:t>Daha ileri değerlendirme gereken hastalar sevk edilmeli</a:t>
            </a:r>
            <a:endParaRPr lang="tr-TR" dirty="0"/>
          </a:p>
          <a:p>
            <a:r>
              <a:rPr lang="tr-TR" dirty="0" smtClean="0"/>
              <a:t>Semptomlara </a:t>
            </a:r>
            <a:r>
              <a:rPr lang="tr-TR" dirty="0" err="1"/>
              <a:t>inkontinansın</a:t>
            </a:r>
            <a:r>
              <a:rPr lang="tr-TR" dirty="0"/>
              <a:t> eşlik edip etmediği, ediyorsa tipi ve semptomların ciddiyeti belirlenmeli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-İşeme </a:t>
            </a:r>
            <a:r>
              <a:rPr lang="tr-TR" dirty="0"/>
              <a:t>günlükleri</a:t>
            </a:r>
          </a:p>
          <a:p>
            <a:pPr marL="0" indent="0">
              <a:buNone/>
            </a:pPr>
            <a:r>
              <a:rPr lang="tr-TR" dirty="0" smtClean="0"/>
              <a:t>    -Hayat </a:t>
            </a:r>
            <a:r>
              <a:rPr lang="tr-TR" dirty="0"/>
              <a:t>kalitesi günlükleri</a:t>
            </a:r>
          </a:p>
          <a:p>
            <a:pPr marL="0" indent="0">
              <a:buNone/>
            </a:pPr>
            <a:r>
              <a:rPr lang="tr-TR" dirty="0" smtClean="0"/>
              <a:t> </a:t>
            </a:r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7837" y="0"/>
            <a:ext cx="155416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1445682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3551</TotalTime>
  <Words>2222</Words>
  <Application>Microsoft Office PowerPoint</Application>
  <PresentationFormat>Özel</PresentationFormat>
  <Paragraphs>395</Paragraphs>
  <Slides>48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48</vt:i4>
      </vt:variant>
    </vt:vector>
  </HeadingPairs>
  <TitlesOfParts>
    <vt:vector size="49" baseType="lpstr">
      <vt:lpstr>Ofis Teması</vt:lpstr>
      <vt:lpstr>Aşırı Aktif Mesane Sendromunda  Tedavi Yaklaşımları</vt:lpstr>
      <vt:lpstr>AAM Tanımı</vt:lpstr>
      <vt:lpstr>Patolojik Durumlar</vt:lpstr>
      <vt:lpstr>Prevalansı ve Önemi</vt:lpstr>
      <vt:lpstr>PowerPoint Sunusu</vt:lpstr>
      <vt:lpstr>Tanı 1</vt:lpstr>
      <vt:lpstr>Tanı 2</vt:lpstr>
      <vt:lpstr>Tanı 3</vt:lpstr>
      <vt:lpstr>Tedavi Öncesi Yapılması Gerekenler</vt:lpstr>
      <vt:lpstr>Tedavinin Uygun Olmayabileceği Hastalar</vt:lpstr>
      <vt:lpstr>Tedavinin amaçları</vt:lpstr>
      <vt:lpstr>Hayat Tarzı Değişikliği</vt:lpstr>
      <vt:lpstr>İlk Basamak Tedaviler</vt:lpstr>
      <vt:lpstr>Davranış Terapileri</vt:lpstr>
      <vt:lpstr> Zamanlı İşeme</vt:lpstr>
      <vt:lpstr>Mesane Eğitimi</vt:lpstr>
      <vt:lpstr>Pelvik Taban Ekzersizleri</vt:lpstr>
      <vt:lpstr>Östrojen</vt:lpstr>
      <vt:lpstr>İkinci Basamak Tedaviler 1</vt:lpstr>
      <vt:lpstr>İkinci Basamak Tedaviler 2</vt:lpstr>
      <vt:lpstr>İkinci Basamak Tedaviler 3</vt:lpstr>
      <vt:lpstr>Üriner Sistem ve Periferik Sinir Sistemi</vt:lpstr>
      <vt:lpstr>Muskarinik Reseptörler ve Antimuskarinikler</vt:lpstr>
      <vt:lpstr>PowerPoint Sunusu</vt:lpstr>
      <vt:lpstr>PowerPoint Sunusu</vt:lpstr>
      <vt:lpstr>Antimuskarinikler</vt:lpstr>
      <vt:lpstr>Yan etkileri</vt:lpstr>
      <vt:lpstr>PowerPoint Sunusu</vt:lpstr>
      <vt:lpstr>Antimuskarinik Tedavide Yenilikler</vt:lpstr>
      <vt:lpstr>Oksibutinin Chloride</vt:lpstr>
      <vt:lpstr>Oksibutinin Chloride</vt:lpstr>
      <vt:lpstr>Uzun Salınımlı İlaç Kullanımı</vt:lpstr>
      <vt:lpstr>Transdermal Oksibutinin Patch ve Jel</vt:lpstr>
      <vt:lpstr>İntravezikal Oksibutinin</vt:lpstr>
      <vt:lpstr>Tolterodine ve Fesoterodine</vt:lpstr>
      <vt:lpstr>Troposiyum Chlorid</vt:lpstr>
      <vt:lpstr>Darifenasin/Solifenasin  </vt:lpstr>
      <vt:lpstr>PowerPoint Sunusu</vt:lpstr>
      <vt:lpstr>PowerPoint Sunusu</vt:lpstr>
      <vt:lpstr>Mirabegron(β 3 Agonist)</vt:lpstr>
      <vt:lpstr>Üçüncü Basamak Tedaviler</vt:lpstr>
      <vt:lpstr>PowerPoint Sunusu</vt:lpstr>
      <vt:lpstr>Onabotulinum Toksin A</vt:lpstr>
      <vt:lpstr>Posterior Tibial Sinir Stimulasyonu</vt:lpstr>
      <vt:lpstr>Sakral Nöromodulasyon</vt:lpstr>
      <vt:lpstr>Ek Tedaviler ve Takip</vt:lpstr>
      <vt:lpstr>Cerrahi Tedavi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Aşırı Aktif Mesanede Güncel Tedavi</dc:title>
  <dc:creator>Abdullah Tüten</dc:creator>
  <cp:lastModifiedBy>Windows User</cp:lastModifiedBy>
  <cp:revision>81</cp:revision>
  <dcterms:created xsi:type="dcterms:W3CDTF">2014-02-18T10:19:49Z</dcterms:created>
  <dcterms:modified xsi:type="dcterms:W3CDTF">2017-02-11T20:55:25Z</dcterms:modified>
</cp:coreProperties>
</file>