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embeddings/oleObject1.bin" ContentType="application/vnd.openxmlformats-officedocument.oleObject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trictFirstAndLastChars="0" saveSubsetFonts="1">
  <p:sldMasterIdLst>
    <p:sldMasterId id="2147484388" r:id="rId1"/>
    <p:sldMasterId id="2147484418" r:id="rId2"/>
    <p:sldMasterId id="2147484406" r:id="rId3"/>
    <p:sldMasterId id="2147486127" r:id="rId4"/>
  </p:sldMasterIdLst>
  <p:notesMasterIdLst>
    <p:notesMasterId r:id="rId52"/>
  </p:notesMasterIdLst>
  <p:handoutMasterIdLst>
    <p:handoutMasterId r:id="rId53"/>
  </p:handoutMasterIdLst>
  <p:sldIdLst>
    <p:sldId id="256" r:id="rId5"/>
    <p:sldId id="1309" r:id="rId6"/>
    <p:sldId id="1247" r:id="rId7"/>
    <p:sldId id="1495" r:id="rId8"/>
    <p:sldId id="1494" r:id="rId9"/>
    <p:sldId id="1211" r:id="rId10"/>
    <p:sldId id="1491" r:id="rId11"/>
    <p:sldId id="1496" r:id="rId12"/>
    <p:sldId id="1258" r:id="rId13"/>
    <p:sldId id="1499" r:id="rId14"/>
    <p:sldId id="1500" r:id="rId15"/>
    <p:sldId id="1501" r:id="rId16"/>
    <p:sldId id="1502" r:id="rId17"/>
    <p:sldId id="1503" r:id="rId18"/>
    <p:sldId id="1564" r:id="rId19"/>
    <p:sldId id="1626" r:id="rId20"/>
    <p:sldId id="1586" r:id="rId21"/>
    <p:sldId id="1588" r:id="rId22"/>
    <p:sldId id="1590" r:id="rId23"/>
    <p:sldId id="1592" r:id="rId24"/>
    <p:sldId id="1631" r:id="rId25"/>
    <p:sldId id="1640" r:id="rId26"/>
    <p:sldId id="1583" r:id="rId27"/>
    <p:sldId id="1279" r:id="rId28"/>
    <p:sldId id="1281" r:id="rId29"/>
    <p:sldId id="1282" r:id="rId30"/>
    <p:sldId id="1283" r:id="rId31"/>
    <p:sldId id="1284" r:id="rId32"/>
    <p:sldId id="1285" r:id="rId33"/>
    <p:sldId id="1286" r:id="rId34"/>
    <p:sldId id="1291" r:id="rId35"/>
    <p:sldId id="1568" r:id="rId36"/>
    <p:sldId id="1623" r:id="rId37"/>
    <p:sldId id="1606" r:id="rId38"/>
    <p:sldId id="1624" r:id="rId39"/>
    <p:sldId id="1598" r:id="rId40"/>
    <p:sldId id="1625" r:id="rId41"/>
    <p:sldId id="1601" r:id="rId42"/>
    <p:sldId id="1603" r:id="rId43"/>
    <p:sldId id="1638" r:id="rId44"/>
    <p:sldId id="1639" r:id="rId45"/>
    <p:sldId id="1567" r:id="rId46"/>
    <p:sldId id="1633" r:id="rId47"/>
    <p:sldId id="1632" r:id="rId48"/>
    <p:sldId id="1634" r:id="rId49"/>
    <p:sldId id="1637" r:id="rId50"/>
    <p:sldId id="1479" r:id="rId51"/>
  </p:sldIdLst>
  <p:sldSz cx="10267950" cy="7078663"/>
  <p:notesSz cx="6623050" cy="981075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3810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079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67777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4761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16" algn="l" defTabSz="913967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01" algn="l" defTabSz="913967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884" algn="l" defTabSz="913967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868" algn="l" defTabSz="913967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4D193A89-437B-164A-A3E2-84CB2D580F60}">
          <p14:sldIdLst>
            <p14:sldId id="256"/>
            <p14:sldId id="1309"/>
            <p14:sldId id="1247"/>
            <p14:sldId id="1495"/>
            <p14:sldId id="1494"/>
            <p14:sldId id="1211"/>
            <p14:sldId id="1491"/>
            <p14:sldId id="1496"/>
            <p14:sldId id="1258"/>
            <p14:sldId id="1499"/>
            <p14:sldId id="1500"/>
            <p14:sldId id="1501"/>
            <p14:sldId id="1502"/>
            <p14:sldId id="1503"/>
            <p14:sldId id="1564"/>
            <p14:sldId id="1626"/>
            <p14:sldId id="1586"/>
            <p14:sldId id="1588"/>
            <p14:sldId id="1590"/>
            <p14:sldId id="1592"/>
            <p14:sldId id="1631"/>
            <p14:sldId id="1640"/>
            <p14:sldId id="1583"/>
            <p14:sldId id="1279"/>
            <p14:sldId id="1281"/>
            <p14:sldId id="1282"/>
            <p14:sldId id="1283"/>
            <p14:sldId id="1284"/>
            <p14:sldId id="1285"/>
            <p14:sldId id="1286"/>
            <p14:sldId id="1291"/>
            <p14:sldId id="1568"/>
            <p14:sldId id="1623"/>
            <p14:sldId id="1606"/>
            <p14:sldId id="1624"/>
            <p14:sldId id="1598"/>
            <p14:sldId id="1625"/>
            <p14:sldId id="1601"/>
            <p14:sldId id="1603"/>
            <p14:sldId id="1638"/>
            <p14:sldId id="1639"/>
            <p14:sldId id="1567"/>
            <p14:sldId id="1633"/>
            <p14:sldId id="1632"/>
            <p14:sldId id="1634"/>
            <p14:sldId id="1637"/>
            <p14:sldId id="14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66FF33"/>
    <a:srgbClr val="000066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30" autoAdjust="0"/>
    <p:restoredTop sz="99834" autoAdjust="0"/>
  </p:normalViewPr>
  <p:slideViewPr>
    <p:cSldViewPr>
      <p:cViewPr>
        <p:scale>
          <a:sx n="100" d="100"/>
          <a:sy n="100" d="100"/>
        </p:scale>
        <p:origin x="-1504" y="-184"/>
      </p:cViewPr>
      <p:guideLst>
        <p:guide orient="horz" pos="2256"/>
        <p:guide pos="3264"/>
      </p:guideLst>
    </p:cSldViewPr>
  </p:slideViewPr>
  <p:outlineViewPr>
    <p:cViewPr>
      <p:scale>
        <a:sx n="33" d="100"/>
        <a:sy n="33" d="100"/>
      </p:scale>
      <p:origin x="0" y="95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2" d="100"/>
        <a:sy n="72" d="100"/>
      </p:scale>
      <p:origin x="0" y="10960"/>
    </p:cViewPr>
  </p:sorterViewPr>
  <p:notesViewPr>
    <p:cSldViewPr>
      <p:cViewPr varScale="1">
        <p:scale>
          <a:sx n="68" d="100"/>
          <a:sy n="68" d="100"/>
        </p:scale>
        <p:origin x="-3976" y="-112"/>
      </p:cViewPr>
      <p:guideLst>
        <p:guide orient="horz" pos="3090"/>
        <p:guide pos="20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0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52850" y="0"/>
            <a:ext cx="2870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20213"/>
            <a:ext cx="28702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52850" y="9320213"/>
            <a:ext cx="28702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5C0DE8D-F88D-4E9D-9178-BA07BAE97C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1243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52850" y="0"/>
            <a:ext cx="2870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2650" y="4660900"/>
            <a:ext cx="485775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biçemlerini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 idx="2"/>
          </p:nvPr>
        </p:nvSpPr>
        <p:spPr>
          <a:xfrm>
            <a:off x="644525" y="736600"/>
            <a:ext cx="5334000" cy="36782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1912831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381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079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6777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476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375" algn="l" defTabSz="9137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52" algn="l" defTabSz="9137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27" algn="l" defTabSz="9137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03" algn="l" defTabSz="9137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52850" y="9320213"/>
            <a:ext cx="2870200" cy="4905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4FAABF2F-0D87-4998-B5C8-E794B54CCD00}" type="slidenum">
              <a:rPr lang="tr-TR"/>
              <a:pPr eaLnBrk="0" hangingPunct="0"/>
              <a:t>2</a:t>
            </a:fld>
            <a:endParaRPr lang="tr-TR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47700" y="738188"/>
            <a:ext cx="5329238" cy="3675062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685829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643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384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</a:t>
            </a:r>
            <a:r>
              <a:rPr lang="en-US" baseline="0" dirty="0" smtClean="0"/>
              <a:t> are some variations of </a:t>
            </a:r>
            <a:r>
              <a:rPr lang="en-US" baseline="0" dirty="0" err="1" smtClean="0"/>
              <a:t>midsacral</a:t>
            </a:r>
            <a:r>
              <a:rPr lang="en-US" baseline="0" dirty="0" smtClean="0"/>
              <a:t> vessels.  Rare variations might be dangerous. Surgeon must take into consideration. Anterior longitudinal ligament should be exposed for safe suturing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753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751529" y="9318510"/>
            <a:ext cx="2869988" cy="490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7E6B3F3-6451-CD4B-B5F2-5933C6A6A77D}" type="slidenum">
              <a:rPr lang="en-GB" sz="1200"/>
              <a:pPr eaLnBrk="1" hangingPunct="1"/>
              <a:t>28</a:t>
            </a:fld>
            <a:endParaRPr lang="en-GB" sz="1200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4525" y="736600"/>
            <a:ext cx="5334000" cy="3678238"/>
          </a:xfrm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751529" y="9318510"/>
            <a:ext cx="2869988" cy="490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F3DB88E-F405-1948-8E1C-0029A82F9493}" type="slidenum">
              <a:rPr lang="en-GB" sz="1200"/>
              <a:pPr eaLnBrk="1" hangingPunct="1"/>
              <a:t>29</a:t>
            </a:fld>
            <a:endParaRPr lang="en-GB" sz="1200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4525" y="736600"/>
            <a:ext cx="5334000" cy="3678238"/>
          </a:xfrm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751529" y="9318510"/>
            <a:ext cx="2869988" cy="490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F3DB88E-F405-1948-8E1C-0029A82F9493}" type="slidenum">
              <a:rPr lang="en-GB" sz="1200"/>
              <a:pPr eaLnBrk="1" hangingPunct="1"/>
              <a:t>30</a:t>
            </a:fld>
            <a:endParaRPr lang="en-GB" sz="1200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4525" y="736600"/>
            <a:ext cx="5334000" cy="3678238"/>
          </a:xfrm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4784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9858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751529" y="9318510"/>
            <a:ext cx="2869988" cy="490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AD825A8-092B-6F48-9AEF-F7773E6D0F35}" type="slidenum">
              <a:rPr lang="en-GB"/>
              <a:pPr eaLnBrk="1" hangingPunct="1"/>
              <a:t>43</a:t>
            </a:fld>
            <a:endParaRPr lang="en-GB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4525" y="736600"/>
            <a:ext cx="5334000" cy="3678238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We</a:t>
            </a:r>
            <a:r>
              <a:rPr lang="en-US" baseline="0" dirty="0" smtClean="0"/>
              <a:t> must consider following factors in the selection of the patients and the approach.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These are very crucial for the selection of the procedure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sz="1600" baseline="0" dirty="0" smtClean="0"/>
          </a:p>
          <a:p>
            <a:pPr lvl="0" algn="l"/>
            <a:r>
              <a:rPr lang="en-US" sz="1600" baseline="0" dirty="0" smtClean="0"/>
              <a:t>Other procedures such as </a:t>
            </a:r>
            <a:r>
              <a:rPr lang="tr-TR" dirty="0" smtClean="0"/>
              <a:t>High </a:t>
            </a:r>
            <a:r>
              <a:rPr lang="tr-TR" dirty="0" err="1" smtClean="0"/>
              <a:t>uterosakral</a:t>
            </a:r>
            <a:r>
              <a:rPr lang="tr-TR" dirty="0" smtClean="0"/>
              <a:t> </a:t>
            </a:r>
            <a:r>
              <a:rPr lang="tr-TR" dirty="0" err="1" smtClean="0"/>
              <a:t>plication</a:t>
            </a:r>
            <a:r>
              <a:rPr lang="tr-TR" dirty="0" smtClean="0"/>
              <a:t>,</a:t>
            </a:r>
            <a:r>
              <a:rPr lang="tr-TR" baseline="0" dirty="0" smtClean="0"/>
              <a:t> </a:t>
            </a:r>
            <a:r>
              <a:rPr lang="tr-TR" dirty="0" smtClean="0"/>
              <a:t>Manchester-</a:t>
            </a:r>
            <a:r>
              <a:rPr lang="tr-TR" dirty="0" err="1" smtClean="0"/>
              <a:t>Fothergill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an</a:t>
            </a:r>
            <a:r>
              <a:rPr lang="tr-TR" dirty="0" err="1" smtClean="0"/>
              <a:t>VH+McCall</a:t>
            </a:r>
            <a:r>
              <a:rPr lang="tr-TR" dirty="0" smtClean="0"/>
              <a:t> </a:t>
            </a:r>
            <a:r>
              <a:rPr lang="tr-TR" dirty="0" err="1" smtClean="0"/>
              <a:t>kuldoplasti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less</a:t>
            </a:r>
            <a:r>
              <a:rPr lang="tr-TR" dirty="0" smtClean="0"/>
              <a:t> </a:t>
            </a:r>
            <a:r>
              <a:rPr lang="tr-TR" dirty="0" err="1" smtClean="0"/>
              <a:t>frequently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baseline="0" dirty="0" smtClean="0"/>
              <a:t>. </a:t>
            </a:r>
            <a:r>
              <a:rPr lang="tr-TR" baseline="0" dirty="0" err="1" smtClean="0"/>
              <a:t>Therefore</a:t>
            </a:r>
            <a:r>
              <a:rPr lang="tr-TR" baseline="0" dirty="0" smtClean="0"/>
              <a:t>,  I </a:t>
            </a:r>
            <a:r>
              <a:rPr lang="tr-TR" baseline="0" dirty="0" err="1" smtClean="0"/>
              <a:t>wont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mention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them</a:t>
            </a:r>
            <a:r>
              <a:rPr lang="tr-TR" baseline="0" dirty="0" smtClean="0"/>
              <a:t>.</a:t>
            </a:r>
          </a:p>
          <a:p>
            <a:pPr lvl="0" algn="l"/>
            <a:endParaRPr lang="tr-TR" baseline="0" dirty="0" smtClean="0"/>
          </a:p>
          <a:p>
            <a:pPr lvl="0" algn="l"/>
            <a:endParaRPr lang="tr-TR" baseline="0" dirty="0" smtClean="0"/>
          </a:p>
          <a:p>
            <a:pPr lvl="0" algn="l"/>
            <a:r>
              <a:rPr lang="tr-TR" baseline="0" dirty="0" smtClean="0"/>
              <a:t>As </a:t>
            </a:r>
            <a:r>
              <a:rPr lang="tr-TR" baseline="0" dirty="0" err="1" smtClean="0"/>
              <a:t>youknow</a:t>
            </a:r>
            <a:r>
              <a:rPr lang="tr-TR" baseline="0" dirty="0" smtClean="0"/>
              <a:t> </a:t>
            </a:r>
            <a:r>
              <a:rPr lang="tr-TR" baseline="0" dirty="0" err="1" smtClean="0"/>
              <a:t>there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are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various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surgical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treatment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modalities</a:t>
            </a:r>
            <a:r>
              <a:rPr lang="tr-TR" baseline="0" dirty="0" smtClean="0"/>
              <a:t> </a:t>
            </a:r>
            <a:r>
              <a:rPr lang="tr-TR" baseline="0" dirty="0" err="1" smtClean="0"/>
              <a:t>for</a:t>
            </a:r>
            <a:r>
              <a:rPr lang="tr-TR" baseline="0" dirty="0" smtClean="0"/>
              <a:t> </a:t>
            </a:r>
            <a:r>
              <a:rPr lang="tr-TR" baseline="0" dirty="0" err="1" smtClean="0"/>
              <a:t>apical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prolapse</a:t>
            </a:r>
            <a:r>
              <a:rPr lang="tr-TR" baseline="0" dirty="0" smtClean="0"/>
              <a:t>. My </a:t>
            </a:r>
            <a:r>
              <a:rPr lang="tr-TR" baseline="0" dirty="0" err="1" smtClean="0"/>
              <a:t>topic</a:t>
            </a:r>
            <a:r>
              <a:rPr lang="tr-TR" baseline="0" dirty="0" smtClean="0"/>
              <a:t> is on </a:t>
            </a:r>
            <a:r>
              <a:rPr lang="tr-TR" baseline="0" dirty="0" err="1" smtClean="0"/>
              <a:t>conventional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surgical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treatment</a:t>
            </a:r>
            <a:r>
              <a:rPr lang="tr-TR" baseline="0" dirty="0" smtClean="0"/>
              <a:t>. </a:t>
            </a:r>
            <a:r>
              <a:rPr lang="en-US" sz="1200" baseline="0" dirty="0" smtClean="0"/>
              <a:t>I will focus on the most used procedures which are </a:t>
            </a:r>
            <a:r>
              <a:rPr lang="en-US" sz="1200" baseline="0" dirty="0" err="1" smtClean="0"/>
              <a:t>colpocleisis</a:t>
            </a:r>
            <a:r>
              <a:rPr lang="en-US" sz="1200" baseline="0" dirty="0" smtClean="0"/>
              <a:t> and </a:t>
            </a:r>
            <a:r>
              <a:rPr lang="en-US" sz="1200" baseline="0" dirty="0" err="1" smtClean="0"/>
              <a:t>sacrospinous</a:t>
            </a:r>
            <a:r>
              <a:rPr lang="en-US" sz="1200" baseline="0" dirty="0" smtClean="0"/>
              <a:t> ligament fixation which are performed by vaginal approach and  </a:t>
            </a:r>
            <a:r>
              <a:rPr lang="en-US" sz="1200" baseline="0" dirty="0" err="1" smtClean="0"/>
              <a:t>sacrocolpopexy</a:t>
            </a:r>
            <a:r>
              <a:rPr lang="en-US" sz="1200" baseline="0" dirty="0" smtClean="0"/>
              <a:t> by </a:t>
            </a:r>
            <a:r>
              <a:rPr lang="en-US" sz="1200" baseline="0" dirty="0" err="1" smtClean="0"/>
              <a:t>abdomial</a:t>
            </a:r>
            <a:r>
              <a:rPr lang="en-US" sz="1200" baseline="0" dirty="0" smtClean="0"/>
              <a:t> approach.</a:t>
            </a:r>
            <a:endParaRPr lang="tr-TR" dirty="0" smtClean="0"/>
          </a:p>
          <a:p>
            <a:r>
              <a:rPr lang="en-US" sz="1600" baseline="0" dirty="0" smtClean="0"/>
              <a:t> </a:t>
            </a:r>
          </a:p>
          <a:p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6592304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751529" y="9318510"/>
            <a:ext cx="2869988" cy="490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F3B625C-E6B7-8844-A64B-A67D641CDAB9}" type="slidenum">
              <a:rPr lang="en-GB"/>
              <a:pPr eaLnBrk="1" hangingPunct="1"/>
              <a:t>44</a:t>
            </a:fld>
            <a:endParaRPr lang="en-GB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4525" y="736600"/>
            <a:ext cx="5334000" cy="3678238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Uterine size must</a:t>
            </a:r>
            <a:r>
              <a:rPr lang="en-US" baseline="0" dirty="0" smtClean="0"/>
              <a:t> be </a:t>
            </a:r>
            <a:r>
              <a:rPr lang="en-US" baseline="0" dirty="0" err="1" smtClean="0"/>
              <a:t>convient</a:t>
            </a:r>
            <a:r>
              <a:rPr lang="en-US" baseline="0" dirty="0" smtClean="0"/>
              <a:t> for removing. There is a debate about the size of uterus. Limit is dependable to the surgeon. Generally, it must be less than a 14 week pregnancy</a:t>
            </a:r>
          </a:p>
          <a:p>
            <a:pPr eaLnBrk="1" hangingPunct="1"/>
            <a:r>
              <a:rPr lang="en-US" baseline="0" dirty="0" smtClean="0"/>
              <a:t>Large rectocele treatment is easier in the vaginal way </a:t>
            </a:r>
          </a:p>
          <a:p>
            <a:pPr eaLnBrk="1" hangingPunct="1"/>
            <a:r>
              <a:rPr lang="en-US" baseline="0" dirty="0" smtClean="0"/>
              <a:t>TVT/TOT combinations are also more comfortable in vaginal way.</a:t>
            </a:r>
          </a:p>
          <a:p>
            <a:pPr eaLnBrk="1" hangingPunct="1"/>
            <a:r>
              <a:rPr lang="en-US" baseline="0" dirty="0" smtClean="0"/>
              <a:t>If the patients have co-morbidities. Vaginal way is both quicker and safer</a:t>
            </a:r>
          </a:p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751529" y="9318510"/>
            <a:ext cx="2869988" cy="490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5E8CC13-4C3B-E542-85BC-62BF70C6C802}" type="slidenum">
              <a:rPr lang="en-GB"/>
              <a:pPr eaLnBrk="1" hangingPunct="1"/>
              <a:t>45</a:t>
            </a:fld>
            <a:endParaRPr lang="en-GB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4525" y="736600"/>
            <a:ext cx="5334000" cy="3678238"/>
          </a:xfrm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5475" indent="-625475" eaLnBrk="1" hangingPunct="1">
              <a:lnSpc>
                <a:spcPct val="90000"/>
              </a:lnSpc>
              <a:buSzPct val="85000"/>
              <a:buFont typeface="Wingdings" charset="0"/>
              <a:buNone/>
              <a:defRPr/>
            </a:pPr>
            <a:endParaRPr lang="en-US" sz="1200" dirty="0" smtClean="0">
              <a:effectLst/>
              <a:cs typeface="Times New Roman" charset="0"/>
            </a:endParaRPr>
          </a:p>
          <a:p>
            <a:pPr marL="625475" indent="-625475" eaLnBrk="1" hangingPunct="1">
              <a:lnSpc>
                <a:spcPct val="90000"/>
              </a:lnSpc>
              <a:buSzPct val="85000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953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031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imıc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293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is described by Le Fort in 1877.</a:t>
            </a:r>
          </a:p>
          <a:p>
            <a:r>
              <a:rPr lang="en-US" dirty="0" smtClean="0"/>
              <a:t>First, </a:t>
            </a:r>
            <a:r>
              <a:rPr lang="tr-TR" sz="1200" dirty="0" err="1" smtClean="0"/>
              <a:t>Anterior</a:t>
            </a:r>
            <a:r>
              <a:rPr lang="tr-TR" sz="1200" dirty="0" smtClean="0"/>
              <a:t> </a:t>
            </a:r>
            <a:r>
              <a:rPr lang="tr-TR" sz="1200" dirty="0" err="1" smtClean="0"/>
              <a:t>and</a:t>
            </a:r>
            <a:r>
              <a:rPr lang="tr-TR" sz="1200" dirty="0" smtClean="0"/>
              <a:t> </a:t>
            </a:r>
            <a:r>
              <a:rPr lang="tr-TR" sz="1200" dirty="0" err="1" smtClean="0"/>
              <a:t>posterior</a:t>
            </a:r>
            <a:r>
              <a:rPr lang="tr-TR" sz="1200" dirty="0" smtClean="0"/>
              <a:t> vajinal </a:t>
            </a:r>
            <a:r>
              <a:rPr lang="tr-TR" sz="1200" dirty="0" err="1" smtClean="0"/>
              <a:t>mucosa</a:t>
            </a:r>
            <a:r>
              <a:rPr lang="tr-TR" sz="1200" dirty="0" smtClean="0"/>
              <a:t> </a:t>
            </a:r>
            <a:r>
              <a:rPr lang="tr-TR" sz="1200" dirty="0" err="1" smtClean="0"/>
              <a:t>were</a:t>
            </a:r>
            <a:r>
              <a:rPr lang="tr-TR" sz="1200" dirty="0" smtClean="0"/>
              <a:t> </a:t>
            </a:r>
            <a:r>
              <a:rPr lang="tr-TR" sz="1200" dirty="0" err="1" smtClean="0"/>
              <a:t>removed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4615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95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2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SSL</a:t>
            </a:r>
            <a:r>
              <a:rPr lang="en-US" baseline="0" dirty="0" smtClean="0"/>
              <a:t> goes from </a:t>
            </a:r>
            <a:r>
              <a:rPr lang="en-US" baseline="0" dirty="0" err="1" smtClean="0"/>
              <a:t>ischial</a:t>
            </a:r>
            <a:r>
              <a:rPr lang="en-US" baseline="0" dirty="0" smtClean="0"/>
              <a:t> spine to </a:t>
            </a:r>
            <a:r>
              <a:rPr lang="en-US" baseline="0" dirty="0" err="1" smtClean="0"/>
              <a:t>sarum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Alcock</a:t>
            </a:r>
            <a:r>
              <a:rPr lang="en-US" baseline="0" dirty="0" smtClean="0"/>
              <a:t> cannel include </a:t>
            </a:r>
            <a:r>
              <a:rPr lang="en-US" baseline="0" dirty="0" err="1" smtClean="0"/>
              <a:t>pudendal</a:t>
            </a:r>
            <a:r>
              <a:rPr lang="en-US" baseline="0" dirty="0" smtClean="0"/>
              <a:t> neurovascular bundle which lies below the </a:t>
            </a:r>
            <a:r>
              <a:rPr lang="en-US" baseline="0" dirty="0" err="1" smtClean="0"/>
              <a:t>sischial</a:t>
            </a:r>
            <a:r>
              <a:rPr lang="en-US" baseline="0" dirty="0" smtClean="0"/>
              <a:t> spine. Care should be taken this landmark to avoid injury. Sutures must be 2-3 cm from spine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8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779691"/>
            <a:ext cx="1245543" cy="298972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94216" y="6779691"/>
            <a:ext cx="2973734" cy="298972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5D943-4802-4C84-8ABA-9C34B16A9C5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4B6CC-5640-4A54-B62D-90F08212790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60537" y="293306"/>
            <a:ext cx="2593728" cy="62331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5790" y="293306"/>
            <a:ext cx="7613613" cy="62331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3D9D-8572-42E5-9F78-A814E1877D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19"/>
            <a:ext cx="481965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19"/>
            <a:ext cx="481965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94"/>
            <a:ext cx="4535011" cy="46715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9541" y="1651688"/>
            <a:ext cx="4535011" cy="22563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9541" y="4065322"/>
            <a:ext cx="4535011" cy="2257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512767" y="6453188"/>
            <a:ext cx="2397125" cy="490538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6752"/>
            <a:ext cx="9241155" cy="11797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88"/>
            <a:ext cx="4535011" cy="467650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19541" y="1651688"/>
            <a:ext cx="4535011" cy="4676506"/>
          </a:xfrm>
        </p:spPr>
        <p:txBody>
          <a:bodyPr rtlCol="0">
            <a:normAutofit/>
          </a:bodyPr>
          <a:lstStyle/>
          <a:p>
            <a:pPr lvl="0"/>
            <a:endParaRPr lang="tr-TR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445250"/>
            <a:ext cx="2397125" cy="471488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450018"/>
            <a:ext cx="3251200" cy="47148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TJOD İstanbul 2017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58067" y="6445250"/>
            <a:ext cx="2397125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B740B-9AAD-4853-8497-2D267AA171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13402" y="283479"/>
            <a:ext cx="9241155" cy="11797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513402" y="1651693"/>
            <a:ext cx="9241155" cy="4671590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512767" y="6453188"/>
            <a:ext cx="2397125" cy="490538"/>
          </a:xfrm>
          <a:prstGeom prst="rect">
            <a:avLst/>
          </a:prstGeom>
        </p:spPr>
        <p:txBody>
          <a:bodyPr lIns="99073" tIns="49537" rIns="99073" bIns="49537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942" y="2198689"/>
            <a:ext cx="8728075" cy="15176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9880" y="4011613"/>
            <a:ext cx="7188199" cy="18081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1265A-05B4-4A79-BCA8-A7AE25E996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AD4F6-5988-4A78-B09E-F4C3899E86E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217" y="4548192"/>
            <a:ext cx="8728075" cy="14065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217" y="3000379"/>
            <a:ext cx="8728075" cy="15478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8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8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7FB37-5FDB-48B7-87AC-E4A0A504F44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763" y="1651000"/>
            <a:ext cx="4545012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9" y="1651000"/>
            <a:ext cx="4545013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748E5-CA12-40B4-A53A-FE2981DEFF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754" y="253184"/>
            <a:ext cx="9858444" cy="928694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192" y="1253319"/>
            <a:ext cx="9715568" cy="55721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9491667" y="6826254"/>
            <a:ext cx="776287" cy="2524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E4F31-8D00-45A7-98B1-ABD3130074E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763" y="1584325"/>
            <a:ext cx="4537075" cy="660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3" indent="0">
              <a:buNone/>
              <a:defRPr sz="2000" b="1"/>
            </a:lvl2pPr>
            <a:lvl3pPr marL="913967" indent="0">
              <a:buNone/>
              <a:defRPr sz="1800" b="1"/>
            </a:lvl3pPr>
            <a:lvl4pPr marL="1370951" indent="0">
              <a:buNone/>
              <a:defRPr sz="1600" b="1"/>
            </a:lvl4pPr>
            <a:lvl5pPr marL="1827934" indent="0">
              <a:buNone/>
              <a:defRPr sz="1600" b="1"/>
            </a:lvl5pPr>
            <a:lvl6pPr marL="2284916" indent="0">
              <a:buNone/>
              <a:defRPr sz="1600" b="1"/>
            </a:lvl6pPr>
            <a:lvl7pPr marL="2741901" indent="0">
              <a:buNone/>
              <a:defRPr sz="1600" b="1"/>
            </a:lvl7pPr>
            <a:lvl8pPr marL="3198884" indent="0">
              <a:buNone/>
              <a:defRPr sz="1600" b="1"/>
            </a:lvl8pPr>
            <a:lvl9pPr marL="365586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3" y="2244725"/>
            <a:ext cx="4537075" cy="4078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16525" y="1584325"/>
            <a:ext cx="4538663" cy="660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3" indent="0">
              <a:buNone/>
              <a:defRPr sz="2000" b="1"/>
            </a:lvl2pPr>
            <a:lvl3pPr marL="913967" indent="0">
              <a:buNone/>
              <a:defRPr sz="1800" b="1"/>
            </a:lvl3pPr>
            <a:lvl4pPr marL="1370951" indent="0">
              <a:buNone/>
              <a:defRPr sz="1600" b="1"/>
            </a:lvl4pPr>
            <a:lvl5pPr marL="1827934" indent="0">
              <a:buNone/>
              <a:defRPr sz="1600" b="1"/>
            </a:lvl5pPr>
            <a:lvl6pPr marL="2284916" indent="0">
              <a:buNone/>
              <a:defRPr sz="1600" b="1"/>
            </a:lvl6pPr>
            <a:lvl7pPr marL="2741901" indent="0">
              <a:buNone/>
              <a:defRPr sz="1600" b="1"/>
            </a:lvl7pPr>
            <a:lvl8pPr marL="3198884" indent="0">
              <a:buNone/>
              <a:defRPr sz="1600" b="1"/>
            </a:lvl8pPr>
            <a:lvl9pPr marL="365586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16525" y="2244725"/>
            <a:ext cx="4538663" cy="4078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DFF48-9374-405E-9129-433A0543DC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E04FD-3617-4E36-A66A-3C22BCCAE5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CDB31-5D68-42E8-A8FD-8DEAA1BF08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763" y="282579"/>
            <a:ext cx="3378200" cy="11985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791" y="282575"/>
            <a:ext cx="5740401" cy="604043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2763" y="1481142"/>
            <a:ext cx="3378200" cy="4841875"/>
          </a:xfrm>
        </p:spPr>
        <p:txBody>
          <a:bodyPr/>
          <a:lstStyle>
            <a:lvl1pPr marL="0" indent="0">
              <a:buNone/>
              <a:defRPr sz="1400"/>
            </a:lvl1pPr>
            <a:lvl2pPr marL="456983" indent="0">
              <a:buNone/>
              <a:defRPr sz="1200"/>
            </a:lvl2pPr>
            <a:lvl3pPr marL="913967" indent="0">
              <a:buNone/>
              <a:defRPr sz="1000"/>
            </a:lvl3pPr>
            <a:lvl4pPr marL="1370951" indent="0">
              <a:buNone/>
              <a:defRPr sz="900"/>
            </a:lvl4pPr>
            <a:lvl5pPr marL="1827934" indent="0">
              <a:buNone/>
              <a:defRPr sz="900"/>
            </a:lvl5pPr>
            <a:lvl6pPr marL="2284916" indent="0">
              <a:buNone/>
              <a:defRPr sz="900"/>
            </a:lvl6pPr>
            <a:lvl7pPr marL="2741901" indent="0">
              <a:buNone/>
              <a:defRPr sz="900"/>
            </a:lvl7pPr>
            <a:lvl8pPr marL="3198884" indent="0">
              <a:buNone/>
              <a:defRPr sz="900"/>
            </a:lvl8pPr>
            <a:lvl9pPr marL="365586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24C65-1077-4990-B218-C4533C1386D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2952" y="4954588"/>
            <a:ext cx="6161088" cy="5857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2952" y="631829"/>
            <a:ext cx="6161088" cy="4248150"/>
          </a:xfrm>
        </p:spPr>
        <p:txBody>
          <a:bodyPr rtlCol="0">
            <a:normAutofit/>
          </a:bodyPr>
          <a:lstStyle>
            <a:lvl1pPr marL="0" indent="0">
              <a:buNone/>
              <a:defRPr sz="3300"/>
            </a:lvl1pPr>
            <a:lvl2pPr marL="456983" indent="0">
              <a:buNone/>
              <a:defRPr sz="2800"/>
            </a:lvl2pPr>
            <a:lvl3pPr marL="913967" indent="0">
              <a:buNone/>
              <a:defRPr sz="2400"/>
            </a:lvl3pPr>
            <a:lvl4pPr marL="1370951" indent="0">
              <a:buNone/>
              <a:defRPr sz="2000"/>
            </a:lvl4pPr>
            <a:lvl5pPr marL="1827934" indent="0">
              <a:buNone/>
              <a:defRPr sz="2000"/>
            </a:lvl5pPr>
            <a:lvl6pPr marL="2284916" indent="0">
              <a:buNone/>
              <a:defRPr sz="2000"/>
            </a:lvl6pPr>
            <a:lvl7pPr marL="2741901" indent="0">
              <a:buNone/>
              <a:defRPr sz="2000"/>
            </a:lvl7pPr>
            <a:lvl8pPr marL="3198884" indent="0">
              <a:buNone/>
              <a:defRPr sz="2000"/>
            </a:lvl8pPr>
            <a:lvl9pPr marL="3655868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2952" y="5540380"/>
            <a:ext cx="6161088" cy="830263"/>
          </a:xfrm>
        </p:spPr>
        <p:txBody>
          <a:bodyPr/>
          <a:lstStyle>
            <a:lvl1pPr marL="0" indent="0">
              <a:buNone/>
              <a:defRPr sz="1400"/>
            </a:lvl1pPr>
            <a:lvl2pPr marL="456983" indent="0">
              <a:buNone/>
              <a:defRPr sz="1200"/>
            </a:lvl2pPr>
            <a:lvl3pPr marL="913967" indent="0">
              <a:buNone/>
              <a:defRPr sz="1000"/>
            </a:lvl3pPr>
            <a:lvl4pPr marL="1370951" indent="0">
              <a:buNone/>
              <a:defRPr sz="900"/>
            </a:lvl4pPr>
            <a:lvl5pPr marL="1827934" indent="0">
              <a:buNone/>
              <a:defRPr sz="900"/>
            </a:lvl5pPr>
            <a:lvl6pPr marL="2284916" indent="0">
              <a:buNone/>
              <a:defRPr sz="900"/>
            </a:lvl6pPr>
            <a:lvl7pPr marL="2741901" indent="0">
              <a:buNone/>
              <a:defRPr sz="900"/>
            </a:lvl7pPr>
            <a:lvl8pPr marL="3198884" indent="0">
              <a:buNone/>
              <a:defRPr sz="900"/>
            </a:lvl8pPr>
            <a:lvl9pPr marL="365586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E823-50B6-41BF-B27C-5809CA38B4C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893A9-28B6-429D-A98B-B7C7B64D924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375" y="284167"/>
            <a:ext cx="2309813" cy="6038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2766" y="284167"/>
            <a:ext cx="6780212" cy="6038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47759-E73C-43C0-B5E6-A1E3F725AD4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19"/>
            <a:ext cx="481965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19"/>
            <a:ext cx="481965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94"/>
            <a:ext cx="4535011" cy="46715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9541" y="1651688"/>
            <a:ext cx="4535011" cy="22563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9541" y="4065322"/>
            <a:ext cx="4535011" cy="2257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512767" y="6453188"/>
            <a:ext cx="2397125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13402" y="1651694"/>
            <a:ext cx="9241155" cy="4671590"/>
          </a:xfrm>
        </p:spPr>
        <p:txBody>
          <a:bodyPr rtlCol="0">
            <a:normAutofit/>
          </a:bodyPr>
          <a:lstStyle/>
          <a:p>
            <a:pPr lvl="0"/>
            <a:endParaRPr lang="tr-TR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7" y="6453188"/>
            <a:ext cx="2397125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097" y="4548702"/>
            <a:ext cx="8727758" cy="140590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097" y="3000245"/>
            <a:ext cx="8727758" cy="1548457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53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062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59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12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765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18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6717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624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61505-DB21-4147-A71E-9948221B9E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6752"/>
            <a:ext cx="9241155" cy="11797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88"/>
            <a:ext cx="4535011" cy="467650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19541" y="1651688"/>
            <a:ext cx="4535011" cy="4676506"/>
          </a:xfrm>
        </p:spPr>
        <p:txBody>
          <a:bodyPr rtlCol="0">
            <a:normAutofit/>
          </a:bodyPr>
          <a:lstStyle/>
          <a:p>
            <a:pPr lvl="0"/>
            <a:endParaRPr lang="tr-TR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445250"/>
            <a:ext cx="2397125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450018"/>
            <a:ext cx="3251200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TJOD İstanbul 2017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58067" y="6445250"/>
            <a:ext cx="2397125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8B885-7F74-4F3C-A4C5-6856875E24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401" y="1651694"/>
            <a:ext cx="4535011" cy="46715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9541" y="1651688"/>
            <a:ext cx="4535011" cy="22563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9541" y="4065322"/>
            <a:ext cx="4535011" cy="2257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512767" y="6446838"/>
            <a:ext cx="2397125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508376" y="6446838"/>
            <a:ext cx="3251200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58067" y="6446838"/>
            <a:ext cx="2397125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484B3-B847-46A4-BF10-DE75C79F69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096" y="629219"/>
            <a:ext cx="8727758" cy="11797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770096" y="2044947"/>
            <a:ext cx="4278313" cy="4247198"/>
          </a:xfrm>
        </p:spPr>
        <p:txBody>
          <a:bodyPr/>
          <a:lstStyle/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19541" y="2044947"/>
            <a:ext cx="4278313" cy="42471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2355" y="6607179"/>
            <a:ext cx="512763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0F815-0CCB-4DD3-9CD1-79C7B5E454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942" y="2198689"/>
            <a:ext cx="8728075" cy="15176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9880" y="4011613"/>
            <a:ext cx="7188199" cy="18081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D1F1F-9E21-4345-8C28-61587290DA9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D641B-988B-46EE-AE69-ABCDEABBA57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217" y="4548192"/>
            <a:ext cx="8728075" cy="14065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217" y="3000379"/>
            <a:ext cx="8728075" cy="15478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8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8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AF698-D5C0-4B3F-A4A3-EBB466F8464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763" y="1651000"/>
            <a:ext cx="4545012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9" y="1651000"/>
            <a:ext cx="4545013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85174-0CCB-43A9-834B-B3798F2E02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763" y="1584325"/>
            <a:ext cx="4537075" cy="660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3" indent="0">
              <a:buNone/>
              <a:defRPr sz="2000" b="1"/>
            </a:lvl2pPr>
            <a:lvl3pPr marL="913967" indent="0">
              <a:buNone/>
              <a:defRPr sz="1800" b="1"/>
            </a:lvl3pPr>
            <a:lvl4pPr marL="1370951" indent="0">
              <a:buNone/>
              <a:defRPr sz="1600" b="1"/>
            </a:lvl4pPr>
            <a:lvl5pPr marL="1827934" indent="0">
              <a:buNone/>
              <a:defRPr sz="1600" b="1"/>
            </a:lvl5pPr>
            <a:lvl6pPr marL="2284916" indent="0">
              <a:buNone/>
              <a:defRPr sz="1600" b="1"/>
            </a:lvl6pPr>
            <a:lvl7pPr marL="2741901" indent="0">
              <a:buNone/>
              <a:defRPr sz="1600" b="1"/>
            </a:lvl7pPr>
            <a:lvl8pPr marL="3198884" indent="0">
              <a:buNone/>
              <a:defRPr sz="1600" b="1"/>
            </a:lvl8pPr>
            <a:lvl9pPr marL="365586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3" y="2244725"/>
            <a:ext cx="4537075" cy="4078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16525" y="1584325"/>
            <a:ext cx="4538663" cy="660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3" indent="0">
              <a:buNone/>
              <a:defRPr sz="2000" b="1"/>
            </a:lvl2pPr>
            <a:lvl3pPr marL="913967" indent="0">
              <a:buNone/>
              <a:defRPr sz="1800" b="1"/>
            </a:lvl3pPr>
            <a:lvl4pPr marL="1370951" indent="0">
              <a:buNone/>
              <a:defRPr sz="1600" b="1"/>
            </a:lvl4pPr>
            <a:lvl5pPr marL="1827934" indent="0">
              <a:buNone/>
              <a:defRPr sz="1600" b="1"/>
            </a:lvl5pPr>
            <a:lvl6pPr marL="2284916" indent="0">
              <a:buNone/>
              <a:defRPr sz="1600" b="1"/>
            </a:lvl6pPr>
            <a:lvl7pPr marL="2741901" indent="0">
              <a:buNone/>
              <a:defRPr sz="1600" b="1"/>
            </a:lvl7pPr>
            <a:lvl8pPr marL="3198884" indent="0">
              <a:buNone/>
              <a:defRPr sz="1600" b="1"/>
            </a:lvl8pPr>
            <a:lvl9pPr marL="365586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16525" y="2244725"/>
            <a:ext cx="4538663" cy="4078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467A5-36F5-4C87-A34F-B30ECD4FD40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F8B54-887E-4B80-8895-557145C615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DEA83-C4A1-44DB-8E93-FE70912F2A1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5790" y="1704126"/>
            <a:ext cx="5103670" cy="482234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0598" y="1704126"/>
            <a:ext cx="5103671" cy="482234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C2C83-8275-499E-A590-DE203BE851D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763" y="282579"/>
            <a:ext cx="3378200" cy="11985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791" y="282575"/>
            <a:ext cx="5740401" cy="604043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2763" y="1481142"/>
            <a:ext cx="3378200" cy="4841875"/>
          </a:xfrm>
        </p:spPr>
        <p:txBody>
          <a:bodyPr/>
          <a:lstStyle>
            <a:lvl1pPr marL="0" indent="0">
              <a:buNone/>
              <a:defRPr sz="1400"/>
            </a:lvl1pPr>
            <a:lvl2pPr marL="456983" indent="0">
              <a:buNone/>
              <a:defRPr sz="1200"/>
            </a:lvl2pPr>
            <a:lvl3pPr marL="913967" indent="0">
              <a:buNone/>
              <a:defRPr sz="1000"/>
            </a:lvl3pPr>
            <a:lvl4pPr marL="1370951" indent="0">
              <a:buNone/>
              <a:defRPr sz="900"/>
            </a:lvl4pPr>
            <a:lvl5pPr marL="1827934" indent="0">
              <a:buNone/>
              <a:defRPr sz="900"/>
            </a:lvl5pPr>
            <a:lvl6pPr marL="2284916" indent="0">
              <a:buNone/>
              <a:defRPr sz="900"/>
            </a:lvl6pPr>
            <a:lvl7pPr marL="2741901" indent="0">
              <a:buNone/>
              <a:defRPr sz="900"/>
            </a:lvl7pPr>
            <a:lvl8pPr marL="3198884" indent="0">
              <a:buNone/>
              <a:defRPr sz="900"/>
            </a:lvl8pPr>
            <a:lvl9pPr marL="365586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3CED-B220-4698-9F72-D612DEC6A97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2952" y="4954588"/>
            <a:ext cx="6161088" cy="5857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2952" y="631829"/>
            <a:ext cx="6161088" cy="4248150"/>
          </a:xfrm>
        </p:spPr>
        <p:txBody>
          <a:bodyPr rtlCol="0">
            <a:normAutofit/>
          </a:bodyPr>
          <a:lstStyle>
            <a:lvl1pPr marL="0" indent="0">
              <a:buNone/>
              <a:defRPr sz="3300"/>
            </a:lvl1pPr>
            <a:lvl2pPr marL="456983" indent="0">
              <a:buNone/>
              <a:defRPr sz="2800"/>
            </a:lvl2pPr>
            <a:lvl3pPr marL="913967" indent="0">
              <a:buNone/>
              <a:defRPr sz="2400"/>
            </a:lvl3pPr>
            <a:lvl4pPr marL="1370951" indent="0">
              <a:buNone/>
              <a:defRPr sz="2000"/>
            </a:lvl4pPr>
            <a:lvl5pPr marL="1827934" indent="0">
              <a:buNone/>
              <a:defRPr sz="2000"/>
            </a:lvl5pPr>
            <a:lvl6pPr marL="2284916" indent="0">
              <a:buNone/>
              <a:defRPr sz="2000"/>
            </a:lvl6pPr>
            <a:lvl7pPr marL="2741901" indent="0">
              <a:buNone/>
              <a:defRPr sz="2000"/>
            </a:lvl7pPr>
            <a:lvl8pPr marL="3198884" indent="0">
              <a:buNone/>
              <a:defRPr sz="2000"/>
            </a:lvl8pPr>
            <a:lvl9pPr marL="3655868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2952" y="5540380"/>
            <a:ext cx="6161088" cy="830263"/>
          </a:xfrm>
        </p:spPr>
        <p:txBody>
          <a:bodyPr/>
          <a:lstStyle>
            <a:lvl1pPr marL="0" indent="0">
              <a:buNone/>
              <a:defRPr sz="1400"/>
            </a:lvl1pPr>
            <a:lvl2pPr marL="456983" indent="0">
              <a:buNone/>
              <a:defRPr sz="1200"/>
            </a:lvl2pPr>
            <a:lvl3pPr marL="913967" indent="0">
              <a:buNone/>
              <a:defRPr sz="1000"/>
            </a:lvl3pPr>
            <a:lvl4pPr marL="1370951" indent="0">
              <a:buNone/>
              <a:defRPr sz="900"/>
            </a:lvl4pPr>
            <a:lvl5pPr marL="1827934" indent="0">
              <a:buNone/>
              <a:defRPr sz="900"/>
            </a:lvl5pPr>
            <a:lvl6pPr marL="2284916" indent="0">
              <a:buNone/>
              <a:defRPr sz="900"/>
            </a:lvl6pPr>
            <a:lvl7pPr marL="2741901" indent="0">
              <a:buNone/>
              <a:defRPr sz="900"/>
            </a:lvl7pPr>
            <a:lvl8pPr marL="3198884" indent="0">
              <a:buNone/>
              <a:defRPr sz="900"/>
            </a:lvl8pPr>
            <a:lvl9pPr marL="365586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F8824-21A4-4A31-9E1F-8ECACE1EC18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1B6AA-12EE-429C-BE81-F4197C94E1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375" y="284167"/>
            <a:ext cx="2309813" cy="6038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2766" y="284167"/>
            <a:ext cx="6780212" cy="6038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EF1F4-E310-49DE-A4D5-6D89B7468D3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19"/>
            <a:ext cx="481965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19"/>
            <a:ext cx="481965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312" y="314612"/>
            <a:ext cx="8984456" cy="12551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36400" y="1808996"/>
            <a:ext cx="8984456" cy="4404501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3D87C-A658-4EE2-87B4-BEA4EDE8B3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70096" y="2198979"/>
            <a:ext cx="8727758" cy="15173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40197" y="4011242"/>
            <a:ext cx="7187565" cy="180899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5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11097" y="4548702"/>
            <a:ext cx="8727758" cy="140590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11097" y="3000245"/>
            <a:ext cx="8727758" cy="1548457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53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062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59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12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765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18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6717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624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3401" y="1651694"/>
            <a:ext cx="4535011" cy="467159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19541" y="1651694"/>
            <a:ext cx="4535011" cy="467159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398" y="1584512"/>
            <a:ext cx="4536794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312" indent="0">
              <a:buNone/>
              <a:defRPr sz="2200" b="1"/>
            </a:lvl2pPr>
            <a:lvl3pPr marL="990622" indent="0">
              <a:buNone/>
              <a:defRPr sz="2000" b="1"/>
            </a:lvl3pPr>
            <a:lvl4pPr marL="1485934" indent="0">
              <a:buNone/>
              <a:defRPr sz="1700" b="1"/>
            </a:lvl4pPr>
            <a:lvl5pPr marL="1981247" indent="0">
              <a:buNone/>
              <a:defRPr sz="1700" b="1"/>
            </a:lvl5pPr>
            <a:lvl6pPr marL="2476556" indent="0">
              <a:buNone/>
              <a:defRPr sz="1700" b="1"/>
            </a:lvl6pPr>
            <a:lvl7pPr marL="2971869" indent="0">
              <a:buNone/>
              <a:defRPr sz="1700" b="1"/>
            </a:lvl7pPr>
            <a:lvl8pPr marL="3467179" indent="0">
              <a:buNone/>
              <a:defRPr sz="1700" b="1"/>
            </a:lvl8pPr>
            <a:lvl9pPr marL="3962492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398" y="2244859"/>
            <a:ext cx="4536794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15982" y="1584512"/>
            <a:ext cx="4538577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312" indent="0">
              <a:buNone/>
              <a:defRPr sz="2200" b="1"/>
            </a:lvl2pPr>
            <a:lvl3pPr marL="990622" indent="0">
              <a:buNone/>
              <a:defRPr sz="2000" b="1"/>
            </a:lvl3pPr>
            <a:lvl4pPr marL="1485934" indent="0">
              <a:buNone/>
              <a:defRPr sz="1700" b="1"/>
            </a:lvl4pPr>
            <a:lvl5pPr marL="1981247" indent="0">
              <a:buNone/>
              <a:defRPr sz="1700" b="1"/>
            </a:lvl5pPr>
            <a:lvl6pPr marL="2476556" indent="0">
              <a:buNone/>
              <a:defRPr sz="1700" b="1"/>
            </a:lvl6pPr>
            <a:lvl7pPr marL="2971869" indent="0">
              <a:buNone/>
              <a:defRPr sz="1700" b="1"/>
            </a:lvl7pPr>
            <a:lvl8pPr marL="3467179" indent="0">
              <a:buNone/>
              <a:defRPr sz="1700" b="1"/>
            </a:lvl8pPr>
            <a:lvl9pPr marL="3962492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15982" y="2244859"/>
            <a:ext cx="4538577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89E6-AAC6-49EC-BFA4-C516994AB36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13398" y="1584512"/>
            <a:ext cx="4536794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312" indent="0">
              <a:buNone/>
              <a:defRPr sz="2200" b="1"/>
            </a:lvl2pPr>
            <a:lvl3pPr marL="990622" indent="0">
              <a:buNone/>
              <a:defRPr sz="2000" b="1"/>
            </a:lvl3pPr>
            <a:lvl4pPr marL="1485934" indent="0">
              <a:buNone/>
              <a:defRPr sz="1700" b="1"/>
            </a:lvl4pPr>
            <a:lvl5pPr marL="1981247" indent="0">
              <a:buNone/>
              <a:defRPr sz="1700" b="1"/>
            </a:lvl5pPr>
            <a:lvl6pPr marL="2476556" indent="0">
              <a:buNone/>
              <a:defRPr sz="1700" b="1"/>
            </a:lvl6pPr>
            <a:lvl7pPr marL="2971869" indent="0">
              <a:buNone/>
              <a:defRPr sz="1700" b="1"/>
            </a:lvl7pPr>
            <a:lvl8pPr marL="3467179" indent="0">
              <a:buNone/>
              <a:defRPr sz="1700" b="1"/>
            </a:lvl8pPr>
            <a:lvl9pPr marL="3962492" indent="0">
              <a:buNone/>
              <a:defRPr sz="17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3398" y="2244859"/>
            <a:ext cx="4536794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215982" y="1584512"/>
            <a:ext cx="4538577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312" indent="0">
              <a:buNone/>
              <a:defRPr sz="2200" b="1"/>
            </a:lvl2pPr>
            <a:lvl3pPr marL="990622" indent="0">
              <a:buNone/>
              <a:defRPr sz="2000" b="1"/>
            </a:lvl3pPr>
            <a:lvl4pPr marL="1485934" indent="0">
              <a:buNone/>
              <a:defRPr sz="1700" b="1"/>
            </a:lvl4pPr>
            <a:lvl5pPr marL="1981247" indent="0">
              <a:buNone/>
              <a:defRPr sz="1700" b="1"/>
            </a:lvl5pPr>
            <a:lvl6pPr marL="2476556" indent="0">
              <a:buNone/>
              <a:defRPr sz="1700" b="1"/>
            </a:lvl6pPr>
            <a:lvl7pPr marL="2971869" indent="0">
              <a:buNone/>
              <a:defRPr sz="1700" b="1"/>
            </a:lvl7pPr>
            <a:lvl8pPr marL="3467179" indent="0">
              <a:buNone/>
              <a:defRPr sz="1700" b="1"/>
            </a:lvl8pPr>
            <a:lvl9pPr marL="3962492" indent="0">
              <a:buNone/>
              <a:defRPr sz="17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215982" y="2244859"/>
            <a:ext cx="4538577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13404" y="281836"/>
            <a:ext cx="3378085" cy="11994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014483" y="281841"/>
            <a:ext cx="5740069" cy="604144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13404" y="1481281"/>
            <a:ext cx="3378085" cy="4842003"/>
          </a:xfrm>
        </p:spPr>
        <p:txBody>
          <a:bodyPr/>
          <a:lstStyle>
            <a:lvl1pPr marL="0" indent="0">
              <a:buNone/>
              <a:defRPr sz="1500"/>
            </a:lvl1pPr>
            <a:lvl2pPr marL="495312" indent="0">
              <a:buNone/>
              <a:defRPr sz="1300"/>
            </a:lvl2pPr>
            <a:lvl3pPr marL="990622" indent="0">
              <a:buNone/>
              <a:defRPr sz="1100"/>
            </a:lvl3pPr>
            <a:lvl4pPr marL="1485934" indent="0">
              <a:buNone/>
              <a:defRPr sz="1000"/>
            </a:lvl4pPr>
            <a:lvl5pPr marL="1981247" indent="0">
              <a:buNone/>
              <a:defRPr sz="1000"/>
            </a:lvl5pPr>
            <a:lvl6pPr marL="2476556" indent="0">
              <a:buNone/>
              <a:defRPr sz="1000"/>
            </a:lvl6pPr>
            <a:lvl7pPr marL="2971869" indent="0">
              <a:buNone/>
              <a:defRPr sz="1000"/>
            </a:lvl7pPr>
            <a:lvl8pPr marL="3467179" indent="0">
              <a:buNone/>
              <a:defRPr sz="1000"/>
            </a:lvl8pPr>
            <a:lvl9pPr marL="3962492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12590" y="4955064"/>
            <a:ext cx="6160770" cy="58497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012590" y="632492"/>
            <a:ext cx="6160770" cy="4247198"/>
          </a:xfrm>
        </p:spPr>
        <p:txBody>
          <a:bodyPr/>
          <a:lstStyle>
            <a:lvl1pPr marL="0" indent="0">
              <a:buNone/>
              <a:defRPr sz="3500"/>
            </a:lvl1pPr>
            <a:lvl2pPr marL="495312" indent="0">
              <a:buNone/>
              <a:defRPr sz="3000"/>
            </a:lvl2pPr>
            <a:lvl3pPr marL="990622" indent="0">
              <a:buNone/>
              <a:defRPr sz="2600"/>
            </a:lvl3pPr>
            <a:lvl4pPr marL="1485934" indent="0">
              <a:buNone/>
              <a:defRPr sz="2200"/>
            </a:lvl4pPr>
            <a:lvl5pPr marL="1981247" indent="0">
              <a:buNone/>
              <a:defRPr sz="2200"/>
            </a:lvl5pPr>
            <a:lvl6pPr marL="2476556" indent="0">
              <a:buNone/>
              <a:defRPr sz="2200"/>
            </a:lvl6pPr>
            <a:lvl7pPr marL="2971869" indent="0">
              <a:buNone/>
              <a:defRPr sz="2200"/>
            </a:lvl7pPr>
            <a:lvl8pPr marL="3467179" indent="0">
              <a:buNone/>
              <a:defRPr sz="2200"/>
            </a:lvl8pPr>
            <a:lvl9pPr marL="3962492" indent="0">
              <a:buNone/>
              <a:defRPr sz="22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012590" y="5540043"/>
            <a:ext cx="6160770" cy="830759"/>
          </a:xfrm>
        </p:spPr>
        <p:txBody>
          <a:bodyPr/>
          <a:lstStyle>
            <a:lvl1pPr marL="0" indent="0">
              <a:buNone/>
              <a:defRPr sz="1500"/>
            </a:lvl1pPr>
            <a:lvl2pPr marL="495312" indent="0">
              <a:buNone/>
              <a:defRPr sz="1300"/>
            </a:lvl2pPr>
            <a:lvl3pPr marL="990622" indent="0">
              <a:buNone/>
              <a:defRPr sz="1100"/>
            </a:lvl3pPr>
            <a:lvl4pPr marL="1485934" indent="0">
              <a:buNone/>
              <a:defRPr sz="1000"/>
            </a:lvl4pPr>
            <a:lvl5pPr marL="1981247" indent="0">
              <a:buNone/>
              <a:defRPr sz="1000"/>
            </a:lvl5pPr>
            <a:lvl6pPr marL="2476556" indent="0">
              <a:buNone/>
              <a:defRPr sz="1000"/>
            </a:lvl6pPr>
            <a:lvl7pPr marL="2971869" indent="0">
              <a:buNone/>
              <a:defRPr sz="1000"/>
            </a:lvl7pPr>
            <a:lvl8pPr marL="3467179" indent="0">
              <a:buNone/>
              <a:defRPr sz="1000"/>
            </a:lvl8pPr>
            <a:lvl9pPr marL="3962492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444267" y="283475"/>
            <a:ext cx="2310289" cy="603980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13397" y="283475"/>
            <a:ext cx="6759734" cy="603980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19"/>
            <a:ext cx="481965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19"/>
            <a:ext cx="481965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D24F4-89E4-4619-8E55-ADEBA82A019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5B7B2-E8C4-484F-8751-C9014B7050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4" y="281836"/>
            <a:ext cx="3378085" cy="11994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483" y="281841"/>
            <a:ext cx="5740069" cy="604144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404" y="1481281"/>
            <a:ext cx="3378085" cy="4842003"/>
          </a:xfrm>
        </p:spPr>
        <p:txBody>
          <a:bodyPr/>
          <a:lstStyle>
            <a:lvl1pPr marL="0" indent="0">
              <a:buNone/>
              <a:defRPr sz="1500"/>
            </a:lvl1pPr>
            <a:lvl2pPr marL="495312" indent="0">
              <a:buNone/>
              <a:defRPr sz="1300"/>
            </a:lvl2pPr>
            <a:lvl3pPr marL="990622" indent="0">
              <a:buNone/>
              <a:defRPr sz="1100"/>
            </a:lvl3pPr>
            <a:lvl4pPr marL="1485934" indent="0">
              <a:buNone/>
              <a:defRPr sz="1000"/>
            </a:lvl4pPr>
            <a:lvl5pPr marL="1981247" indent="0">
              <a:buNone/>
              <a:defRPr sz="1000"/>
            </a:lvl5pPr>
            <a:lvl6pPr marL="2476556" indent="0">
              <a:buNone/>
              <a:defRPr sz="1000"/>
            </a:lvl6pPr>
            <a:lvl7pPr marL="2971869" indent="0">
              <a:buNone/>
              <a:defRPr sz="1000"/>
            </a:lvl7pPr>
            <a:lvl8pPr marL="3467179" indent="0">
              <a:buNone/>
              <a:defRPr sz="1000"/>
            </a:lvl8pPr>
            <a:lvl9pPr marL="396249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3932C-0801-4E17-95DE-1DA4749054D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2590" y="4955064"/>
            <a:ext cx="6160770" cy="58497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2590" y="632492"/>
            <a:ext cx="6160770" cy="4247198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5312" indent="0">
              <a:buNone/>
              <a:defRPr sz="3000"/>
            </a:lvl2pPr>
            <a:lvl3pPr marL="990622" indent="0">
              <a:buNone/>
              <a:defRPr sz="2600"/>
            </a:lvl3pPr>
            <a:lvl4pPr marL="1485934" indent="0">
              <a:buNone/>
              <a:defRPr sz="2200"/>
            </a:lvl4pPr>
            <a:lvl5pPr marL="1981247" indent="0">
              <a:buNone/>
              <a:defRPr sz="2200"/>
            </a:lvl5pPr>
            <a:lvl6pPr marL="2476556" indent="0">
              <a:buNone/>
              <a:defRPr sz="2200"/>
            </a:lvl6pPr>
            <a:lvl7pPr marL="2971869" indent="0">
              <a:buNone/>
              <a:defRPr sz="2200"/>
            </a:lvl7pPr>
            <a:lvl8pPr marL="3467179" indent="0">
              <a:buNone/>
              <a:defRPr sz="2200"/>
            </a:lvl8pPr>
            <a:lvl9pPr marL="3962492" indent="0">
              <a:buNone/>
              <a:defRPr sz="22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2590" y="5540043"/>
            <a:ext cx="6160770" cy="830759"/>
          </a:xfrm>
        </p:spPr>
        <p:txBody>
          <a:bodyPr/>
          <a:lstStyle>
            <a:lvl1pPr marL="0" indent="0">
              <a:buNone/>
              <a:defRPr sz="1500"/>
            </a:lvl1pPr>
            <a:lvl2pPr marL="495312" indent="0">
              <a:buNone/>
              <a:defRPr sz="1300"/>
            </a:lvl2pPr>
            <a:lvl3pPr marL="990622" indent="0">
              <a:buNone/>
              <a:defRPr sz="1100"/>
            </a:lvl3pPr>
            <a:lvl4pPr marL="1485934" indent="0">
              <a:buNone/>
              <a:defRPr sz="1000"/>
            </a:lvl4pPr>
            <a:lvl5pPr marL="1981247" indent="0">
              <a:buNone/>
              <a:defRPr sz="1000"/>
            </a:lvl5pPr>
            <a:lvl6pPr marL="2476556" indent="0">
              <a:buNone/>
              <a:defRPr sz="1000"/>
            </a:lvl6pPr>
            <a:lvl7pPr marL="2971869" indent="0">
              <a:buNone/>
              <a:defRPr sz="1000"/>
            </a:lvl7pPr>
            <a:lvl8pPr marL="3467179" indent="0">
              <a:buNone/>
              <a:defRPr sz="1000"/>
            </a:lvl8pPr>
            <a:lvl9pPr marL="396249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233E8-1180-4668-924B-DE06DC19DD4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2.xml"/><Relationship Id="rId18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5.xml"/><Relationship Id="rId14" Type="http://schemas.openxmlformats.org/officeDocument/2006/relationships/theme" Target="../theme/theme3.xml"/><Relationship Id="rId1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57.xml"/><Relationship Id="rId13" Type="http://schemas.openxmlformats.org/officeDocument/2006/relationships/theme" Target="../theme/theme4.xml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204792" y="4"/>
            <a:ext cx="9858375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61" tIns="49531" rIns="99061" bIns="4953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r-TR" smtClean="0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4792" y="1466854"/>
            <a:ext cx="9858375" cy="543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61" tIns="49531" rIns="99061" bIns="495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77414" y="6561142"/>
            <a:ext cx="490537" cy="376237"/>
          </a:xfrm>
          <a:prstGeom prst="rect">
            <a:avLst/>
          </a:prstGeom>
        </p:spPr>
        <p:txBody>
          <a:bodyPr vert="horz" lIns="99061" tIns="49531" rIns="99061" bIns="4953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0C55BD83-438B-4188-AD57-D07A71E5ECE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0" r:id="rId1"/>
    <p:sldLayoutId id="2147485951" r:id="rId2"/>
    <p:sldLayoutId id="2147485952" r:id="rId3"/>
    <p:sldLayoutId id="2147485953" r:id="rId4"/>
    <p:sldLayoutId id="2147485954" r:id="rId5"/>
    <p:sldLayoutId id="2147485955" r:id="rId6"/>
    <p:sldLayoutId id="2147485956" r:id="rId7"/>
    <p:sldLayoutId id="2147485957" r:id="rId8"/>
    <p:sldLayoutId id="2147485958" r:id="rId9"/>
    <p:sldLayoutId id="2147485959" r:id="rId10"/>
    <p:sldLayoutId id="2147485960" r:id="rId11"/>
    <p:sldLayoutId id="2147485961" r:id="rId12"/>
    <p:sldLayoutId id="2147485962" r:id="rId13"/>
    <p:sldLayoutId id="2147485963" r:id="rId14"/>
    <p:sldLayoutId id="2147485964" r:id="rId15"/>
  </p:sldLayoutIdLst>
  <p:transition xmlns:p14="http://schemas.microsoft.com/office/powerpoint/2010/main"/>
  <p:hf hdr="0" dt="0"/>
  <p:txStyles>
    <p:titleStyle>
      <a:lvl1pPr algn="ctr" defTabSz="990131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90131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2pPr>
      <a:lvl3pPr algn="ctr" defTabSz="990131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3pPr>
      <a:lvl4pPr algn="ctr" defTabSz="990131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4pPr>
      <a:lvl5pPr algn="ctr" defTabSz="990131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5pPr>
      <a:lvl6pPr marL="456983" algn="ctr" defTabSz="990131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13967" algn="ctr" defTabSz="990131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370951" algn="ctr" defTabSz="990131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827934" algn="ctr" defTabSz="990131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1300" indent="-371300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4482" indent="-309417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7665" indent="-247532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2727" indent="-247532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7795" indent="-247532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4211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19526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14837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10148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531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2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5934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1247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6556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69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67179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249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512767" y="284167"/>
            <a:ext cx="9242425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6" tIns="45698" rIns="91396" bIns="456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r-TR" smtClean="0"/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2767" y="1651000"/>
            <a:ext cx="9242425" cy="467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58067" y="6561142"/>
            <a:ext cx="2397125" cy="376237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E9C14CB6-704C-446B-945C-5C2B61AB9C8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28" r:id="rId1"/>
    <p:sldLayoutId id="2147485929" r:id="rId2"/>
    <p:sldLayoutId id="2147485930" r:id="rId3"/>
    <p:sldLayoutId id="2147485931" r:id="rId4"/>
    <p:sldLayoutId id="2147485932" r:id="rId5"/>
    <p:sldLayoutId id="2147485933" r:id="rId6"/>
    <p:sldLayoutId id="2147485934" r:id="rId7"/>
    <p:sldLayoutId id="2147485935" r:id="rId8"/>
    <p:sldLayoutId id="2147485936" r:id="rId9"/>
    <p:sldLayoutId id="2147485937" r:id="rId10"/>
    <p:sldLayoutId id="2147485938" r:id="rId11"/>
    <p:sldLayoutId id="2147485965" r:id="rId12"/>
    <p:sldLayoutId id="2147485966" r:id="rId13"/>
    <p:sldLayoutId id="2147485967" r:id="rId14"/>
    <p:sldLayoutId id="2147485968" r:id="rId15"/>
    <p:sldLayoutId id="2147485969" r:id="rId16"/>
    <p:sldLayoutId id="2147485970" r:id="rId17"/>
  </p:sldLayoutIdLst>
  <p:transition xmlns:p14="http://schemas.microsoft.com/office/powerpoint/2010/main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698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96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95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93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737" indent="-34273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99" indent="-28561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58" indent="-2284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42" indent="-2284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26" indent="-2284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08" indent="-228492" algn="l" defTabSz="9139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393" indent="-228492" algn="l" defTabSz="9139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377" indent="-228492" algn="l" defTabSz="9139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360" indent="-228492" algn="l" defTabSz="9139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3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67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51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34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16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01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84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68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512767" y="284167"/>
            <a:ext cx="9242425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6" tIns="45698" rIns="91396" bIns="456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r-TR" smtClean="0"/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2767" y="1651000"/>
            <a:ext cx="9242425" cy="467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58067" y="6561142"/>
            <a:ext cx="2397125" cy="376237"/>
          </a:xfrm>
          <a:prstGeom prst="rect">
            <a:avLst/>
          </a:prstGeom>
        </p:spPr>
        <p:txBody>
          <a:bodyPr vert="horz" lIns="91396" tIns="45698" rIns="91396" bIns="4569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192285CF-1936-4845-81CE-71CDAE8E41A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39" r:id="rId1"/>
    <p:sldLayoutId id="2147485940" r:id="rId2"/>
    <p:sldLayoutId id="2147485941" r:id="rId3"/>
    <p:sldLayoutId id="2147485942" r:id="rId4"/>
    <p:sldLayoutId id="2147485943" r:id="rId5"/>
    <p:sldLayoutId id="2147485944" r:id="rId6"/>
    <p:sldLayoutId id="2147485945" r:id="rId7"/>
    <p:sldLayoutId id="2147485946" r:id="rId8"/>
    <p:sldLayoutId id="2147485947" r:id="rId9"/>
    <p:sldLayoutId id="2147485948" r:id="rId10"/>
    <p:sldLayoutId id="2147485949" r:id="rId11"/>
    <p:sldLayoutId id="2147485971" r:id="rId12"/>
    <p:sldLayoutId id="2147486028" r:id="rId13"/>
  </p:sldLayoutIdLst>
  <p:transition xmlns:p14="http://schemas.microsoft.com/office/powerpoint/2010/main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698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96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95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93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737" indent="-34273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99" indent="-28561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58" indent="-2284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42" indent="-2284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26" indent="-2284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08" indent="-228492" algn="l" defTabSz="9139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393" indent="-228492" algn="l" defTabSz="9139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377" indent="-228492" algn="l" defTabSz="9139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360" indent="-228492" algn="l" defTabSz="9139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3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67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51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34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16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01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84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68" algn="l" defTabSz="913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  <a:prstGeom prst="rect">
            <a:avLst/>
          </a:prstGeom>
        </p:spPr>
        <p:txBody>
          <a:bodyPr vert="horz" lIns="99061" tIns="49531" rIns="99061" bIns="49531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13402" y="1651694"/>
            <a:ext cx="9241155" cy="4671590"/>
          </a:xfrm>
          <a:prstGeom prst="rect">
            <a:avLst/>
          </a:prstGeom>
        </p:spPr>
        <p:txBody>
          <a:bodyPr vert="horz" lIns="99061" tIns="49531" rIns="99061" bIns="49531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513402" y="6560878"/>
            <a:ext cx="2395855" cy="376873"/>
          </a:xfrm>
          <a:prstGeom prst="rect">
            <a:avLst/>
          </a:prstGeom>
        </p:spPr>
        <p:txBody>
          <a:bodyPr vert="horz" lIns="99061" tIns="49531" rIns="99061" bIns="4953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508216" y="6560878"/>
            <a:ext cx="3251518" cy="376873"/>
          </a:xfrm>
          <a:prstGeom prst="rect">
            <a:avLst/>
          </a:prstGeom>
        </p:spPr>
        <p:txBody>
          <a:bodyPr vert="horz" lIns="99061" tIns="49531" rIns="99061" bIns="4953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358702" y="6560878"/>
            <a:ext cx="2395855" cy="376873"/>
          </a:xfrm>
          <a:prstGeom prst="rect">
            <a:avLst/>
          </a:prstGeom>
        </p:spPr>
        <p:txBody>
          <a:bodyPr vert="horz" lIns="99061" tIns="49531" rIns="99061" bIns="4953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55BD83-438B-4188-AD57-D07A71E5ECE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28" r:id="rId1"/>
    <p:sldLayoutId id="2147486129" r:id="rId2"/>
    <p:sldLayoutId id="2147486130" r:id="rId3"/>
    <p:sldLayoutId id="2147486131" r:id="rId4"/>
    <p:sldLayoutId id="2147486132" r:id="rId5"/>
    <p:sldLayoutId id="2147486133" r:id="rId6"/>
    <p:sldLayoutId id="2147486134" r:id="rId7"/>
    <p:sldLayoutId id="2147486135" r:id="rId8"/>
    <p:sldLayoutId id="2147486136" r:id="rId9"/>
    <p:sldLayoutId id="2147486137" r:id="rId10"/>
    <p:sldLayoutId id="2147486138" r:id="rId11"/>
    <p:sldLayoutId id="2147486139" r:id="rId12"/>
  </p:sldLayoutIdLst>
  <p:hf hdr="0" dt="0"/>
  <p:txStyles>
    <p:titleStyle>
      <a:lvl1pPr algn="ctr" defTabSz="990622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484" indent="-371484" algn="l" defTabSz="99062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81" indent="-309570" algn="l" defTabSz="990622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8279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3590" indent="-247656" algn="l" defTabSz="99062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8902" indent="-247656" algn="l" defTabSz="990622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4211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19526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14837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10148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531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2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5934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1247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6556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69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67179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249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11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emf"/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microsoft.com/office/2007/relationships/hdphoto" Target="../media/hdphoto1.wdp"/><Relationship Id="rId5" Type="http://schemas.openxmlformats.org/officeDocument/2006/relationships/image" Target="../media/image25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microsoft.com/office/2007/relationships/hdphoto" Target="../media/hdphoto1.wdp"/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microsoft.com/office/2007/relationships/hdphoto" Target="../media/hdphoto2.wdp"/><Relationship Id="rId5" Type="http://schemas.openxmlformats.org/officeDocument/2006/relationships/image" Target="../media/image27.wmf"/><Relationship Id="rId6" Type="http://schemas.openxmlformats.org/officeDocument/2006/relationships/hyperlink" Target="http://www.emedicine.com/cgi-bin/foxweb.exe/makezoom@/em/makezoom?picture=%5Cwebsites%5Cemedicine%5Cmed%5Cimages%5CLarge%5C1927ASC-_schematic.jpg&amp;template=izoom2" TargetMode="External"/><Relationship Id="rId7" Type="http://schemas.openxmlformats.org/officeDocument/2006/relationships/image" Target="../media/image28.jpeg"/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wmf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9577388" cy="6779691"/>
          </a:xfrm>
        </p:spPr>
        <p:txBody>
          <a:bodyPr lIns="99739" tIns="49869" rIns="99739" bIns="49869" rtlCol="0">
            <a:normAutofit/>
          </a:bodyPr>
          <a:lstStyle/>
          <a:p>
            <a:pPr defTabSz="990271">
              <a:lnSpc>
                <a:spcPct val="90000"/>
              </a:lnSpc>
              <a:defRPr/>
            </a:pPr>
            <a:r>
              <a:rPr lang="tr-TR" sz="8000" b="1" dirty="0" err="1" smtClean="0"/>
              <a:t>Apikal</a:t>
            </a:r>
            <a:r>
              <a:rPr lang="tr-TR" sz="8000" b="1" dirty="0" smtClean="0"/>
              <a:t> </a:t>
            </a:r>
            <a:r>
              <a:rPr lang="tr-TR" sz="8000" b="1" dirty="0" err="1" smtClean="0"/>
              <a:t>prolapsusun</a:t>
            </a:r>
            <a:r>
              <a:rPr lang="tr-TR" sz="8000" b="1" dirty="0" smtClean="0"/>
              <a:t> </a:t>
            </a:r>
            <a:r>
              <a:rPr lang="tr-TR" sz="8000" b="1" smtClean="0"/>
              <a:t>cerrahi tedavisi</a:t>
            </a:r>
            <a:r>
              <a:rPr lang="tr-TR" sz="3300" b="1" dirty="0" smtClean="0"/>
              <a:t/>
            </a:r>
            <a:br>
              <a:rPr lang="tr-TR" sz="3300" b="1" dirty="0" smtClean="0"/>
            </a:br>
            <a:r>
              <a:rPr lang="tr-TR" sz="3300" b="1" dirty="0" smtClean="0"/>
              <a:t>Vajinal ?</a:t>
            </a:r>
            <a:br>
              <a:rPr lang="tr-TR" sz="3300" b="1" dirty="0" smtClean="0"/>
            </a:br>
            <a:r>
              <a:rPr lang="tr-TR" sz="3300" b="1" dirty="0" err="1" smtClean="0"/>
              <a:t>Abdominal</a:t>
            </a:r>
            <a:r>
              <a:rPr lang="tr-TR" sz="3300" b="1" dirty="0" smtClean="0"/>
              <a:t>?</a:t>
            </a:r>
            <a:br>
              <a:rPr lang="tr-TR" sz="3300" b="1" dirty="0" smtClean="0"/>
            </a:br>
            <a:r>
              <a:rPr lang="tr-TR" sz="3300" b="1" dirty="0" err="1" smtClean="0"/>
              <a:t>Transvajinal</a:t>
            </a:r>
            <a:r>
              <a:rPr lang="tr-TR" sz="3300" b="1" dirty="0" smtClean="0"/>
              <a:t> </a:t>
            </a:r>
            <a:r>
              <a:rPr lang="tr-TR" sz="3300" b="1" dirty="0" err="1" smtClean="0"/>
              <a:t>meş</a:t>
            </a:r>
            <a:r>
              <a:rPr lang="tr-TR" sz="3300" b="1" dirty="0" smtClean="0"/>
              <a:t>?</a:t>
            </a:r>
            <a:br>
              <a:rPr lang="tr-TR" sz="3300" b="1" dirty="0" smtClean="0"/>
            </a:br>
            <a:r>
              <a:rPr lang="tr-TR" sz="3300" b="1" dirty="0" err="1" smtClean="0"/>
              <a:t>Laparaskopi</a:t>
            </a:r>
            <a:r>
              <a:rPr lang="tr-TR" sz="3300" b="1" dirty="0"/>
              <a:t>?</a:t>
            </a:r>
            <a:r>
              <a:rPr lang="tr-TR" sz="3300" b="1" dirty="0" smtClean="0"/>
              <a:t/>
            </a:r>
            <a:br>
              <a:rPr lang="tr-TR" sz="3300" b="1" dirty="0" smtClean="0"/>
            </a:br>
            <a:r>
              <a:rPr lang="tr-TR" sz="3300" b="1" dirty="0">
                <a:solidFill>
                  <a:srgbClr val="FF3300"/>
                </a:solidFill>
              </a:rPr>
              <a:t/>
            </a:r>
            <a:br>
              <a:rPr lang="tr-TR" sz="3300" b="1" dirty="0">
                <a:solidFill>
                  <a:srgbClr val="FF3300"/>
                </a:solidFill>
              </a:rPr>
            </a:br>
            <a:r>
              <a:rPr lang="tr-TR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Prof. Dr. Fuat Demirci</a:t>
            </a:r>
            <a:br>
              <a:rPr lang="tr-TR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tr-TR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Florence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Nightingale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Sağlık Grubu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600" dirty="0">
                <a:solidFill>
                  <a:srgbClr val="000000"/>
                </a:solidFill>
              </a:rPr>
              <a:t>Anatomi</a:t>
            </a:r>
            <a:br>
              <a:rPr lang="tr-TR" sz="4600" dirty="0">
                <a:solidFill>
                  <a:srgbClr val="000000"/>
                </a:solidFill>
              </a:rPr>
            </a:br>
            <a:r>
              <a:rPr lang="tr-TR" sz="4600" dirty="0" err="1">
                <a:solidFill>
                  <a:srgbClr val="000000"/>
                </a:solidFill>
              </a:rPr>
              <a:t>Koksiks</a:t>
            </a:r>
            <a:r>
              <a:rPr lang="tr-TR" sz="4600" dirty="0">
                <a:solidFill>
                  <a:srgbClr val="000000"/>
                </a:solidFill>
              </a:rPr>
              <a:t>-SSL Kompleksi</a:t>
            </a:r>
          </a:p>
        </p:txBody>
      </p:sp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133" y="1949785"/>
            <a:ext cx="4791710" cy="43258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graphicFrame>
        <p:nvGraphicFramePr>
          <p:cNvPr id="135169" name="Object 2"/>
          <p:cNvGraphicFramePr>
            <a:graphicFrameLocks noChangeAspect="1"/>
          </p:cNvGraphicFramePr>
          <p:nvPr/>
        </p:nvGraphicFramePr>
        <p:xfrm>
          <a:off x="5062537" y="1824823"/>
          <a:ext cx="5205413" cy="4357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" name="Image" r:id="rId5" imgW="10866667" imgH="7819048" progId="">
                  <p:embed/>
                </p:oleObj>
              </mc:Choice>
              <mc:Fallback>
                <p:oleObj name="Image" r:id="rId5" imgW="10866667" imgH="781904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2537" y="1824823"/>
                        <a:ext cx="5205413" cy="43577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3314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>
                <a:solidFill>
                  <a:srgbClr val="000000"/>
                </a:solidFill>
              </a:rPr>
              <a:t/>
            </a:r>
            <a:br>
              <a:rPr lang="tr-TR" sz="5400" dirty="0">
                <a:solidFill>
                  <a:srgbClr val="000000"/>
                </a:solidFill>
              </a:rPr>
            </a:br>
            <a:r>
              <a:rPr lang="tr-TR" sz="5400" dirty="0" err="1" smtClean="0">
                <a:solidFill>
                  <a:srgbClr val="000000"/>
                </a:solidFill>
              </a:rPr>
              <a:t>Sakrospinöz</a:t>
            </a:r>
            <a:r>
              <a:rPr lang="tr-TR" sz="5400" dirty="0" smtClean="0">
                <a:solidFill>
                  <a:srgbClr val="000000"/>
                </a:solidFill>
              </a:rPr>
              <a:t> </a:t>
            </a:r>
            <a:r>
              <a:rPr lang="tr-TR" sz="5400" dirty="0" err="1" smtClean="0">
                <a:solidFill>
                  <a:srgbClr val="000000"/>
                </a:solidFill>
              </a:rPr>
              <a:t>Fiksasyon</a:t>
            </a:r>
            <a:r>
              <a:rPr lang="tr-TR" sz="5400" dirty="0" smtClean="0">
                <a:solidFill>
                  <a:srgbClr val="000000"/>
                </a:solidFill>
              </a:rPr>
              <a:t>: Prosedür</a:t>
            </a:r>
            <a:r>
              <a:rPr lang="tr-TR" sz="5400" dirty="0">
                <a:solidFill>
                  <a:srgbClr val="000000"/>
                </a:solidFill>
              </a:rPr>
              <a:t/>
            </a:r>
            <a:br>
              <a:rPr lang="tr-TR" sz="5400" dirty="0">
                <a:solidFill>
                  <a:srgbClr val="000000"/>
                </a:solidFill>
              </a:rPr>
            </a:br>
            <a:endParaRPr lang="tr-TR" sz="5400" dirty="0">
              <a:solidFill>
                <a:srgbClr val="000099"/>
              </a:solidFill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>
                <a:solidFill>
                  <a:srgbClr val="000000"/>
                </a:solidFill>
              </a:rPr>
              <a:t>Önce </a:t>
            </a:r>
            <a:r>
              <a:rPr lang="tr-TR" dirty="0" err="1">
                <a:solidFill>
                  <a:srgbClr val="000000"/>
                </a:solidFill>
              </a:rPr>
              <a:t>spina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iskiadikalar</a:t>
            </a:r>
            <a:r>
              <a:rPr lang="tr-TR" dirty="0">
                <a:solidFill>
                  <a:srgbClr val="000000"/>
                </a:solidFill>
              </a:rPr>
              <a:t> ve </a:t>
            </a:r>
            <a:r>
              <a:rPr lang="tr-TR" dirty="0" err="1">
                <a:solidFill>
                  <a:srgbClr val="000000"/>
                </a:solidFill>
              </a:rPr>
              <a:t>sakrospinöz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ligamentlerin</a:t>
            </a:r>
            <a:r>
              <a:rPr lang="tr-TR" dirty="0">
                <a:solidFill>
                  <a:srgbClr val="000000"/>
                </a:solidFill>
              </a:rPr>
              <a:t> yeri tanımlanır. </a:t>
            </a:r>
          </a:p>
          <a:p>
            <a:r>
              <a:rPr lang="tr-TR" dirty="0">
                <a:solidFill>
                  <a:srgbClr val="000000"/>
                </a:solidFill>
              </a:rPr>
              <a:t>Sağ </a:t>
            </a:r>
            <a:r>
              <a:rPr lang="tr-TR" dirty="0" err="1">
                <a:solidFill>
                  <a:srgbClr val="000000"/>
                </a:solidFill>
              </a:rPr>
              <a:t>unilateral</a:t>
            </a:r>
            <a:r>
              <a:rPr lang="tr-TR" dirty="0">
                <a:solidFill>
                  <a:srgbClr val="000000"/>
                </a:solidFill>
              </a:rPr>
              <a:t> olarak yapılır</a:t>
            </a:r>
          </a:p>
          <a:p>
            <a:r>
              <a:rPr lang="tr-TR" dirty="0" err="1">
                <a:solidFill>
                  <a:srgbClr val="000000"/>
                </a:solidFill>
              </a:rPr>
              <a:t>Pararektal</a:t>
            </a:r>
            <a:r>
              <a:rPr lang="tr-TR" dirty="0">
                <a:solidFill>
                  <a:srgbClr val="000000"/>
                </a:solidFill>
              </a:rPr>
              <a:t> fossa </a:t>
            </a:r>
            <a:r>
              <a:rPr lang="tr-TR" dirty="0" err="1">
                <a:solidFill>
                  <a:srgbClr val="000000"/>
                </a:solidFill>
              </a:rPr>
              <a:t>disseke</a:t>
            </a:r>
            <a:r>
              <a:rPr lang="tr-TR" dirty="0">
                <a:solidFill>
                  <a:srgbClr val="000000"/>
                </a:solidFill>
              </a:rPr>
              <a:t> edilir.</a:t>
            </a:r>
          </a:p>
          <a:p>
            <a:r>
              <a:rPr lang="tr-TR" dirty="0" err="1">
                <a:solidFill>
                  <a:srgbClr val="000000"/>
                </a:solidFill>
              </a:rPr>
              <a:t>Spina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iskiadika</a:t>
            </a:r>
            <a:r>
              <a:rPr lang="tr-TR" dirty="0">
                <a:solidFill>
                  <a:srgbClr val="000000"/>
                </a:solidFill>
              </a:rPr>
              <a:t> ve </a:t>
            </a:r>
            <a:r>
              <a:rPr lang="tr-TR" dirty="0" err="1">
                <a:solidFill>
                  <a:srgbClr val="000000"/>
                </a:solidFill>
              </a:rPr>
              <a:t>Sakrospinöz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ligamente</a:t>
            </a:r>
            <a:r>
              <a:rPr lang="tr-TR" dirty="0">
                <a:solidFill>
                  <a:srgbClr val="000000"/>
                </a:solidFill>
              </a:rPr>
              <a:t> ulaşılır.</a:t>
            </a:r>
          </a:p>
          <a:p>
            <a:r>
              <a:rPr lang="tr-TR" dirty="0" err="1">
                <a:solidFill>
                  <a:srgbClr val="000000"/>
                </a:solidFill>
              </a:rPr>
              <a:t>Vajen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kafına</a:t>
            </a:r>
            <a:r>
              <a:rPr lang="tr-TR" dirty="0">
                <a:solidFill>
                  <a:srgbClr val="000000"/>
                </a:solidFill>
              </a:rPr>
              <a:t> ve </a:t>
            </a:r>
            <a:r>
              <a:rPr lang="tr-TR" dirty="0" err="1">
                <a:solidFill>
                  <a:srgbClr val="000000"/>
                </a:solidFill>
              </a:rPr>
              <a:t>ligamente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absorbe</a:t>
            </a:r>
            <a:r>
              <a:rPr lang="tr-TR" dirty="0">
                <a:solidFill>
                  <a:srgbClr val="000000"/>
                </a:solidFill>
              </a:rPr>
              <a:t> olmayan 2 </a:t>
            </a:r>
            <a:r>
              <a:rPr lang="tr-TR" dirty="0" err="1">
                <a:solidFill>
                  <a:srgbClr val="000000"/>
                </a:solidFill>
              </a:rPr>
              <a:t>sütür</a:t>
            </a:r>
            <a:r>
              <a:rPr lang="tr-TR" dirty="0">
                <a:solidFill>
                  <a:srgbClr val="000000"/>
                </a:solidFill>
              </a:rPr>
              <a:t> konulur. </a:t>
            </a:r>
          </a:p>
          <a:p>
            <a:r>
              <a:rPr lang="tr-TR" dirty="0" err="1">
                <a:solidFill>
                  <a:srgbClr val="000000"/>
                </a:solidFill>
              </a:rPr>
              <a:t>Sütür</a:t>
            </a:r>
            <a:r>
              <a:rPr lang="tr-TR" dirty="0">
                <a:solidFill>
                  <a:srgbClr val="000000"/>
                </a:solidFill>
              </a:rPr>
              <a:t> yerleştirilirken </a:t>
            </a:r>
            <a:r>
              <a:rPr lang="tr-TR" dirty="0" err="1">
                <a:solidFill>
                  <a:srgbClr val="000000"/>
                </a:solidFill>
              </a:rPr>
              <a:t>miya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hook</a:t>
            </a:r>
            <a:r>
              <a:rPr lang="tr-TR" dirty="0">
                <a:solidFill>
                  <a:srgbClr val="000000"/>
                </a:solidFill>
              </a:rPr>
              <a:t>, </a:t>
            </a:r>
            <a:r>
              <a:rPr lang="tr-TR" dirty="0" err="1">
                <a:solidFill>
                  <a:srgbClr val="000000"/>
                </a:solidFill>
              </a:rPr>
              <a:t>Dechamps</a:t>
            </a:r>
            <a:r>
              <a:rPr lang="tr-TR" dirty="0">
                <a:solidFill>
                  <a:srgbClr val="000000"/>
                </a:solidFill>
              </a:rPr>
              <a:t>, eğri </a:t>
            </a:r>
            <a:r>
              <a:rPr lang="tr-TR" dirty="0" err="1">
                <a:solidFill>
                  <a:srgbClr val="000000"/>
                </a:solidFill>
              </a:rPr>
              <a:t>portegü</a:t>
            </a:r>
            <a:r>
              <a:rPr lang="tr-TR" dirty="0">
                <a:solidFill>
                  <a:srgbClr val="000000"/>
                </a:solidFill>
              </a:rPr>
              <a:t> kullanılabilir</a:t>
            </a:r>
          </a:p>
          <a:p>
            <a:r>
              <a:rPr lang="tr-TR" dirty="0" err="1">
                <a:solidFill>
                  <a:srgbClr val="000000"/>
                </a:solidFill>
              </a:rPr>
              <a:t>Sütürler</a:t>
            </a:r>
            <a:r>
              <a:rPr lang="tr-TR" dirty="0">
                <a:solidFill>
                  <a:srgbClr val="000000"/>
                </a:solidFill>
              </a:rPr>
              <a:t> bağlanırken arada boşluk bırakılmamalıdır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65802" y="435880"/>
            <a:ext cx="9241155" cy="1179777"/>
          </a:xfrm>
          <a:prstGeom prst="rect">
            <a:avLst/>
          </a:prstGeom>
        </p:spPr>
        <p:txBody>
          <a:bodyPr vert="horz" lIns="99061" tIns="49531" rIns="99061" bIns="49531" rtlCol="0" anchor="ctr">
            <a:normAutofit/>
          </a:bodyPr>
          <a:lstStyle>
            <a:lvl1pPr algn="ctr" defTabSz="991093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sz="5000" b="1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3526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 anchor="b">
            <a:noAutofit/>
          </a:bodyPr>
          <a:lstStyle/>
          <a:p>
            <a:r>
              <a:rPr lang="tr-TR" sz="4400" dirty="0" err="1">
                <a:latin typeface="Times New Roman" charset="0"/>
              </a:rPr>
              <a:t>Sakrospinöz</a:t>
            </a:r>
            <a:r>
              <a:rPr lang="tr-TR" sz="4400" dirty="0">
                <a:latin typeface="Times New Roman" charset="0"/>
              </a:rPr>
              <a:t> </a:t>
            </a:r>
            <a:r>
              <a:rPr lang="tr-TR" sz="4400" dirty="0" err="1">
                <a:latin typeface="Times New Roman" charset="0"/>
              </a:rPr>
              <a:t>ligament</a:t>
            </a:r>
            <a:r>
              <a:rPr lang="tr-TR" sz="4400" dirty="0">
                <a:latin typeface="Times New Roman" charset="0"/>
              </a:rPr>
              <a:t> </a:t>
            </a:r>
            <a:r>
              <a:rPr lang="tr-TR" sz="4400" dirty="0" err="1">
                <a:latin typeface="Times New Roman" charset="0"/>
              </a:rPr>
              <a:t>fiksasyonu</a:t>
            </a:r>
            <a:r>
              <a:rPr lang="tr-TR" sz="4400" dirty="0">
                <a:latin typeface="Times New Roman" charset="0"/>
              </a:rPr>
              <a:t>: Prosedür</a:t>
            </a:r>
            <a:endParaRPr lang="en-US" sz="4400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lum bright="-60000" contras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6" y="1451100"/>
            <a:ext cx="3775510" cy="268115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309439" y="1667123"/>
            <a:ext cx="1584176" cy="360040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85000" lnSpcReduction="10000"/>
          </a:bodyPr>
          <a:lstStyle/>
          <a:p>
            <a:pPr marL="509312" indent="-509312">
              <a:lnSpc>
                <a:spcPct val="80000"/>
              </a:lnSpc>
              <a:buNone/>
            </a:pPr>
            <a:r>
              <a:rPr lang="tr-TR" sz="2600" b="1" dirty="0" err="1">
                <a:latin typeface="Times New Roman" charset="0"/>
              </a:rPr>
              <a:t>Deschamps</a:t>
            </a:r>
            <a:r>
              <a:rPr lang="tr-TR" sz="2600" b="1" dirty="0">
                <a:latin typeface="Times New Roman" charset="0"/>
              </a:rPr>
              <a:t> </a:t>
            </a:r>
          </a:p>
          <a:p>
            <a:pPr marL="509312" indent="-509312">
              <a:lnSpc>
                <a:spcPct val="80000"/>
              </a:lnSpc>
              <a:buNone/>
            </a:pPr>
            <a:endParaRPr lang="tr-TR" sz="2600" b="1" dirty="0">
              <a:latin typeface="Times New Roman" charset="0"/>
            </a:endParaRPr>
          </a:p>
          <a:p>
            <a:pPr marL="509312" indent="-509312">
              <a:lnSpc>
                <a:spcPct val="80000"/>
              </a:lnSpc>
            </a:pPr>
            <a:endParaRPr lang="tr-TR" sz="2600" b="1" dirty="0">
              <a:latin typeface="Times New Roman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 flipH="1">
            <a:off x="1749600" y="3467324"/>
            <a:ext cx="2160239" cy="39502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9109" tIns="49554" rIns="99109" bIns="49554">
            <a:spAutoFit/>
          </a:bodyPr>
          <a:lstStyle/>
          <a:p>
            <a:pPr algn="l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tr-TR" sz="2300" b="1" dirty="0" err="1">
                <a:latin typeface="Verdana" charset="0"/>
              </a:rPr>
              <a:t>Miya</a:t>
            </a:r>
            <a:r>
              <a:rPr lang="tr-TR" sz="2300" b="1" dirty="0">
                <a:latin typeface="Verdana" charset="0"/>
              </a:rPr>
              <a:t> </a:t>
            </a:r>
            <a:r>
              <a:rPr lang="tr-TR" sz="2300" b="1" dirty="0" err="1">
                <a:latin typeface="Verdana" charset="0"/>
              </a:rPr>
              <a:t>hook</a:t>
            </a:r>
            <a:endParaRPr lang="tr-TR" sz="2300" b="1" dirty="0">
              <a:latin typeface="Verdan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7911" y="2315195"/>
            <a:ext cx="5184576" cy="36004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439" y="4244072"/>
            <a:ext cx="3816424" cy="2810296"/>
          </a:xfrm>
          <a:prstGeom prst="rect">
            <a:avLst/>
          </a:prstGeom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 flipH="1">
            <a:off x="381446" y="5411540"/>
            <a:ext cx="2448272" cy="39502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9109" tIns="49554" rIns="99109" bIns="49554">
            <a:spAutoFit/>
          </a:bodyPr>
          <a:lstStyle/>
          <a:p>
            <a:pPr algn="l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charset="0"/>
              <a:buNone/>
            </a:pPr>
            <a:r>
              <a:rPr lang="tr-TR" sz="2300" b="1" dirty="0" err="1">
                <a:latin typeface="Verdana" charset="0"/>
              </a:rPr>
              <a:t>Capio</a:t>
            </a:r>
            <a:r>
              <a:rPr lang="tr-TR" sz="2300" b="1" dirty="0">
                <a:latin typeface="Verdana" charset="0"/>
              </a:rPr>
              <a:t> </a:t>
            </a:r>
            <a:r>
              <a:rPr lang="tr-TR" sz="2300" b="1" dirty="0" err="1">
                <a:latin typeface="Verdana" charset="0"/>
              </a:rPr>
              <a:t>device</a:t>
            </a:r>
            <a:endParaRPr lang="tr-TR" sz="2300" b="1" dirty="0">
              <a:latin typeface="Verdana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5721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err="1">
                <a:solidFill>
                  <a:srgbClr val="000000"/>
                </a:solidFill>
              </a:rPr>
              <a:t>Sakrospinöz</a:t>
            </a:r>
            <a:r>
              <a:rPr lang="tr-TR" sz="4400" dirty="0">
                <a:solidFill>
                  <a:srgbClr val="000000"/>
                </a:solidFill>
              </a:rPr>
              <a:t> </a:t>
            </a:r>
            <a:r>
              <a:rPr lang="tr-TR" sz="4400" dirty="0" err="1" smtClean="0">
                <a:solidFill>
                  <a:srgbClr val="000000"/>
                </a:solidFill>
              </a:rPr>
              <a:t>ligament</a:t>
            </a:r>
            <a:r>
              <a:rPr lang="tr-TR" sz="4400" dirty="0" smtClean="0">
                <a:solidFill>
                  <a:srgbClr val="000000"/>
                </a:solidFill>
              </a:rPr>
              <a:t> </a:t>
            </a:r>
            <a:r>
              <a:rPr lang="tr-TR" sz="4400" dirty="0" err="1" smtClean="0">
                <a:solidFill>
                  <a:srgbClr val="000000"/>
                </a:solidFill>
              </a:rPr>
              <a:t>Fiksasyonu</a:t>
            </a:r>
            <a:endParaRPr lang="tr-TR" sz="4300" dirty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tr-TR" sz="3000" b="1" i="1" dirty="0" err="1"/>
              <a:t>İntraoperatif</a:t>
            </a:r>
            <a:r>
              <a:rPr lang="tr-TR" sz="3000" b="1" i="1" dirty="0"/>
              <a:t> komplikasyon </a:t>
            </a:r>
            <a:r>
              <a:rPr lang="tr-TR" sz="3000" i="1" dirty="0"/>
              <a:t> </a:t>
            </a:r>
            <a:r>
              <a:rPr lang="tr-TR" sz="3000" dirty="0"/>
              <a:t>%3-6</a:t>
            </a:r>
          </a:p>
          <a:p>
            <a:pPr lvl="1">
              <a:lnSpc>
                <a:spcPct val="80000"/>
              </a:lnSpc>
            </a:pPr>
            <a:endParaRPr lang="tr-TR" sz="2600" dirty="0"/>
          </a:p>
          <a:p>
            <a:pPr lvl="1">
              <a:lnSpc>
                <a:spcPct val="80000"/>
              </a:lnSpc>
            </a:pPr>
            <a:r>
              <a:rPr lang="tr-TR" sz="3200" dirty="0"/>
              <a:t>Masif kanama %2-28 (</a:t>
            </a:r>
            <a:r>
              <a:rPr lang="tr-TR" sz="3200" dirty="0" err="1"/>
              <a:t>pudendal</a:t>
            </a:r>
            <a:r>
              <a:rPr lang="tr-TR" sz="3200" dirty="0"/>
              <a:t>, peri </a:t>
            </a:r>
            <a:r>
              <a:rPr lang="tr-TR" sz="3200" dirty="0" err="1"/>
              <a:t>rektal</a:t>
            </a:r>
            <a:r>
              <a:rPr lang="tr-TR" sz="3200" dirty="0"/>
              <a:t>, </a:t>
            </a:r>
            <a:r>
              <a:rPr lang="tr-TR" sz="3200" dirty="0" err="1"/>
              <a:t>sakral</a:t>
            </a:r>
            <a:r>
              <a:rPr lang="tr-TR" sz="3200" dirty="0" smtClean="0"/>
              <a:t>)</a:t>
            </a:r>
          </a:p>
          <a:p>
            <a:pPr marL="495311" lvl="1" indent="0">
              <a:lnSpc>
                <a:spcPct val="80000"/>
              </a:lnSpc>
              <a:buNone/>
            </a:pPr>
            <a:r>
              <a:rPr lang="tr-TR" sz="3200" dirty="0"/>
              <a:t>	 (22 </a:t>
            </a:r>
            <a:r>
              <a:rPr lang="tr-TR" sz="3200" dirty="0" err="1"/>
              <a:t>studies</a:t>
            </a:r>
            <a:r>
              <a:rPr lang="tr-TR" sz="3200" dirty="0"/>
              <a:t>, </a:t>
            </a:r>
            <a:r>
              <a:rPr lang="tr-TR" sz="3200" dirty="0" err="1"/>
              <a:t>Sze</a:t>
            </a:r>
            <a:r>
              <a:rPr lang="tr-TR" sz="3200" dirty="0"/>
              <a:t> &amp; </a:t>
            </a:r>
            <a:r>
              <a:rPr lang="tr-TR" sz="3200" dirty="0" err="1"/>
              <a:t>Karram</a:t>
            </a:r>
            <a:r>
              <a:rPr lang="tr-TR" sz="3200" dirty="0"/>
              <a:t>, 1997)</a:t>
            </a:r>
          </a:p>
          <a:p>
            <a:pPr lvl="1">
              <a:lnSpc>
                <a:spcPct val="80000"/>
              </a:lnSpc>
            </a:pPr>
            <a:r>
              <a:rPr lang="tr-TR" sz="3200" dirty="0" err="1"/>
              <a:t>Pudendal</a:t>
            </a:r>
            <a:r>
              <a:rPr lang="tr-TR" sz="3200" dirty="0"/>
              <a:t> damar-sinir paketinde hasar</a:t>
            </a:r>
          </a:p>
          <a:p>
            <a:pPr lvl="1">
              <a:lnSpc>
                <a:spcPct val="80000"/>
              </a:lnSpc>
            </a:pPr>
            <a:r>
              <a:rPr lang="tr-TR" sz="3200" dirty="0"/>
              <a:t>Rektum </a:t>
            </a:r>
            <a:r>
              <a:rPr lang="tr-TR" sz="3200" dirty="0" smtClean="0"/>
              <a:t>yaralanması</a:t>
            </a:r>
            <a:endParaRPr lang="tr-TR" sz="32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</a:pPr>
            <a:endParaRPr lang="tr-TR" sz="2600" dirty="0"/>
          </a:p>
        </p:txBody>
      </p:sp>
      <p:sp>
        <p:nvSpPr>
          <p:cNvPr id="4" name="Rectangle 3"/>
          <p:cNvSpPr/>
          <p:nvPr/>
        </p:nvSpPr>
        <p:spPr>
          <a:xfrm>
            <a:off x="957511" y="5555556"/>
            <a:ext cx="7920879" cy="1107951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>
              <a:tabLst>
                <a:tab pos="247685" algn="l"/>
              </a:tabLst>
            </a:pPr>
            <a:r>
              <a:rPr lang="tr-TR" dirty="0"/>
              <a:t>Morgan et al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2007</a:t>
            </a:r>
          </a:p>
          <a:p>
            <a:pPr>
              <a:tabLst>
                <a:tab pos="247685" algn="l"/>
              </a:tabLst>
            </a:pPr>
            <a:r>
              <a:rPr lang="tr-TR" dirty="0" err="1"/>
              <a:t>Lovatsis</a:t>
            </a:r>
            <a:r>
              <a:rPr lang="tr-TR" dirty="0"/>
              <a:t> et al. </a:t>
            </a:r>
            <a:r>
              <a:rPr lang="tr-TR" dirty="0" err="1"/>
              <a:t>Curr</a:t>
            </a:r>
            <a:r>
              <a:rPr lang="tr-TR" dirty="0"/>
              <a:t> </a:t>
            </a:r>
            <a:r>
              <a:rPr lang="tr-TR" dirty="0" err="1"/>
              <a:t>Opin</a:t>
            </a:r>
            <a:r>
              <a:rPr lang="tr-TR" dirty="0"/>
              <a:t>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. 2003</a:t>
            </a:r>
          </a:p>
          <a:p>
            <a:pPr>
              <a:tabLst>
                <a:tab pos="247685" algn="l"/>
              </a:tabLst>
            </a:pPr>
            <a:r>
              <a:rPr lang="tr-TR" dirty="0" err="1"/>
              <a:t>Arbel</a:t>
            </a:r>
            <a:r>
              <a:rPr lang="tr-TR" dirty="0"/>
              <a:t> et al. Best </a:t>
            </a:r>
            <a:r>
              <a:rPr lang="tr-TR" dirty="0" err="1"/>
              <a:t>Pract</a:t>
            </a:r>
            <a:r>
              <a:rPr lang="tr-TR" dirty="0"/>
              <a:t> </a:t>
            </a:r>
            <a:r>
              <a:rPr lang="tr-TR" dirty="0" err="1"/>
              <a:t>Res</a:t>
            </a:r>
            <a:r>
              <a:rPr lang="tr-TR" dirty="0"/>
              <a:t> </a:t>
            </a:r>
            <a:r>
              <a:rPr lang="tr-TR" dirty="0" err="1"/>
              <a:t>Clin</a:t>
            </a:r>
            <a:r>
              <a:rPr lang="tr-TR" dirty="0"/>
              <a:t>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Gynaecol</a:t>
            </a:r>
            <a:r>
              <a:rPr lang="tr-TR" dirty="0"/>
              <a:t>. 2005</a:t>
            </a:r>
          </a:p>
          <a:p>
            <a:pPr>
              <a:tabLst>
                <a:tab pos="247685" algn="l"/>
              </a:tabLst>
            </a:pPr>
            <a:r>
              <a:rPr lang="tr-TR" dirty="0"/>
              <a:t>Demirci et al. </a:t>
            </a:r>
            <a:r>
              <a:rPr lang="tr-TR" dirty="0" err="1"/>
              <a:t>Int</a:t>
            </a:r>
            <a:r>
              <a:rPr lang="tr-TR" dirty="0"/>
              <a:t> </a:t>
            </a:r>
            <a:r>
              <a:rPr lang="tr-TR" dirty="0" err="1"/>
              <a:t>Urogynecol</a:t>
            </a:r>
            <a:r>
              <a:rPr lang="tr-TR" dirty="0"/>
              <a:t> J. 2006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9453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err="1">
                <a:solidFill>
                  <a:srgbClr val="000000"/>
                </a:solidFill>
              </a:rPr>
              <a:t>Sakrospinöz</a:t>
            </a:r>
            <a:r>
              <a:rPr lang="tr-TR" sz="4400" dirty="0">
                <a:solidFill>
                  <a:srgbClr val="000000"/>
                </a:solidFill>
              </a:rPr>
              <a:t> </a:t>
            </a:r>
            <a:r>
              <a:rPr lang="tr-TR" sz="4400" dirty="0" err="1">
                <a:solidFill>
                  <a:srgbClr val="000000"/>
                </a:solidFill>
              </a:rPr>
              <a:t>ligament</a:t>
            </a:r>
            <a:r>
              <a:rPr lang="tr-TR" sz="4400" dirty="0">
                <a:solidFill>
                  <a:srgbClr val="000000"/>
                </a:solidFill>
              </a:rPr>
              <a:t> </a:t>
            </a:r>
            <a:r>
              <a:rPr lang="tr-TR" sz="4400" dirty="0" err="1">
                <a:solidFill>
                  <a:srgbClr val="000000"/>
                </a:solidFill>
              </a:rPr>
              <a:t>Fiksasyonu</a:t>
            </a:r>
            <a:endParaRPr lang="tr-TR" sz="4300" dirty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513402" y="1451100"/>
            <a:ext cx="9241155" cy="4176464"/>
          </a:xfrm>
        </p:spPr>
        <p:txBody>
          <a:bodyPr>
            <a:normAutofit/>
          </a:bodyPr>
          <a:lstStyle/>
          <a:p>
            <a:pPr lvl="1">
              <a:lnSpc>
                <a:spcPct val="80000"/>
              </a:lnSpc>
              <a:buNone/>
            </a:pPr>
            <a:r>
              <a:rPr lang="tr-TR" sz="2600" b="1" i="1" dirty="0"/>
              <a:t>Uzun dönem</a:t>
            </a:r>
          </a:p>
          <a:p>
            <a:pPr lvl="1">
              <a:lnSpc>
                <a:spcPct val="80000"/>
              </a:lnSpc>
            </a:pPr>
            <a:r>
              <a:rPr lang="tr-TR" sz="2600" dirty="0" err="1"/>
              <a:t>Sakral</a:t>
            </a:r>
            <a:r>
              <a:rPr lang="tr-TR" sz="2600" dirty="0"/>
              <a:t> sinirin askıya alınması kalıcı </a:t>
            </a:r>
            <a:r>
              <a:rPr lang="tr-TR" sz="2600" dirty="0" err="1"/>
              <a:t>gluteal</a:t>
            </a:r>
            <a:r>
              <a:rPr lang="tr-TR" sz="2600" dirty="0"/>
              <a:t> ağrı</a:t>
            </a:r>
          </a:p>
          <a:p>
            <a:pPr lvl="1">
              <a:lnSpc>
                <a:spcPct val="80000"/>
              </a:lnSpc>
            </a:pPr>
            <a:r>
              <a:rPr lang="tr-TR" sz="2600" dirty="0" err="1"/>
              <a:t>Vajende</a:t>
            </a:r>
            <a:r>
              <a:rPr lang="tr-TR" sz="2600" dirty="0"/>
              <a:t> kısalma ve seksüel </a:t>
            </a:r>
            <a:r>
              <a:rPr lang="tr-TR" sz="2600" dirty="0" err="1"/>
              <a:t>disfonksiyonlar</a:t>
            </a:r>
            <a:endParaRPr lang="tr-TR" sz="2600" dirty="0"/>
          </a:p>
          <a:p>
            <a:pPr lvl="1">
              <a:lnSpc>
                <a:spcPct val="80000"/>
              </a:lnSpc>
            </a:pPr>
            <a:r>
              <a:rPr lang="tr-TR" sz="2600" dirty="0"/>
              <a:t>De </a:t>
            </a:r>
            <a:r>
              <a:rPr lang="tr-TR" sz="2600" dirty="0" err="1"/>
              <a:t>novo</a:t>
            </a:r>
            <a:r>
              <a:rPr lang="tr-TR" sz="2600" dirty="0"/>
              <a:t> </a:t>
            </a:r>
            <a:r>
              <a:rPr lang="tr-TR" sz="2600" dirty="0" err="1"/>
              <a:t>sistosel</a:t>
            </a:r>
            <a:endParaRPr lang="tr-TR" sz="2600" dirty="0"/>
          </a:p>
          <a:p>
            <a:pPr lvl="2">
              <a:lnSpc>
                <a:spcPct val="80000"/>
              </a:lnSpc>
            </a:pPr>
            <a:r>
              <a:rPr lang="tr-TR" sz="2200" dirty="0"/>
              <a:t>% 20- 92(</a:t>
            </a:r>
            <a:r>
              <a:rPr lang="tr-TR" sz="2200" dirty="0" err="1"/>
              <a:t>Holley</a:t>
            </a:r>
            <a:r>
              <a:rPr lang="tr-TR" sz="2200" dirty="0"/>
              <a:t> ve ark). Çoğu </a:t>
            </a:r>
            <a:r>
              <a:rPr lang="tr-TR" sz="2200" dirty="0" err="1"/>
              <a:t>asemptomatik</a:t>
            </a:r>
            <a:endParaRPr lang="tr-TR" sz="2200" dirty="0"/>
          </a:p>
          <a:p>
            <a:pPr lvl="1">
              <a:lnSpc>
                <a:spcPct val="80000"/>
              </a:lnSpc>
            </a:pPr>
            <a:r>
              <a:rPr lang="tr-TR" sz="2600" dirty="0"/>
              <a:t>Stres/</a:t>
            </a:r>
            <a:r>
              <a:rPr lang="tr-TR" sz="2600" dirty="0" err="1"/>
              <a:t>urge</a:t>
            </a:r>
            <a:r>
              <a:rPr lang="tr-TR" sz="2600" dirty="0"/>
              <a:t> </a:t>
            </a:r>
            <a:r>
              <a:rPr lang="tr-TR" sz="2600" dirty="0" err="1"/>
              <a:t>üriner</a:t>
            </a:r>
            <a:r>
              <a:rPr lang="tr-TR" sz="2600" dirty="0"/>
              <a:t> </a:t>
            </a:r>
            <a:r>
              <a:rPr lang="tr-TR" sz="2600" dirty="0" err="1"/>
              <a:t>inkontinans</a:t>
            </a:r>
            <a:endParaRPr lang="tr-TR" sz="2600" dirty="0"/>
          </a:p>
          <a:p>
            <a:pPr lvl="2">
              <a:lnSpc>
                <a:spcPct val="80000"/>
              </a:lnSpc>
            </a:pPr>
            <a:r>
              <a:rPr lang="tr-TR" sz="2200" dirty="0" err="1"/>
              <a:t>Diseksiyona</a:t>
            </a:r>
            <a:r>
              <a:rPr lang="tr-TR" sz="2200" dirty="0"/>
              <a:t> bağlı nörolojik hasar</a:t>
            </a:r>
          </a:p>
          <a:p>
            <a:pPr lvl="2">
              <a:lnSpc>
                <a:spcPct val="80000"/>
              </a:lnSpc>
            </a:pPr>
            <a:r>
              <a:rPr lang="tr-TR" sz="2200" dirty="0" err="1"/>
              <a:t>Vezikoüretral</a:t>
            </a:r>
            <a:r>
              <a:rPr lang="tr-TR" sz="2200" dirty="0"/>
              <a:t> bileşkede oluşan değişiklikler</a:t>
            </a:r>
          </a:p>
          <a:p>
            <a:pPr lvl="2">
              <a:lnSpc>
                <a:spcPct val="80000"/>
              </a:lnSpc>
            </a:pPr>
            <a:r>
              <a:rPr lang="tr-TR" sz="2200" dirty="0" err="1"/>
              <a:t>Üretranın</a:t>
            </a:r>
            <a:r>
              <a:rPr lang="tr-TR" sz="2200" dirty="0"/>
              <a:t> düzleşmesi</a:t>
            </a:r>
          </a:p>
          <a:p>
            <a:pPr lvl="2">
              <a:lnSpc>
                <a:spcPct val="80000"/>
              </a:lnSpc>
            </a:pPr>
            <a:r>
              <a:rPr lang="tr-TR" sz="2200" dirty="0"/>
              <a:t>Bu değişikliklere bağlı </a:t>
            </a:r>
            <a:r>
              <a:rPr lang="tr-TR" sz="2200" dirty="0" err="1"/>
              <a:t>UKB’nın</a:t>
            </a:r>
            <a:r>
              <a:rPr lang="tr-TR" sz="2200" dirty="0"/>
              <a:t> azalması</a:t>
            </a:r>
          </a:p>
          <a:p>
            <a:pPr marL="990623" lvl="2" indent="0">
              <a:lnSpc>
                <a:spcPct val="80000"/>
              </a:lnSpc>
              <a:buNone/>
            </a:pPr>
            <a:r>
              <a:rPr lang="tr-TR" dirty="0"/>
              <a:t>	</a:t>
            </a:r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  <a:buNone/>
            </a:pPr>
            <a:endParaRPr lang="tr-TR" sz="2600" dirty="0"/>
          </a:p>
          <a:p>
            <a:pPr lvl="1">
              <a:lnSpc>
                <a:spcPct val="80000"/>
              </a:lnSpc>
            </a:pPr>
            <a:endParaRPr lang="tr-TR" sz="2600" dirty="0"/>
          </a:p>
        </p:txBody>
      </p:sp>
      <p:sp>
        <p:nvSpPr>
          <p:cNvPr id="4" name="Rectangle 3"/>
          <p:cNvSpPr/>
          <p:nvPr/>
        </p:nvSpPr>
        <p:spPr>
          <a:xfrm>
            <a:off x="957511" y="5555553"/>
            <a:ext cx="7920879" cy="1058707"/>
          </a:xfrm>
          <a:prstGeom prst="rect">
            <a:avLst/>
          </a:prstGeom>
        </p:spPr>
        <p:txBody>
          <a:bodyPr wrap="square" lIns="91396" tIns="45698" rIns="91396" bIns="45698">
            <a:spAutoFit/>
          </a:bodyPr>
          <a:lstStyle/>
          <a:p>
            <a:pPr>
              <a:tabLst>
                <a:tab pos="247685" algn="l"/>
              </a:tabLst>
            </a:pPr>
            <a:r>
              <a:rPr lang="tr-TR" dirty="0" smtClean="0"/>
              <a:t>	    Morgan </a:t>
            </a:r>
            <a:r>
              <a:rPr lang="tr-TR" dirty="0"/>
              <a:t>et al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2007</a:t>
            </a:r>
          </a:p>
          <a:p>
            <a:pPr lvl="1" indent="0">
              <a:lnSpc>
                <a:spcPct val="80000"/>
              </a:lnSpc>
            </a:pPr>
            <a:r>
              <a:rPr lang="tr-TR" sz="1800" dirty="0" err="1" smtClean="0">
                <a:latin typeface="+mj-lt"/>
              </a:rPr>
              <a:t>Holley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et al J </a:t>
            </a:r>
            <a:r>
              <a:rPr lang="tr-TR" sz="1800" dirty="0" err="1">
                <a:latin typeface="+mj-lt"/>
              </a:rPr>
              <a:t>Am</a:t>
            </a:r>
            <a:r>
              <a:rPr lang="tr-TR" sz="1800" dirty="0">
                <a:latin typeface="+mj-lt"/>
              </a:rPr>
              <a:t> </a:t>
            </a:r>
            <a:r>
              <a:rPr lang="tr-TR" sz="1800" dirty="0" err="1">
                <a:latin typeface="+mj-lt"/>
              </a:rPr>
              <a:t>Coll</a:t>
            </a:r>
            <a:r>
              <a:rPr lang="tr-TR" sz="1800" dirty="0">
                <a:latin typeface="+mj-lt"/>
              </a:rPr>
              <a:t> </a:t>
            </a:r>
            <a:r>
              <a:rPr lang="tr-TR" sz="1800" dirty="0" err="1">
                <a:latin typeface="+mj-lt"/>
              </a:rPr>
              <a:t>Surg</a:t>
            </a:r>
            <a:r>
              <a:rPr lang="tr-TR" sz="1800" dirty="0">
                <a:latin typeface="+mj-lt"/>
              </a:rPr>
              <a:t> 1995</a:t>
            </a:r>
          </a:p>
          <a:p>
            <a:pPr lvl="1" indent="0">
              <a:lnSpc>
                <a:spcPct val="80000"/>
              </a:lnSpc>
            </a:pPr>
            <a:r>
              <a:rPr lang="tr-TR" sz="1800" dirty="0" err="1">
                <a:solidFill>
                  <a:srgbClr val="000000"/>
                </a:solidFill>
                <a:latin typeface="+mj-lt"/>
              </a:rPr>
              <a:t>Lovatsis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et al.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Curr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Opin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Obstet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Gynecol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. 2003</a:t>
            </a:r>
          </a:p>
          <a:p>
            <a:pPr>
              <a:tabLst>
                <a:tab pos="247685" algn="l"/>
              </a:tabLst>
            </a:pPr>
            <a:r>
              <a:rPr lang="tr-TR" sz="1800" dirty="0">
                <a:solidFill>
                  <a:srgbClr val="000000"/>
                </a:solidFill>
                <a:latin typeface="+mj-lt"/>
              </a:rPr>
              <a:t>	   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Arbel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et al. Best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Pract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Res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Clin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Obstet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800" dirty="0" err="1">
                <a:solidFill>
                  <a:srgbClr val="000000"/>
                </a:solidFill>
                <a:latin typeface="+mj-lt"/>
              </a:rPr>
              <a:t>Gynaecol</a:t>
            </a:r>
            <a:r>
              <a:rPr lang="tr-TR" sz="1800" dirty="0">
                <a:solidFill>
                  <a:srgbClr val="000000"/>
                </a:solidFill>
                <a:latin typeface="+mj-lt"/>
              </a:rPr>
              <a:t>. 2005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3240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431" y="154955"/>
            <a:ext cx="9241155" cy="864097"/>
          </a:xfrm>
        </p:spPr>
        <p:txBody>
          <a:bodyPr/>
          <a:lstStyle/>
          <a:p>
            <a:r>
              <a:rPr lang="tr-TR" dirty="0" err="1">
                <a:solidFill>
                  <a:srgbClr val="000000"/>
                </a:solidFill>
              </a:rPr>
              <a:t>Sakrospinöz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ligament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>
                <a:solidFill>
                  <a:srgbClr val="000000"/>
                </a:solidFill>
              </a:rPr>
              <a:t>Fiksasyonu</a:t>
            </a:r>
            <a:r>
              <a:rPr lang="tr-TR" dirty="0">
                <a:solidFill>
                  <a:srgbClr val="000000"/>
                </a:solidFill>
              </a:rPr>
              <a:t>: </a:t>
            </a:r>
            <a:r>
              <a:rPr lang="tr-TR" dirty="0" smtClean="0">
                <a:solidFill>
                  <a:srgbClr val="000000"/>
                </a:solidFill>
              </a:rPr>
              <a:t>başarı. </a:t>
            </a:r>
            <a:r>
              <a:rPr lang="tr-TR" sz="2800" dirty="0" err="1" smtClean="0">
                <a:solidFill>
                  <a:srgbClr val="000000"/>
                </a:solidFill>
              </a:rPr>
              <a:t>Barber</a:t>
            </a:r>
            <a:r>
              <a:rPr lang="tr-TR" sz="2800" dirty="0" smtClean="0">
                <a:solidFill>
                  <a:srgbClr val="000000"/>
                </a:solidFill>
              </a:rPr>
              <a:t> </a:t>
            </a:r>
            <a:r>
              <a:rPr lang="tr-TR" sz="2800" dirty="0" err="1" smtClean="0">
                <a:solidFill>
                  <a:srgbClr val="000000"/>
                </a:solidFill>
              </a:rPr>
              <a:t>and</a:t>
            </a:r>
            <a:r>
              <a:rPr lang="tr-TR" sz="2800" dirty="0" smtClean="0">
                <a:solidFill>
                  <a:srgbClr val="000000"/>
                </a:solidFill>
              </a:rPr>
              <a:t> </a:t>
            </a:r>
            <a:r>
              <a:rPr lang="tr-TR" sz="2800" dirty="0" err="1" smtClean="0">
                <a:solidFill>
                  <a:srgbClr val="000000"/>
                </a:solidFill>
              </a:rPr>
              <a:t>Maher</a:t>
            </a:r>
            <a:r>
              <a:rPr lang="tr-TR" sz="2800" dirty="0" smtClean="0">
                <a:solidFill>
                  <a:srgbClr val="000000"/>
                </a:solidFill>
              </a:rPr>
              <a:t> 2013</a:t>
            </a:r>
            <a:endParaRPr lang="en-US" dirty="0"/>
          </a:p>
        </p:txBody>
      </p:sp>
      <p:pic>
        <p:nvPicPr>
          <p:cNvPr id="6" name="Table Placeholder 5"/>
          <p:cNvPicPr>
            <a:picLocks noGrp="1" noChangeAspect="1"/>
          </p:cNvPicPr>
          <p:nvPr>
            <p:ph type="tbl" idx="1"/>
          </p:nvPr>
        </p:nvPicPr>
        <p:blipFill>
          <a:blip r:embed="rId2"/>
          <a:srcRect t="-2778" b="-2778"/>
          <a:stretch>
            <a:fillRect/>
          </a:stretch>
        </p:blipFill>
        <p:spPr>
          <a:xfrm>
            <a:off x="165100" y="1379091"/>
            <a:ext cx="10102850" cy="5472559"/>
          </a:xfrm>
        </p:spPr>
      </p:pic>
    </p:spTree>
    <p:extLst>
      <p:ext uri="{BB962C8B-B14F-4D97-AF65-F5344CB8AC3E}">
        <p14:creationId xmlns:p14="http://schemas.microsoft.com/office/powerpoint/2010/main" val="281030239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503" y="1235075"/>
            <a:ext cx="8962240" cy="55721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4800" b="1" dirty="0" err="1"/>
              <a:t>P</a:t>
            </a:r>
            <a:r>
              <a:rPr lang="en-US" sz="4800" b="1" dirty="0" err="1" smtClean="0"/>
              <a:t>rolapsusta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meş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kullanımı</a:t>
            </a:r>
            <a:endParaRPr lang="en-US" sz="4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Parça</a:t>
            </a:r>
            <a:r>
              <a:rPr lang="en-US" dirty="0" smtClean="0"/>
              <a:t> </a:t>
            </a:r>
            <a:r>
              <a:rPr lang="en-US" dirty="0" err="1" smtClean="0"/>
              <a:t>meş</a:t>
            </a:r>
            <a:r>
              <a:rPr lang="en-US" dirty="0" smtClean="0"/>
              <a:t>/</a:t>
            </a:r>
            <a:r>
              <a:rPr lang="en-US" dirty="0" err="1" smtClean="0"/>
              <a:t>greft</a:t>
            </a:r>
            <a:r>
              <a:rPr lang="en-US" dirty="0" smtClean="0"/>
              <a:t>		1990</a:t>
            </a:r>
          </a:p>
          <a:p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kitler</a:t>
            </a:r>
            <a:r>
              <a:rPr lang="en-US" dirty="0" smtClean="0"/>
              <a:t>			2003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9"/>
            <a:ext cx="2395855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9"/>
            <a:ext cx="3251518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37993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415" y="226963"/>
            <a:ext cx="9969783" cy="1728191"/>
          </a:xfrm>
        </p:spPr>
        <p:txBody>
          <a:bodyPr>
            <a:normAutofit/>
          </a:bodyPr>
          <a:lstStyle/>
          <a:p>
            <a:r>
              <a:rPr lang="en-US" dirty="0" err="1" smtClean="0"/>
              <a:t>Prolapsusta</a:t>
            </a:r>
            <a:r>
              <a:rPr lang="en-US" dirty="0" smtClean="0"/>
              <a:t> </a:t>
            </a:r>
            <a:r>
              <a:rPr lang="en-US" dirty="0" err="1" smtClean="0"/>
              <a:t>transvajinal</a:t>
            </a:r>
            <a:r>
              <a:rPr lang="en-US" dirty="0" smtClean="0"/>
              <a:t> </a:t>
            </a:r>
            <a:r>
              <a:rPr lang="en-US" dirty="0" err="1" smtClean="0"/>
              <a:t>meş</a:t>
            </a:r>
            <a:r>
              <a:rPr lang="en-US" dirty="0" smtClean="0"/>
              <a:t> </a:t>
            </a:r>
            <a:r>
              <a:rPr lang="en-US" dirty="0" err="1" smtClean="0"/>
              <a:t>kullanımı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192" y="1955155"/>
            <a:ext cx="9715568" cy="487032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Parça</a:t>
            </a:r>
            <a:r>
              <a:rPr lang="en-US" dirty="0" smtClean="0"/>
              <a:t> </a:t>
            </a:r>
            <a:r>
              <a:rPr lang="en-US" dirty="0" err="1" smtClean="0"/>
              <a:t>meş</a:t>
            </a:r>
            <a:r>
              <a:rPr lang="en-US" dirty="0" smtClean="0"/>
              <a:t>			1990</a:t>
            </a:r>
          </a:p>
          <a:p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kitler</a:t>
            </a:r>
            <a:r>
              <a:rPr lang="en-US" dirty="0" smtClean="0"/>
              <a:t>			2003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9"/>
            <a:ext cx="3251518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9"/>
            <a:ext cx="2395855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8366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Başlık"/>
          <p:cNvSpPr>
            <a:spLocks noGrp="1"/>
          </p:cNvSpPr>
          <p:nvPr>
            <p:ph type="title"/>
          </p:nvPr>
        </p:nvSpPr>
        <p:spPr>
          <a:xfrm>
            <a:off x="-21226" y="0"/>
            <a:ext cx="9858375" cy="1451099"/>
          </a:xfrm>
        </p:spPr>
        <p:txBody>
          <a:bodyPr/>
          <a:lstStyle/>
          <a:p>
            <a:r>
              <a:rPr lang="en-US" dirty="0" err="1" smtClean="0"/>
              <a:t>Transvajinal</a:t>
            </a:r>
            <a:r>
              <a:rPr lang="en-US" dirty="0" smtClean="0"/>
              <a:t> </a:t>
            </a:r>
            <a:r>
              <a:rPr lang="en-US" dirty="0" err="1" smtClean="0"/>
              <a:t>meşlerin</a:t>
            </a:r>
            <a:r>
              <a:rPr lang="en-US" dirty="0" smtClean="0"/>
              <a:t> </a:t>
            </a:r>
            <a:r>
              <a:rPr lang="en-US" dirty="0" err="1" smtClean="0"/>
              <a:t>evolüsyonu</a:t>
            </a:r>
            <a:endParaRPr lang="en-US" dirty="0" smtClean="0"/>
          </a:p>
        </p:txBody>
      </p:sp>
      <p:sp>
        <p:nvSpPr>
          <p:cNvPr id="39939" name="2 İçerik Yer Tutucusu"/>
          <p:cNvSpPr>
            <a:spLocks noGrp="1"/>
          </p:cNvSpPr>
          <p:nvPr>
            <p:ph idx="1"/>
          </p:nvPr>
        </p:nvSpPr>
        <p:spPr>
          <a:xfrm>
            <a:off x="276225" y="1476548"/>
            <a:ext cx="9715500" cy="530314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b="1" dirty="0"/>
              <a:t>Posterior </a:t>
            </a:r>
            <a:r>
              <a:rPr lang="en-US" b="1" dirty="0" smtClean="0"/>
              <a:t>IVS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err="1" smtClean="0"/>
              <a:t>Kollu</a:t>
            </a:r>
            <a:r>
              <a:rPr lang="en-US" b="1" dirty="0" smtClean="0"/>
              <a:t> </a:t>
            </a:r>
            <a:r>
              <a:rPr lang="en-US" b="1" dirty="0" err="1" smtClean="0"/>
              <a:t>kitler</a:t>
            </a:r>
            <a:r>
              <a:rPr lang="en-US" b="1" dirty="0" smtClean="0"/>
              <a:t>.</a:t>
            </a:r>
            <a:r>
              <a:rPr lang="en-US" dirty="0" smtClean="0"/>
              <a:t>, </a:t>
            </a:r>
            <a:r>
              <a:rPr lang="tr-TR" sz="3600" dirty="0" err="1" smtClean="0"/>
              <a:t>Avaulta</a:t>
            </a:r>
            <a:r>
              <a:rPr lang="tr-TR" sz="3600" dirty="0" smtClean="0"/>
              <a:t>, </a:t>
            </a:r>
            <a:r>
              <a:rPr lang="tr-TR" sz="3600" dirty="0" err="1" smtClean="0"/>
              <a:t>Apogee</a:t>
            </a:r>
            <a:r>
              <a:rPr lang="tr-TR" sz="3600" dirty="0"/>
              <a:t>, </a:t>
            </a:r>
            <a:r>
              <a:rPr lang="tr-TR" sz="3600" dirty="0" err="1" smtClean="0"/>
              <a:t>Perigee</a:t>
            </a:r>
            <a:r>
              <a:rPr lang="tr-TR" sz="3600" dirty="0" smtClean="0"/>
              <a:t>, </a:t>
            </a:r>
            <a:r>
              <a:rPr lang="tr-TR" sz="3600" dirty="0" err="1" smtClean="0"/>
              <a:t>Opur</a:t>
            </a:r>
            <a:r>
              <a:rPr lang="tr-TR" sz="3600" dirty="0" smtClean="0"/>
              <a:t>, Nazca</a:t>
            </a:r>
          </a:p>
          <a:p>
            <a:pPr marL="0" indent="0" eaLnBrk="1" hangingPunct="1">
              <a:buNone/>
            </a:pPr>
            <a:endParaRPr lang="en-US" dirty="0" smtClean="0"/>
          </a:p>
          <a:p>
            <a:r>
              <a:rPr lang="en-US" b="1" dirty="0" err="1" smtClean="0"/>
              <a:t>Kombine</a:t>
            </a:r>
            <a:r>
              <a:rPr lang="en-US" b="1" dirty="0" smtClean="0"/>
              <a:t> </a:t>
            </a:r>
            <a:r>
              <a:rPr lang="en-US" b="1" dirty="0" err="1" smtClean="0"/>
              <a:t>kitler</a:t>
            </a:r>
            <a:r>
              <a:rPr lang="en-US" b="1" dirty="0" smtClean="0"/>
              <a:t>(</a:t>
            </a:r>
            <a:r>
              <a:rPr lang="en-US" b="1" dirty="0" err="1" smtClean="0"/>
              <a:t>kollu</a:t>
            </a:r>
            <a:r>
              <a:rPr lang="en-US" b="1" dirty="0" smtClean="0"/>
              <a:t> </a:t>
            </a:r>
            <a:r>
              <a:rPr lang="en-US" b="1" dirty="0" err="1" smtClean="0"/>
              <a:t>ve</a:t>
            </a:r>
            <a:r>
              <a:rPr lang="en-US" b="1" dirty="0" smtClean="0"/>
              <a:t> </a:t>
            </a:r>
            <a:r>
              <a:rPr lang="en-US" b="1" dirty="0" err="1" smtClean="0"/>
              <a:t>doku</a:t>
            </a:r>
            <a:r>
              <a:rPr lang="en-US" b="1" dirty="0" smtClean="0"/>
              <a:t> </a:t>
            </a:r>
            <a:r>
              <a:rPr lang="en-US" b="1" dirty="0" err="1" smtClean="0"/>
              <a:t>fiksasyon</a:t>
            </a:r>
            <a:r>
              <a:rPr lang="en-US" b="1" dirty="0" smtClean="0"/>
              <a:t> </a:t>
            </a:r>
            <a:r>
              <a:rPr lang="en-US" b="1" dirty="0" err="1" smtClean="0"/>
              <a:t>sistemleri</a:t>
            </a:r>
            <a:r>
              <a:rPr lang="en-US" b="1" dirty="0" smtClean="0"/>
              <a:t> </a:t>
            </a:r>
            <a:r>
              <a:rPr lang="en-US" b="1" dirty="0" err="1" smtClean="0"/>
              <a:t>birlikte</a:t>
            </a:r>
            <a:r>
              <a:rPr lang="en-US" b="1" dirty="0" smtClean="0"/>
              <a:t>). </a:t>
            </a:r>
            <a:r>
              <a:rPr lang="en-US" dirty="0" err="1" smtClean="0"/>
              <a:t>Surelift</a:t>
            </a:r>
            <a:endParaRPr lang="en-US" dirty="0" smtClean="0"/>
          </a:p>
          <a:p>
            <a:endParaRPr lang="en-US" b="1" dirty="0" smtClean="0"/>
          </a:p>
          <a:p>
            <a:r>
              <a:rPr lang="en-US" b="1" dirty="0" err="1" smtClean="0"/>
              <a:t>Doku</a:t>
            </a:r>
            <a:r>
              <a:rPr lang="en-US" b="1" dirty="0" smtClean="0"/>
              <a:t> </a:t>
            </a:r>
            <a:r>
              <a:rPr lang="en-US" b="1" dirty="0" err="1" smtClean="0"/>
              <a:t>fiksasyon</a:t>
            </a:r>
            <a:r>
              <a:rPr lang="en-US" b="1" dirty="0" smtClean="0"/>
              <a:t> </a:t>
            </a:r>
            <a:r>
              <a:rPr lang="en-US" b="1" dirty="0" err="1" smtClean="0"/>
              <a:t>sistemli</a:t>
            </a:r>
            <a:r>
              <a:rPr lang="en-US" b="1" dirty="0" smtClean="0"/>
              <a:t> </a:t>
            </a:r>
            <a:r>
              <a:rPr lang="en-US" b="1" dirty="0" err="1" smtClean="0"/>
              <a:t>kitler</a:t>
            </a:r>
            <a:r>
              <a:rPr lang="en-US" b="1" dirty="0" smtClean="0"/>
              <a:t>. </a:t>
            </a:r>
            <a:r>
              <a:rPr lang="en-US" dirty="0" err="1" smtClean="0"/>
              <a:t>Calistar</a:t>
            </a:r>
            <a:r>
              <a:rPr lang="en-US" dirty="0" smtClean="0"/>
              <a:t>, Elevate, </a:t>
            </a:r>
            <a:r>
              <a:rPr lang="en-US" dirty="0" err="1" smtClean="0"/>
              <a:t>Endofast</a:t>
            </a:r>
            <a:endParaRPr lang="en-US" dirty="0" smtClean="0"/>
          </a:p>
          <a:p>
            <a:pPr marL="495370" lvl="1" indent="0">
              <a:buNone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9"/>
            <a:ext cx="2395855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285CF-1936-4845-81CE-71CDAE8E41A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9"/>
            <a:ext cx="3251518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TJOD İstanbul 2017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6564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398" y="107954"/>
            <a:ext cx="9241155" cy="8019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Hasta </a:t>
            </a:r>
            <a:r>
              <a:rPr lang="en-US" dirty="0" err="1" smtClean="0"/>
              <a:t>seçimi</a:t>
            </a:r>
            <a:r>
              <a:rPr lang="en-US" dirty="0" smtClean="0"/>
              <a:t>: </a:t>
            </a:r>
            <a:r>
              <a:rPr lang="en-US" dirty="0" err="1" smtClean="0"/>
              <a:t>Endikasyon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b="1" dirty="0"/>
              <a:t>Ellington </a:t>
            </a:r>
            <a:r>
              <a:rPr lang="en-US" sz="2200" b="1" dirty="0" err="1"/>
              <a:t>ve</a:t>
            </a:r>
            <a:r>
              <a:rPr lang="en-US" sz="2200" b="1" dirty="0"/>
              <a:t> Richter. </a:t>
            </a:r>
            <a:r>
              <a:rPr lang="en-US" sz="2200" b="1" dirty="0" err="1"/>
              <a:t>Obstet</a:t>
            </a:r>
            <a:r>
              <a:rPr lang="en-US" sz="2200" b="1" dirty="0"/>
              <a:t> </a:t>
            </a:r>
            <a:r>
              <a:rPr lang="en-US" sz="2200" b="1" dirty="0" err="1"/>
              <a:t>Gynecol</a:t>
            </a:r>
            <a:r>
              <a:rPr lang="en-US" sz="2200" b="1" dirty="0"/>
              <a:t> Int.2013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630" b="3630"/>
          <a:stretch>
            <a:fillRect/>
          </a:stretch>
        </p:blipFill>
        <p:spPr>
          <a:xfrm>
            <a:off x="133698" y="1140452"/>
            <a:ext cx="10016599" cy="5830065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9"/>
            <a:ext cx="2395855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9"/>
            <a:ext cx="3251518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70748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err="1" smtClean="0"/>
              <a:t>Apikal</a:t>
            </a:r>
            <a:r>
              <a:rPr lang="tr-TR" sz="4400" dirty="0" smtClean="0"/>
              <a:t> </a:t>
            </a:r>
            <a:r>
              <a:rPr lang="tr-TR" sz="4400" dirty="0" err="1" smtClean="0"/>
              <a:t>prolapsusun</a:t>
            </a:r>
            <a:r>
              <a:rPr lang="tr-TR" sz="4400" dirty="0" smtClean="0"/>
              <a:t> cerrahi tedavisi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13402" y="1651693"/>
            <a:ext cx="9241155" cy="512799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tr-TR" i="1" u="sng" dirty="0" smtClean="0"/>
          </a:p>
          <a:p>
            <a:pPr marL="0" indent="0">
              <a:buNone/>
            </a:pPr>
            <a:r>
              <a:rPr lang="tr-TR" sz="5100" i="1" dirty="0" err="1" smtClean="0"/>
              <a:t>Vaginal</a:t>
            </a:r>
            <a:endParaRPr lang="tr-TR" sz="5100" b="1" i="1" dirty="0" smtClean="0"/>
          </a:p>
          <a:p>
            <a:pPr lvl="2"/>
            <a:r>
              <a:rPr lang="tr-TR" sz="5900" b="1" dirty="0" err="1" smtClean="0"/>
              <a:t>Kolpokleizis</a:t>
            </a:r>
            <a:endParaRPr lang="tr-TR" sz="5900" b="1" dirty="0"/>
          </a:p>
          <a:p>
            <a:pPr lvl="2"/>
            <a:r>
              <a:rPr lang="tr-TR" sz="5900" b="1" dirty="0" err="1" smtClean="0"/>
              <a:t>Sakrospinöz</a:t>
            </a:r>
            <a:r>
              <a:rPr lang="tr-TR" sz="5900" b="1" dirty="0" smtClean="0"/>
              <a:t> </a:t>
            </a:r>
            <a:r>
              <a:rPr lang="tr-TR" sz="5900" b="1" dirty="0" err="1" smtClean="0"/>
              <a:t>ligament</a:t>
            </a:r>
            <a:r>
              <a:rPr lang="tr-TR" sz="5900" b="1" dirty="0" smtClean="0"/>
              <a:t> </a:t>
            </a:r>
            <a:r>
              <a:rPr lang="tr-TR" sz="5900" b="1" dirty="0" err="1" smtClean="0"/>
              <a:t>fiksasyonu</a:t>
            </a:r>
            <a:endParaRPr lang="tr-TR" sz="5900" b="1" dirty="0" smtClean="0"/>
          </a:p>
          <a:p>
            <a:pPr lvl="2"/>
            <a:r>
              <a:rPr lang="tr-TR" sz="5900" b="1" dirty="0" err="1" smtClean="0"/>
              <a:t>Transvajinal</a:t>
            </a:r>
            <a:r>
              <a:rPr lang="tr-TR" sz="5900" b="1" dirty="0" smtClean="0"/>
              <a:t> </a:t>
            </a:r>
            <a:r>
              <a:rPr lang="tr-TR" sz="5900" b="1" dirty="0" err="1" smtClean="0"/>
              <a:t>meş</a:t>
            </a:r>
            <a:endParaRPr lang="tr-TR" sz="5900" b="1" dirty="0" smtClean="0"/>
          </a:p>
          <a:p>
            <a:pPr lvl="2"/>
            <a:r>
              <a:rPr lang="tr-TR" sz="3800" b="1" dirty="0" smtClean="0">
                <a:solidFill>
                  <a:srgbClr val="000000"/>
                </a:solidFill>
              </a:rPr>
              <a:t>Yüksek </a:t>
            </a:r>
            <a:r>
              <a:rPr lang="tr-TR" sz="3800" b="1" dirty="0" err="1" smtClean="0">
                <a:solidFill>
                  <a:srgbClr val="000000"/>
                </a:solidFill>
              </a:rPr>
              <a:t>uterosakral</a:t>
            </a:r>
            <a:r>
              <a:rPr lang="tr-TR" sz="3800" b="1" dirty="0" smtClean="0">
                <a:solidFill>
                  <a:srgbClr val="000000"/>
                </a:solidFill>
              </a:rPr>
              <a:t> </a:t>
            </a:r>
            <a:r>
              <a:rPr lang="tr-TR" sz="3800" b="1" dirty="0" err="1" smtClean="0">
                <a:solidFill>
                  <a:srgbClr val="000000"/>
                </a:solidFill>
              </a:rPr>
              <a:t>plikasyon</a:t>
            </a:r>
            <a:endParaRPr lang="tr-TR" sz="3800" b="1" dirty="0" smtClean="0">
              <a:solidFill>
                <a:srgbClr val="000000"/>
              </a:solidFill>
            </a:endParaRPr>
          </a:p>
          <a:p>
            <a:pPr lvl="2"/>
            <a:r>
              <a:rPr lang="tr-TR" sz="3400" b="1" dirty="0" smtClean="0"/>
              <a:t>Manchester-</a:t>
            </a:r>
            <a:r>
              <a:rPr lang="tr-TR" sz="3400" b="1" dirty="0" err="1" smtClean="0"/>
              <a:t>Fothergill</a:t>
            </a:r>
            <a:endParaRPr lang="tr-TR" sz="3400" b="1" dirty="0" smtClean="0"/>
          </a:p>
          <a:p>
            <a:pPr lvl="2"/>
            <a:r>
              <a:rPr lang="tr-TR" sz="3400" b="1" dirty="0" err="1"/>
              <a:t>VH+McCall</a:t>
            </a:r>
            <a:r>
              <a:rPr lang="tr-TR" sz="3400" b="1" dirty="0"/>
              <a:t> </a:t>
            </a:r>
            <a:r>
              <a:rPr lang="tr-TR" sz="3400" b="1" dirty="0" err="1" smtClean="0"/>
              <a:t>kuldoplasti</a:t>
            </a:r>
            <a:endParaRPr lang="tr-TR" sz="3400" b="1" dirty="0" smtClean="0"/>
          </a:p>
          <a:p>
            <a:pPr marL="123828" indent="0">
              <a:buNone/>
            </a:pPr>
            <a:r>
              <a:rPr lang="tr-TR" sz="5100" i="1" dirty="0" err="1" smtClean="0"/>
              <a:t>Abdominal</a:t>
            </a:r>
            <a:endParaRPr lang="tr-TR" sz="5100" i="1" dirty="0" smtClean="0"/>
          </a:p>
          <a:p>
            <a:pPr lvl="2"/>
            <a:r>
              <a:rPr lang="tr-TR" sz="5900" b="1" dirty="0" err="1" smtClean="0"/>
              <a:t>Sakrokolpopeksi</a:t>
            </a:r>
            <a:r>
              <a:rPr lang="tr-TR" sz="5900" b="1" dirty="0" smtClean="0"/>
              <a:t>(</a:t>
            </a:r>
            <a:r>
              <a:rPr lang="tr-TR" sz="5900" b="1" dirty="0" err="1" smtClean="0"/>
              <a:t>sakrohisteropeksi</a:t>
            </a:r>
            <a:r>
              <a:rPr lang="tr-TR" sz="5900" b="1" dirty="0" smtClean="0"/>
              <a:t>)</a:t>
            </a:r>
            <a:endParaRPr lang="tr-TR" sz="2900" dirty="0"/>
          </a:p>
          <a:p>
            <a:pPr lvl="3"/>
            <a:r>
              <a:rPr lang="tr-TR" sz="5900" b="1" dirty="0" smtClean="0"/>
              <a:t>Açık</a:t>
            </a:r>
          </a:p>
          <a:p>
            <a:pPr lvl="3"/>
            <a:r>
              <a:rPr lang="tr-TR" sz="5900" b="1" dirty="0" err="1" smtClean="0"/>
              <a:t>Laparaskopik</a:t>
            </a:r>
            <a:r>
              <a:rPr lang="tr-TR" sz="5900" b="1" dirty="0" smtClean="0"/>
              <a:t> </a:t>
            </a:r>
          </a:p>
          <a:p>
            <a:pPr lvl="3"/>
            <a:r>
              <a:rPr lang="tr-TR" sz="5900" b="1" dirty="0" smtClean="0"/>
              <a:t>Robot asiste/Robotik</a:t>
            </a:r>
            <a:endParaRPr lang="tr-TR" sz="23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207" y="4331419"/>
            <a:ext cx="3045743" cy="231519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782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154955"/>
            <a:ext cx="9241155" cy="864097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Meş</a:t>
            </a:r>
            <a:r>
              <a:rPr lang="en-US" dirty="0" smtClean="0"/>
              <a:t> vs. KA</a:t>
            </a:r>
            <a:br>
              <a:rPr lang="en-US" dirty="0" smtClean="0"/>
            </a:br>
            <a:r>
              <a:rPr lang="en-US" dirty="0" smtClean="0"/>
              <a:t>Randomized controlled trials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402" y="1307083"/>
            <a:ext cx="9241155" cy="5328592"/>
          </a:xfrm>
          <a:ln>
            <a:solidFill>
              <a:srgbClr val="4F81BD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b="1" i="1" u="sng" dirty="0" smtClean="0"/>
              <a:t>Authors		Year	Follow up	Procedures</a:t>
            </a:r>
            <a:r>
              <a:rPr lang="en-US" sz="1800" b="1" i="1" u="sng" dirty="0"/>
              <a:t>	 </a:t>
            </a:r>
            <a:r>
              <a:rPr lang="en-US" sz="1800" b="1" i="1" u="sng" dirty="0" smtClean="0"/>
              <a:t>             Success	Exposure</a:t>
            </a:r>
            <a:endParaRPr lang="en-US" sz="1800" b="1" i="1" u="sng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err="1" smtClean="0"/>
              <a:t>Hiltunen</a:t>
            </a:r>
            <a:r>
              <a:rPr lang="en-US" sz="1800" dirty="0" smtClean="0"/>
              <a:t> et al 	2007	12	104 mesh			93	17</a:t>
            </a:r>
          </a:p>
          <a:p>
            <a:pPr marL="0" indent="0">
              <a:buNone/>
            </a:pPr>
            <a:r>
              <a:rPr lang="en-US" sz="1800" dirty="0" smtClean="0"/>
              <a:t>				</a:t>
            </a:r>
            <a:r>
              <a:rPr lang="en-US" sz="1800" dirty="0" smtClean="0">
                <a:solidFill>
                  <a:srgbClr val="FF0000"/>
                </a:solidFill>
              </a:rPr>
              <a:t>97 AR			61.5</a:t>
            </a:r>
          </a:p>
          <a:p>
            <a:pPr marL="0" indent="0">
              <a:buNone/>
            </a:pPr>
            <a:r>
              <a:rPr lang="en-US" sz="1800" dirty="0" err="1" smtClean="0"/>
              <a:t>Sivaslioglu</a:t>
            </a:r>
            <a:r>
              <a:rPr lang="en-US" sz="1800" dirty="0" smtClean="0"/>
              <a:t> et al	2008	12	45 </a:t>
            </a:r>
            <a:r>
              <a:rPr lang="en-US" sz="1800" dirty="0" err="1" smtClean="0"/>
              <a:t>Parieten</a:t>
            </a:r>
            <a:r>
              <a:rPr lang="en-US" sz="1800" dirty="0" smtClean="0"/>
              <a:t> light		91	7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</a:t>
            </a:r>
            <a:r>
              <a:rPr lang="en-US" sz="1800" dirty="0" smtClean="0">
                <a:solidFill>
                  <a:srgbClr val="FF0000"/>
                </a:solidFill>
              </a:rPr>
              <a:t>45 AR			72</a:t>
            </a:r>
          </a:p>
          <a:p>
            <a:pPr marL="0" indent="0">
              <a:buNone/>
            </a:pPr>
            <a:r>
              <a:rPr lang="en-US" sz="1800" dirty="0" smtClean="0"/>
              <a:t>Nguyen et al	2008	12	38 </a:t>
            </a:r>
            <a:r>
              <a:rPr lang="en-US" sz="1800" dirty="0" err="1" smtClean="0"/>
              <a:t>Parigee</a:t>
            </a:r>
            <a:r>
              <a:rPr lang="en-US" sz="1800" dirty="0" smtClean="0"/>
              <a:t>			87	5	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</a:t>
            </a:r>
            <a:r>
              <a:rPr lang="en-US" sz="1800" dirty="0" smtClean="0">
                <a:solidFill>
                  <a:srgbClr val="FF0000"/>
                </a:solidFill>
              </a:rPr>
              <a:t>37 AR			55</a:t>
            </a:r>
          </a:p>
          <a:p>
            <a:pPr marL="0" indent="0">
              <a:buNone/>
            </a:pPr>
            <a:r>
              <a:rPr lang="en-US" sz="1800" dirty="0" smtClean="0"/>
              <a:t>Carey et al		2009	12	69 Mesh			81	6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</a:t>
            </a:r>
            <a:r>
              <a:rPr lang="en-US" sz="1800" dirty="0" smtClean="0">
                <a:solidFill>
                  <a:srgbClr val="FF0000"/>
                </a:solidFill>
              </a:rPr>
              <a:t>70 AR			67</a:t>
            </a:r>
            <a:r>
              <a:rPr lang="en-US" sz="1800" dirty="0" smtClean="0"/>
              <a:t>	</a:t>
            </a:r>
          </a:p>
          <a:p>
            <a:pPr marL="0" indent="0">
              <a:buNone/>
            </a:pPr>
            <a:r>
              <a:rPr lang="en-US" sz="1800" dirty="0" err="1" smtClean="0"/>
              <a:t>Nieminen</a:t>
            </a:r>
            <a:r>
              <a:rPr lang="en-US" sz="1800" dirty="0" smtClean="0"/>
              <a:t> et al 	2010	36	105 mesh			87	19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</a:t>
            </a:r>
            <a:r>
              <a:rPr lang="en-US" sz="1800" dirty="0" smtClean="0">
                <a:solidFill>
                  <a:srgbClr val="FF0000"/>
                </a:solidFill>
              </a:rPr>
              <a:t>97 AR			59</a:t>
            </a:r>
          </a:p>
          <a:p>
            <a:pPr marL="0" indent="0">
              <a:buNone/>
            </a:pPr>
            <a:r>
              <a:rPr lang="en-US" sz="1800" dirty="0" smtClean="0"/>
              <a:t>Lau et al		2011	12	68 </a:t>
            </a:r>
            <a:r>
              <a:rPr lang="en-US" sz="1800" dirty="0" err="1" smtClean="0"/>
              <a:t>Perigee+TVT-O</a:t>
            </a:r>
            <a:r>
              <a:rPr lang="en-US" sz="1800" dirty="0" smtClean="0"/>
              <a:t>		98.5	2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</a:t>
            </a:r>
            <a:r>
              <a:rPr lang="en-US" sz="1800" dirty="0" smtClean="0">
                <a:solidFill>
                  <a:srgbClr val="FF0000"/>
                </a:solidFill>
              </a:rPr>
              <a:t>47 AR+TVT-O		87</a:t>
            </a:r>
          </a:p>
          <a:p>
            <a:pPr marL="0" indent="0">
              <a:buNone/>
            </a:pPr>
            <a:r>
              <a:rPr lang="en-US" sz="1800" dirty="0" smtClean="0"/>
              <a:t>Altman et al	2011	12	186 </a:t>
            </a:r>
            <a:r>
              <a:rPr lang="en-US" sz="1800" dirty="0" err="1" smtClean="0"/>
              <a:t>Prolift</a:t>
            </a:r>
            <a:r>
              <a:rPr lang="en-US" sz="1800" dirty="0" smtClean="0"/>
              <a:t>			61	3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</a:t>
            </a:r>
            <a:r>
              <a:rPr lang="en-US" sz="1800" dirty="0" smtClean="0">
                <a:solidFill>
                  <a:srgbClr val="FF0000"/>
                </a:solidFill>
              </a:rPr>
              <a:t>182 AR			34.5</a:t>
            </a:r>
          </a:p>
          <a:p>
            <a:pPr marL="0" indent="0">
              <a:buNone/>
            </a:pPr>
            <a:r>
              <a:rPr lang="en-US" sz="1800" dirty="0" smtClean="0"/>
              <a:t>De </a:t>
            </a:r>
            <a:r>
              <a:rPr lang="en-US" sz="1800" dirty="0" err="1" smtClean="0"/>
              <a:t>Tayrac</a:t>
            </a:r>
            <a:r>
              <a:rPr lang="en-US" sz="1800" dirty="0" smtClean="0"/>
              <a:t> et al	2013	12	75 </a:t>
            </a:r>
            <a:r>
              <a:rPr lang="en-US" sz="1800" dirty="0" err="1" smtClean="0"/>
              <a:t>Ugytex</a:t>
            </a:r>
            <a:r>
              <a:rPr lang="en-US" sz="1800" dirty="0" smtClean="0"/>
              <a:t>			89	9.5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</a:t>
            </a:r>
            <a:r>
              <a:rPr lang="en-US" sz="1800" dirty="0" smtClean="0">
                <a:solidFill>
                  <a:srgbClr val="FF0000"/>
                </a:solidFill>
              </a:rPr>
              <a:t>72 AR			64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9"/>
            <a:ext cx="2395855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9"/>
            <a:ext cx="3251518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244427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 vs. </a:t>
            </a:r>
            <a:r>
              <a:rPr lang="en-US" dirty="0" err="1" smtClean="0"/>
              <a:t>Meş</a:t>
            </a:r>
            <a:r>
              <a:rPr lang="en-US" dirty="0" smtClean="0"/>
              <a:t>. </a:t>
            </a:r>
            <a:r>
              <a:rPr lang="en-US" sz="2400" dirty="0" err="1" smtClean="0"/>
              <a:t>Kanıta</a:t>
            </a:r>
            <a:r>
              <a:rPr lang="en-US" sz="2400" dirty="0" smtClean="0"/>
              <a:t> </a:t>
            </a:r>
            <a:r>
              <a:rPr lang="en-US" sz="2400" dirty="0" err="1" smtClean="0"/>
              <a:t>dayalı</a:t>
            </a:r>
            <a:r>
              <a:rPr lang="en-US" sz="2400" dirty="0" smtClean="0"/>
              <a:t> tıp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3773 hasta, 40 çalışma</a:t>
            </a:r>
          </a:p>
          <a:p>
            <a:r>
              <a:rPr lang="tr-TR" dirty="0" err="1"/>
              <a:t>Kolporafi</a:t>
            </a:r>
            <a:r>
              <a:rPr lang="tr-TR" dirty="0"/>
              <a:t> </a:t>
            </a:r>
            <a:r>
              <a:rPr lang="tr-TR" dirty="0" err="1"/>
              <a:t>anterior</a:t>
            </a:r>
            <a:r>
              <a:rPr lang="tr-TR" dirty="0"/>
              <a:t> geçirenlerde </a:t>
            </a:r>
            <a:r>
              <a:rPr lang="tr-TR" dirty="0" err="1"/>
              <a:t>nüks</a:t>
            </a:r>
            <a:r>
              <a:rPr lang="tr-TR" dirty="0"/>
              <a:t> olasılığı anlamlı olarak fazla (R.R 3.55).</a:t>
            </a:r>
          </a:p>
          <a:p>
            <a:r>
              <a:rPr lang="tr-TR" dirty="0"/>
              <a:t>Hasta memnuniyeti, hayat kalitesi ve de </a:t>
            </a:r>
            <a:r>
              <a:rPr lang="tr-TR" dirty="0" err="1"/>
              <a:t>novo</a:t>
            </a:r>
            <a:r>
              <a:rPr lang="tr-TR" dirty="0"/>
              <a:t> </a:t>
            </a:r>
            <a:r>
              <a:rPr lang="tr-TR" dirty="0" err="1"/>
              <a:t>disparonide</a:t>
            </a:r>
            <a:r>
              <a:rPr lang="tr-TR" dirty="0"/>
              <a:t> fark bulunmamış.</a:t>
            </a:r>
          </a:p>
          <a:p>
            <a:r>
              <a:rPr lang="tr-TR" dirty="0"/>
              <a:t>Total </a:t>
            </a:r>
            <a:r>
              <a:rPr lang="tr-TR" dirty="0" err="1"/>
              <a:t>meş</a:t>
            </a:r>
            <a:r>
              <a:rPr lang="tr-TR" dirty="0"/>
              <a:t> erozyonu % 10 bulunmuş.</a:t>
            </a:r>
          </a:p>
          <a:p>
            <a:r>
              <a:rPr lang="tr-TR" dirty="0" err="1"/>
              <a:t>Kolporafi</a:t>
            </a:r>
            <a:r>
              <a:rPr lang="tr-TR" dirty="0"/>
              <a:t> </a:t>
            </a:r>
            <a:r>
              <a:rPr lang="tr-TR" dirty="0" err="1"/>
              <a:t>posterior</a:t>
            </a:r>
            <a:r>
              <a:rPr lang="tr-TR" dirty="0"/>
              <a:t> için </a:t>
            </a:r>
            <a:r>
              <a:rPr lang="tr-TR" dirty="0" smtClean="0"/>
              <a:t>yeterl</a:t>
            </a:r>
            <a:r>
              <a:rPr lang="tr-TR" dirty="0"/>
              <a:t>i</a:t>
            </a:r>
            <a:r>
              <a:rPr lang="tr-TR" dirty="0" smtClean="0"/>
              <a:t> </a:t>
            </a:r>
            <a:r>
              <a:rPr lang="tr-TR" dirty="0"/>
              <a:t>data yok.</a:t>
            </a:r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r>
              <a:rPr lang="tr-TR" sz="2000" dirty="0" err="1"/>
              <a:t>Maher</a:t>
            </a:r>
            <a:r>
              <a:rPr lang="tr-TR" sz="2000" dirty="0"/>
              <a:t> ve ark. T</a:t>
            </a:r>
            <a:r>
              <a:rPr lang="en-US" sz="2000" dirty="0"/>
              <a:t>he updated </a:t>
            </a:r>
            <a:r>
              <a:rPr lang="en-US" sz="2000" dirty="0" err="1"/>
              <a:t>cochrane</a:t>
            </a:r>
            <a:r>
              <a:rPr lang="en-US" sz="2000" dirty="0"/>
              <a:t> summary review. Int. </a:t>
            </a:r>
            <a:r>
              <a:rPr lang="en-US" sz="2000" dirty="0" err="1"/>
              <a:t>Urogynecol</a:t>
            </a:r>
            <a:r>
              <a:rPr lang="en-US" sz="2000" dirty="0"/>
              <a:t> J. </a:t>
            </a:r>
            <a:r>
              <a:rPr lang="tr-TR" sz="2000" dirty="0"/>
              <a:t>2011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9"/>
            <a:ext cx="2395855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9"/>
            <a:ext cx="3251518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dirty="0" smtClean="0"/>
              <a:t>TJOD İstanbul 2017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8548534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ABD’de</a:t>
            </a:r>
            <a:r>
              <a:rPr lang="en-US" sz="3200" dirty="0"/>
              <a:t>, 2001 2011 </a:t>
            </a:r>
            <a:r>
              <a:rPr lang="en-US" sz="3200" dirty="0" err="1" smtClean="0"/>
              <a:t>arası</a:t>
            </a:r>
            <a:r>
              <a:rPr lang="en-US" sz="3200" dirty="0" smtClean="0"/>
              <a:t> 613 160 </a:t>
            </a:r>
            <a:r>
              <a:rPr lang="en-US" sz="3200" dirty="0" err="1" smtClean="0"/>
              <a:t>prolapsus</a:t>
            </a:r>
            <a:r>
              <a:rPr lang="en-US" sz="3200" dirty="0" smtClean="0"/>
              <a:t> </a:t>
            </a:r>
            <a:r>
              <a:rPr lang="en-US" sz="3200" dirty="0" err="1" smtClean="0"/>
              <a:t>cerrahi</a:t>
            </a:r>
            <a:r>
              <a:rPr lang="en-US" sz="3200" dirty="0" smtClean="0"/>
              <a:t> </a:t>
            </a:r>
            <a:r>
              <a:rPr lang="en-US" sz="3200" dirty="0" err="1" smtClean="0"/>
              <a:t>yapılmış</a:t>
            </a:r>
            <a:r>
              <a:rPr lang="en-US" sz="3200" dirty="0" smtClean="0"/>
              <a:t> (Medicare database), </a:t>
            </a:r>
            <a:r>
              <a:rPr lang="en-US" sz="2800" dirty="0" err="1" smtClean="0"/>
              <a:t>Meş</a:t>
            </a:r>
            <a:r>
              <a:rPr lang="en-US" sz="2800" dirty="0" smtClean="0"/>
              <a:t> </a:t>
            </a:r>
            <a:r>
              <a:rPr lang="en-US" sz="2800" dirty="0" err="1" smtClean="0"/>
              <a:t>kullanım</a:t>
            </a:r>
            <a:r>
              <a:rPr lang="en-US" sz="2800" dirty="0" smtClean="0"/>
              <a:t> </a:t>
            </a:r>
            <a:r>
              <a:rPr lang="en-US" sz="2800" dirty="0" err="1" smtClean="0"/>
              <a:t>oranı</a:t>
            </a:r>
            <a:r>
              <a:rPr lang="en-US" sz="2800" dirty="0" smtClean="0"/>
              <a:t> 2005 de % 35 </a:t>
            </a:r>
            <a:r>
              <a:rPr lang="en-US" sz="2800" dirty="0" err="1" smtClean="0"/>
              <a:t>iken</a:t>
            </a:r>
            <a:r>
              <a:rPr lang="en-US" sz="2800" dirty="0" smtClean="0"/>
              <a:t> </a:t>
            </a:r>
            <a:r>
              <a:rPr lang="en-US" sz="2800" dirty="0" err="1" smtClean="0"/>
              <a:t>dramatik</a:t>
            </a:r>
            <a:r>
              <a:rPr lang="en-US" sz="2800" dirty="0" smtClean="0"/>
              <a:t> </a:t>
            </a:r>
            <a:r>
              <a:rPr lang="en-US" sz="2800" dirty="0" err="1" smtClean="0"/>
              <a:t>bir</a:t>
            </a:r>
            <a:r>
              <a:rPr lang="en-US" sz="2800" dirty="0" smtClean="0"/>
              <a:t> </a:t>
            </a:r>
            <a:r>
              <a:rPr lang="en-US" sz="2800" dirty="0" err="1" smtClean="0"/>
              <a:t>biçimde</a:t>
            </a:r>
            <a:r>
              <a:rPr lang="en-US" sz="2800" dirty="0" smtClean="0"/>
              <a:t> </a:t>
            </a:r>
            <a:r>
              <a:rPr lang="en-US" sz="2800" dirty="0" err="1" smtClean="0"/>
              <a:t>düşerek</a:t>
            </a:r>
            <a:r>
              <a:rPr lang="en-US" sz="2800" dirty="0" smtClean="0"/>
              <a:t> 2008’de % 2 </a:t>
            </a:r>
            <a:r>
              <a:rPr lang="en-US" sz="2800" dirty="0" err="1" smtClean="0"/>
              <a:t>olmuş</a:t>
            </a:r>
            <a:r>
              <a:rPr lang="en-US" sz="2800" dirty="0" smtClean="0"/>
              <a:t>. </a:t>
            </a:r>
          </a:p>
          <a:p>
            <a:r>
              <a:rPr lang="en-US" sz="3200" dirty="0" smtClean="0"/>
              <a:t>Kit </a:t>
            </a:r>
            <a:r>
              <a:rPr lang="en-US" sz="3200" dirty="0" err="1" smtClean="0"/>
              <a:t>kullanımı</a:t>
            </a:r>
            <a:r>
              <a:rPr lang="en-US" sz="3200" dirty="0" smtClean="0"/>
              <a:t> FDA 2008 </a:t>
            </a:r>
            <a:r>
              <a:rPr lang="en-US" sz="3200" dirty="0" err="1" smtClean="0"/>
              <a:t>uyarısından</a:t>
            </a:r>
            <a:r>
              <a:rPr lang="en-US" sz="3200" dirty="0" smtClean="0"/>
              <a:t> </a:t>
            </a:r>
            <a:r>
              <a:rPr lang="en-US" sz="3200" dirty="0" err="1" smtClean="0"/>
              <a:t>sonra</a:t>
            </a:r>
            <a:r>
              <a:rPr lang="en-US" sz="3200" dirty="0" smtClean="0"/>
              <a:t> </a:t>
            </a:r>
            <a:r>
              <a:rPr lang="en-US" sz="3200" dirty="0" err="1" smtClean="0"/>
              <a:t>önce</a:t>
            </a:r>
            <a:r>
              <a:rPr lang="en-US" sz="3200" dirty="0" smtClean="0"/>
              <a:t> </a:t>
            </a:r>
            <a:r>
              <a:rPr lang="en-US" sz="3200" dirty="0" err="1" smtClean="0"/>
              <a:t>plato</a:t>
            </a:r>
            <a:r>
              <a:rPr lang="en-US" sz="3200" dirty="0" smtClean="0"/>
              <a:t> </a:t>
            </a:r>
            <a:r>
              <a:rPr lang="en-US" sz="3200" dirty="0" err="1" smtClean="0"/>
              <a:t>çizimiş</a:t>
            </a:r>
            <a:r>
              <a:rPr lang="en-US" sz="3200" dirty="0" smtClean="0"/>
              <a:t>, 2011den </a:t>
            </a:r>
            <a:r>
              <a:rPr lang="en-US" sz="3200" dirty="0" err="1" smtClean="0"/>
              <a:t>sonra</a:t>
            </a:r>
            <a:r>
              <a:rPr lang="en-US" sz="3200" dirty="0" smtClean="0"/>
              <a:t> </a:t>
            </a:r>
            <a:r>
              <a:rPr lang="en-US" sz="3200" dirty="0" err="1" smtClean="0"/>
              <a:t>azalmış</a:t>
            </a:r>
            <a:r>
              <a:rPr lang="en-US" sz="3200" dirty="0" smtClean="0"/>
              <a:t> </a:t>
            </a:r>
          </a:p>
          <a:p>
            <a:r>
              <a:rPr lang="en-US" sz="3200" dirty="0" smtClean="0"/>
              <a:t>2008’den </a:t>
            </a:r>
            <a:r>
              <a:rPr lang="en-US" sz="3200" dirty="0" err="1" smtClean="0"/>
              <a:t>itibaren</a:t>
            </a:r>
            <a:r>
              <a:rPr lang="en-US" sz="3200" dirty="0" smtClean="0"/>
              <a:t> </a:t>
            </a:r>
            <a:r>
              <a:rPr lang="en-US" sz="3200" dirty="0" err="1" smtClean="0"/>
              <a:t>sakrokolpopeksi</a:t>
            </a:r>
            <a:r>
              <a:rPr lang="en-US" sz="3200" dirty="0" smtClean="0"/>
              <a:t> </a:t>
            </a:r>
            <a:r>
              <a:rPr lang="en-US" sz="3200" dirty="0" err="1" smtClean="0"/>
              <a:t>oranı</a:t>
            </a:r>
            <a:r>
              <a:rPr lang="en-US" sz="3200" dirty="0" smtClean="0"/>
              <a:t> her </a:t>
            </a:r>
            <a:r>
              <a:rPr lang="en-US" sz="3200" dirty="0" err="1" smtClean="0"/>
              <a:t>yıl</a:t>
            </a:r>
            <a:r>
              <a:rPr lang="en-US" sz="3200" dirty="0" smtClean="0"/>
              <a:t> </a:t>
            </a:r>
            <a:r>
              <a:rPr lang="en-US" sz="3200" dirty="0" err="1" smtClean="0"/>
              <a:t>ikiye</a:t>
            </a:r>
            <a:r>
              <a:rPr lang="en-US" sz="3200" dirty="0" smtClean="0"/>
              <a:t> </a:t>
            </a:r>
            <a:r>
              <a:rPr lang="en-US" sz="3200" dirty="0" err="1" smtClean="0"/>
              <a:t>katlanarak</a:t>
            </a:r>
            <a:r>
              <a:rPr lang="en-US" sz="3200" dirty="0" smtClean="0"/>
              <a:t> </a:t>
            </a:r>
            <a:r>
              <a:rPr lang="en-US" sz="3200" dirty="0" err="1" smtClean="0"/>
              <a:t>artmış</a:t>
            </a:r>
            <a:r>
              <a:rPr lang="en-US" sz="3200" dirty="0" smtClean="0"/>
              <a:t>. </a:t>
            </a:r>
            <a:r>
              <a:rPr lang="en-US" sz="2800" dirty="0" smtClean="0"/>
              <a:t>(% 83-98 </a:t>
            </a:r>
            <a:r>
              <a:rPr lang="en-US" sz="2800" dirty="0" err="1" smtClean="0"/>
              <a:t>laparoskopik</a:t>
            </a:r>
            <a:r>
              <a:rPr lang="en-US" sz="2800" dirty="0" smtClean="0"/>
              <a:t>/</a:t>
            </a:r>
            <a:r>
              <a:rPr lang="en-US" sz="2800" dirty="0" err="1" smtClean="0"/>
              <a:t>robotik</a:t>
            </a:r>
            <a:r>
              <a:rPr lang="en-US" sz="2800" dirty="0" smtClean="0"/>
              <a:t>)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Wang </a:t>
            </a:r>
            <a:r>
              <a:rPr lang="en-US" sz="2400" dirty="0" err="1" smtClean="0"/>
              <a:t>ve</a:t>
            </a:r>
            <a:r>
              <a:rPr lang="en-US" sz="2400" dirty="0" smtClean="0"/>
              <a:t> ark. Urology. 2015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2E4F31-8D00-45A7-98B1-ABD3130074EC}" type="slidenum">
              <a:rPr lang="tr-TR" smtClean="0"/>
              <a:pPr>
                <a:defRPr/>
              </a:pPr>
              <a:t>23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39340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dirty="0" err="1" smtClean="0"/>
              <a:t>Sakrokolpopeksi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</a:t>
            </a:r>
            <a:r>
              <a:rPr lang="en-US" dirty="0" err="1" smtClean="0"/>
              <a:t>Açık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</a:t>
            </a:r>
            <a:r>
              <a:rPr lang="en-US" dirty="0" err="1" smtClean="0"/>
              <a:t>Laparaskopik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-Robot </a:t>
            </a:r>
            <a:r>
              <a:rPr lang="en-US" dirty="0" err="1" smtClean="0"/>
              <a:t>asiste</a:t>
            </a:r>
            <a:r>
              <a:rPr lang="en-US" dirty="0" smtClean="0"/>
              <a:t>/</a:t>
            </a:r>
            <a:r>
              <a:rPr lang="en-US" dirty="0" err="1" smtClean="0"/>
              <a:t>Robotik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3539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Rectangle 3"/>
          <p:cNvSpPr>
            <a:spLocks noGrp="1" noChangeArrowheads="1"/>
          </p:cNvSpPr>
          <p:nvPr>
            <p:ph idx="1"/>
          </p:nvPr>
        </p:nvSpPr>
        <p:spPr>
          <a:xfrm>
            <a:off x="237433" y="1610509"/>
            <a:ext cx="5760639" cy="5241191"/>
          </a:xfrm>
        </p:spPr>
        <p:txBody>
          <a:bodyPr>
            <a:noAutofit/>
          </a:bodyPr>
          <a:lstStyle/>
          <a:p>
            <a:pPr lvl="1">
              <a:lnSpc>
                <a:spcPct val="170000"/>
              </a:lnSpc>
              <a:defRPr/>
            </a:pPr>
            <a:r>
              <a:rPr lang="tr-TR" sz="2400" b="1" dirty="0"/>
              <a:t>il</a:t>
            </a:r>
            <a:r>
              <a:rPr lang="tr-TR" sz="2400" dirty="0"/>
              <a:t>k kez 1957 yılında </a:t>
            </a:r>
            <a:r>
              <a:rPr lang="tr-TR" sz="2400" dirty="0" err="1"/>
              <a:t>Arthure</a:t>
            </a:r>
            <a:r>
              <a:rPr lang="tr-TR" sz="2400" dirty="0"/>
              <a:t> tarafından </a:t>
            </a:r>
            <a:r>
              <a:rPr lang="tr-TR" sz="2400" dirty="0" err="1"/>
              <a:t>histeropeksi</a:t>
            </a:r>
            <a:r>
              <a:rPr lang="tr-TR" sz="2400" dirty="0"/>
              <a:t> operasyonu ile ve</a:t>
            </a:r>
          </a:p>
          <a:p>
            <a:pPr lvl="1">
              <a:lnSpc>
                <a:spcPct val="170000"/>
              </a:lnSpc>
              <a:defRPr/>
            </a:pPr>
            <a:r>
              <a:rPr lang="tr-TR" sz="2400" dirty="0" err="1"/>
              <a:t>Sakrokolpopeksi</a:t>
            </a:r>
            <a:r>
              <a:rPr lang="tr-TR" sz="2400" dirty="0"/>
              <a:t> şekli ile 1962’de </a:t>
            </a:r>
            <a:r>
              <a:rPr lang="tr-TR" sz="2400" dirty="0" err="1"/>
              <a:t>Lane</a:t>
            </a:r>
            <a:r>
              <a:rPr lang="tr-TR" sz="2400" dirty="0"/>
              <a:t> tarafından tanımlandı. </a:t>
            </a:r>
          </a:p>
          <a:p>
            <a:pPr lvl="1"/>
            <a:r>
              <a:rPr lang="en-GB" sz="2400" dirty="0" err="1" smtClean="0"/>
              <a:t>Nonabsorbabl</a:t>
            </a:r>
            <a:r>
              <a:rPr lang="en-GB" sz="2400" dirty="0" smtClean="0"/>
              <a:t> </a:t>
            </a:r>
            <a:r>
              <a:rPr lang="en-GB" sz="2400" dirty="0" err="1" smtClean="0"/>
              <a:t>meşle</a:t>
            </a:r>
            <a:r>
              <a:rPr lang="en-GB" sz="2400" dirty="0" smtClean="0"/>
              <a:t> </a:t>
            </a:r>
            <a:r>
              <a:rPr lang="en-GB" sz="2400" dirty="0" err="1" smtClean="0"/>
              <a:t>vajinal</a:t>
            </a:r>
            <a:r>
              <a:rPr lang="en-GB" sz="2400" dirty="0" smtClean="0"/>
              <a:t> </a:t>
            </a:r>
            <a:r>
              <a:rPr lang="en-GB" sz="2400" dirty="0" err="1" smtClean="0"/>
              <a:t>apeks</a:t>
            </a:r>
            <a:r>
              <a:rPr lang="en-GB" sz="2400" dirty="0" smtClean="0"/>
              <a:t> </a:t>
            </a:r>
            <a:r>
              <a:rPr lang="en-GB" sz="2400" dirty="0" err="1" smtClean="0"/>
              <a:t>sakruma</a:t>
            </a:r>
            <a:r>
              <a:rPr lang="en-GB" sz="2400" dirty="0" smtClean="0"/>
              <a:t> </a:t>
            </a:r>
            <a:r>
              <a:rPr lang="en-GB" sz="2400" dirty="0" err="1" smtClean="0"/>
              <a:t>fikse</a:t>
            </a:r>
            <a:r>
              <a:rPr lang="en-GB" sz="2400" dirty="0" smtClean="0"/>
              <a:t> edilir</a:t>
            </a:r>
            <a:endParaRPr lang="en-GB" sz="2400" dirty="0"/>
          </a:p>
          <a:p>
            <a:pPr algn="justLow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endParaRPr lang="tr-TR" sz="2400" dirty="0"/>
          </a:p>
          <a:p>
            <a:pPr algn="justLow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endParaRPr lang="tr-TR" sz="2400" dirty="0"/>
          </a:p>
          <a:p>
            <a:pPr eaLnBrk="1" hangingPunct="1"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tr-TR" sz="2400" dirty="0" err="1"/>
              <a:t>Arthure</a:t>
            </a:r>
            <a:r>
              <a:rPr lang="tr-TR" sz="2400" dirty="0"/>
              <a:t> 1957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tr-TR" sz="2400" dirty="0" err="1"/>
              <a:t>Lane</a:t>
            </a:r>
            <a:r>
              <a:rPr lang="tr-TR" sz="2400" dirty="0"/>
              <a:t>  1962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tr-TR" sz="2400" dirty="0"/>
          </a:p>
          <a:p>
            <a:pPr algn="justLow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tr-TR" sz="2400" dirty="0"/>
          </a:p>
          <a:p>
            <a:pPr algn="justLow" eaLnBrk="1" hangingPunct="1">
              <a:lnSpc>
                <a:spcPct val="80000"/>
              </a:lnSpc>
              <a:defRPr/>
            </a:pPr>
            <a:endParaRPr lang="tr-TR" sz="2400" dirty="0"/>
          </a:p>
          <a:p>
            <a:pPr algn="justLow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r-TR" sz="2400" dirty="0"/>
              <a:t>.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525463" y="370980"/>
            <a:ext cx="9433048" cy="769397"/>
          </a:xfrm>
          <a:prstGeom prst="rect">
            <a:avLst/>
          </a:prstGeom>
          <a:noFill/>
        </p:spPr>
        <p:txBody>
          <a:bodyPr wrap="square" lIns="91396" tIns="45698" rIns="91396" bIns="45698" rtlCol="0">
            <a:spAutoFit/>
          </a:bodyPr>
          <a:lstStyle/>
          <a:p>
            <a:r>
              <a:rPr lang="tr-TR" sz="3300" dirty="0"/>
              <a:t>		</a:t>
            </a:r>
            <a:r>
              <a:rPr lang="tr-TR" sz="4400" dirty="0" err="1">
                <a:latin typeface="+mj-lt"/>
              </a:rPr>
              <a:t>Abdominal</a:t>
            </a:r>
            <a:r>
              <a:rPr lang="tr-TR" sz="4400" dirty="0">
                <a:latin typeface="+mj-lt"/>
              </a:rPr>
              <a:t> </a:t>
            </a:r>
            <a:r>
              <a:rPr lang="tr-TR" sz="4400" dirty="0" err="1" smtClean="0">
                <a:latin typeface="+mj-lt"/>
              </a:rPr>
              <a:t>Sakrokolpopeksi</a:t>
            </a:r>
            <a:endParaRPr lang="tr-TR" sz="4400" dirty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0118" y="1019051"/>
            <a:ext cx="3693814" cy="372788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223" y="4763467"/>
            <a:ext cx="2261060" cy="2315196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36078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</a:t>
            </a:r>
            <a:r>
              <a:rPr lang="tr-TR" dirty="0"/>
              <a:t>k</a:t>
            </a:r>
            <a:r>
              <a:rPr lang="en-US" dirty="0" err="1" smtClean="0"/>
              <a:t>rokolpopeksi</a:t>
            </a:r>
            <a:r>
              <a:rPr lang="tr-TR" dirty="0" smtClean="0"/>
              <a:t>: Anatomi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3"/>
          <a:srcRect t="6483" b="6483"/>
          <a:stretch>
            <a:fillRect/>
          </a:stretch>
        </p:blipFill>
        <p:spPr>
          <a:xfrm>
            <a:off x="1" y="1651000"/>
            <a:ext cx="9242425" cy="467201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3633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951596"/>
          </a:xfrm>
        </p:spPr>
        <p:txBody>
          <a:bodyPr/>
          <a:lstStyle/>
          <a:p>
            <a:r>
              <a:rPr lang="tr-TR" dirty="0" err="1" smtClean="0"/>
              <a:t>Sakrokolpopeksi</a:t>
            </a:r>
            <a:r>
              <a:rPr lang="tr-TR" dirty="0" smtClean="0"/>
              <a:t>: Anatomi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56" y="1163067"/>
            <a:ext cx="3869159" cy="52205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872" y="1883148"/>
            <a:ext cx="5832648" cy="3968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5464" y="6419650"/>
            <a:ext cx="3528392" cy="338554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r>
              <a:rPr lang="en-US" dirty="0" smtClean="0"/>
              <a:t>Bergman et al. 400 </a:t>
            </a:r>
            <a:r>
              <a:rPr lang="en-US" dirty="0" err="1" smtClean="0"/>
              <a:t>olgu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9448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69480" y="154955"/>
            <a:ext cx="8826593" cy="985497"/>
          </a:xfrm>
        </p:spPr>
        <p:txBody>
          <a:bodyPr/>
          <a:lstStyle/>
          <a:p>
            <a:pPr>
              <a:defRPr/>
            </a:pPr>
            <a:r>
              <a:rPr lang="tr-TR" dirty="0" err="1" smtClean="0">
                <a:solidFill>
                  <a:srgbClr val="000000"/>
                </a:solidFill>
              </a:rPr>
              <a:t>Sakrokolpopeksi</a:t>
            </a:r>
            <a:r>
              <a:rPr lang="tr-TR" dirty="0" smtClean="0">
                <a:solidFill>
                  <a:srgbClr val="000000"/>
                </a:solidFill>
              </a:rPr>
              <a:t>: </a:t>
            </a:r>
            <a:r>
              <a:rPr lang="en-US" sz="4000" dirty="0" err="1" smtClean="0">
                <a:solidFill>
                  <a:srgbClr val="000000"/>
                </a:solidFill>
              </a:rPr>
              <a:t>cerrahi</a:t>
            </a:r>
            <a:r>
              <a:rPr lang="en-US" sz="4000" dirty="0" smtClean="0">
                <a:solidFill>
                  <a:srgbClr val="000000"/>
                </a:solidFill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</a:rPr>
              <a:t>teknik</a:t>
            </a:r>
            <a:endParaRPr lang="en-US" dirty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0656" y="1595115"/>
            <a:ext cx="10027294" cy="523284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SzPct val="150000"/>
              <a:defRPr/>
            </a:pPr>
            <a:r>
              <a:rPr lang="tr-TR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Times New Roman" charset="0"/>
              </a:rPr>
              <a:t>Göbek altı medyan ya da </a:t>
            </a:r>
            <a:r>
              <a:rPr lang="en-US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Times New Roman" charset="0"/>
              </a:rPr>
              <a:t>Pfannenstiel</a:t>
            </a:r>
            <a:r>
              <a:rPr 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Times New Roman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Times New Roman" charset="0"/>
              </a:rPr>
              <a:t>insizyon</a:t>
            </a:r>
            <a:endParaRPr lang="en-GB" sz="32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buSzPct val="150000"/>
              <a:defRPr/>
            </a:pP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Vajinal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kafı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yükseltmek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için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değişik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problar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kullanılabilir</a:t>
            </a:r>
            <a:endParaRPr lang="en-GB" sz="32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buSzPct val="150000"/>
              <a:defRPr/>
            </a:pP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Sağ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üreter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laterale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mobilize edilir.</a:t>
            </a:r>
          </a:p>
          <a:p>
            <a:pPr>
              <a:lnSpc>
                <a:spcPct val="90000"/>
              </a:lnSpc>
              <a:buSzPct val="150000"/>
              <a:defRPr/>
            </a:pP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Rektum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ve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sigmoid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kolon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sola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alınır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  <a:buSzPct val="150000"/>
              <a:defRPr/>
            </a:pP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Apeksten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sakruma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retroperitoneal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tunel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açılabilir</a:t>
            </a:r>
            <a:r>
              <a:rPr lang="en-GB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  <a:endParaRPr lang="en-GB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SzPct val="150000"/>
              <a:buNone/>
              <a:defRPr/>
            </a:pPr>
            <a:endParaRPr lang="en-US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3735" y="5627563"/>
            <a:ext cx="19050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048" y="5627563"/>
            <a:ext cx="2033185" cy="129068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7257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5424" y="1523107"/>
            <a:ext cx="7488832" cy="555555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SzPct val="150000"/>
              <a:defRPr/>
            </a:pPr>
            <a:r>
              <a:rPr lang="en-GB" dirty="0">
                <a:latin typeface="Arial" charset="0"/>
              </a:rPr>
              <a:t>Y </a:t>
            </a:r>
            <a:r>
              <a:rPr lang="en-GB" dirty="0" err="1">
                <a:latin typeface="Arial" charset="0"/>
              </a:rPr>
              <a:t>şeklinde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makropor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polipropilen</a:t>
            </a:r>
            <a:r>
              <a:rPr lang="en-GB" dirty="0">
                <a:latin typeface="Arial" charset="0"/>
              </a:rPr>
              <a:t> light </a:t>
            </a:r>
            <a:r>
              <a:rPr lang="en-GB" dirty="0" err="1">
                <a:latin typeface="Arial" charset="0"/>
              </a:rPr>
              <a:t>meşin</a:t>
            </a:r>
            <a:r>
              <a:rPr lang="en-GB" dirty="0">
                <a:latin typeface="Arial" charset="0"/>
              </a:rPr>
              <a:t> anterior </a:t>
            </a:r>
            <a:r>
              <a:rPr lang="en-GB" dirty="0" err="1">
                <a:latin typeface="Arial" charset="0"/>
              </a:rPr>
              <a:t>yaprağı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vajen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ön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duvarına</a:t>
            </a:r>
            <a:r>
              <a:rPr lang="en-GB" dirty="0">
                <a:latin typeface="Arial" charset="0"/>
              </a:rPr>
              <a:t> posterior </a:t>
            </a:r>
            <a:r>
              <a:rPr lang="en-GB" dirty="0" err="1">
                <a:latin typeface="Arial" charset="0"/>
              </a:rPr>
              <a:t>yaprağı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arka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duvarına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tespit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edilerek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yapay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bir</a:t>
            </a:r>
            <a:r>
              <a:rPr lang="ja-JP" altLang="en-GB" dirty="0">
                <a:latin typeface="Arial" charset="0"/>
              </a:rPr>
              <a:t>‘</a:t>
            </a:r>
            <a:r>
              <a:rPr lang="en-GB" dirty="0" err="1">
                <a:latin typeface="Arial" charset="0"/>
              </a:rPr>
              <a:t>uterosakral</a:t>
            </a:r>
            <a:r>
              <a:rPr lang="en-GB" dirty="0">
                <a:latin typeface="Arial" charset="0"/>
              </a:rPr>
              <a:t> ligament</a:t>
            </a:r>
            <a:r>
              <a:rPr lang="ja-JP" altLang="en-GB" dirty="0">
                <a:latin typeface="Arial" charset="0"/>
              </a:rPr>
              <a:t>’</a:t>
            </a:r>
            <a:r>
              <a:rPr lang="tr-TR" altLang="ja-JP" dirty="0">
                <a:latin typeface="Arial" charset="0"/>
              </a:rPr>
              <a:t>oluşturulur.</a:t>
            </a:r>
            <a:r>
              <a:rPr lang="en-GB" dirty="0">
                <a:latin typeface="Arial" charset="0"/>
              </a:rPr>
              <a:t> </a:t>
            </a:r>
          </a:p>
          <a:p>
            <a:pPr>
              <a:lnSpc>
                <a:spcPct val="120000"/>
              </a:lnSpc>
              <a:buSzPct val="150000"/>
              <a:defRPr/>
            </a:pPr>
            <a:endParaRPr lang="en-GB" dirty="0">
              <a:latin typeface="Arial" charset="0"/>
            </a:endParaRPr>
          </a:p>
          <a:p>
            <a:pPr>
              <a:lnSpc>
                <a:spcPct val="120000"/>
              </a:lnSpc>
              <a:buSzPct val="150000"/>
              <a:defRPr/>
            </a:pPr>
            <a:r>
              <a:rPr lang="en-GB" dirty="0" err="1">
                <a:latin typeface="Arial" charset="0"/>
              </a:rPr>
              <a:t>Ön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duvarda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ve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arka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duvarda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meşin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ön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ve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arka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yaprağı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yeterince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aşağı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indirilirse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sistosel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ve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rektosel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düzelir</a:t>
            </a:r>
            <a:r>
              <a:rPr lang="en-GB" dirty="0">
                <a:latin typeface="Arial" charset="0"/>
              </a:rPr>
              <a:t>. </a:t>
            </a:r>
            <a:endParaRPr lang="en-GB" dirty="0" smtClean="0">
              <a:latin typeface="Arial" charset="0"/>
            </a:endParaRPr>
          </a:p>
          <a:p>
            <a:pPr>
              <a:lnSpc>
                <a:spcPct val="120000"/>
              </a:lnSpc>
              <a:buSzPct val="150000"/>
              <a:defRPr/>
            </a:pPr>
            <a:r>
              <a:rPr lang="en-GB" dirty="0" err="1" smtClean="0">
                <a:latin typeface="Arial" charset="0"/>
              </a:rPr>
              <a:t>İzole</a:t>
            </a:r>
            <a:r>
              <a:rPr lang="en-GB" dirty="0" smtClean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apikal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prolapsusta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meşi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fazla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aşağı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indirmeye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gerek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yoktur</a:t>
            </a:r>
            <a:endParaRPr lang="en-GB" dirty="0">
              <a:latin typeface="Arial" charset="0"/>
            </a:endParaRPr>
          </a:p>
          <a:p>
            <a:pPr marL="0" indent="0">
              <a:lnSpc>
                <a:spcPct val="90000"/>
              </a:lnSpc>
              <a:buClr>
                <a:srgbClr val="FF9900"/>
              </a:buClr>
              <a:buSzPct val="150000"/>
              <a:buNone/>
            </a:pPr>
            <a:r>
              <a:rPr lang="ja-JP" altLang="en-GB" dirty="0" smtClean="0"/>
              <a:t>’</a:t>
            </a:r>
            <a:r>
              <a:rPr lang="en-GB" dirty="0" smtClean="0"/>
              <a:t> </a:t>
            </a:r>
            <a:endParaRPr lang="en-GB" dirty="0"/>
          </a:p>
          <a:p>
            <a:pPr eaLnBrk="1" hangingPunct="1">
              <a:lnSpc>
                <a:spcPct val="120000"/>
              </a:lnSpc>
              <a:buSzPct val="150000"/>
              <a:defRPr/>
            </a:pPr>
            <a:endParaRPr lang="en-GB" dirty="0"/>
          </a:p>
          <a:p>
            <a:pPr eaLnBrk="1" hangingPunct="1">
              <a:lnSpc>
                <a:spcPct val="90000"/>
              </a:lnSpc>
              <a:buSzPct val="150000"/>
              <a:buFontTx/>
              <a:buNone/>
              <a:defRPr/>
            </a:pPr>
            <a:endParaRPr lang="en-GB" dirty="0"/>
          </a:p>
          <a:p>
            <a:pPr eaLnBrk="1" hangingPunct="1">
              <a:lnSpc>
                <a:spcPct val="90000"/>
              </a:lnSpc>
              <a:defRPr/>
            </a:pPr>
            <a:endParaRPr lang="en-GB" dirty="0"/>
          </a:p>
        </p:txBody>
      </p:sp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5424" y="154955"/>
            <a:ext cx="8064896" cy="108012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tr-TR" dirty="0" err="1">
                <a:solidFill>
                  <a:srgbClr val="000000"/>
                </a:solidFill>
              </a:rPr>
              <a:t>Sakrokolpopeksi</a:t>
            </a:r>
            <a:r>
              <a:rPr lang="tr-TR" dirty="0">
                <a:solidFill>
                  <a:srgbClr val="000000"/>
                </a:solidFill>
              </a:rPr>
              <a:t>: </a:t>
            </a:r>
            <a:r>
              <a:rPr lang="en-US" sz="4000" dirty="0" err="1">
                <a:solidFill>
                  <a:srgbClr val="000000"/>
                </a:solidFill>
              </a:rPr>
              <a:t>cerrahi</a:t>
            </a:r>
            <a:r>
              <a:rPr lang="en-US" sz="4000" dirty="0">
                <a:solidFill>
                  <a:srgbClr val="000000"/>
                </a:solidFill>
              </a:rPr>
              <a:t> </a:t>
            </a:r>
            <a:r>
              <a:rPr lang="en-US" sz="4000" dirty="0" err="1">
                <a:solidFill>
                  <a:srgbClr val="000000"/>
                </a:solidFill>
              </a:rPr>
              <a:t>teknik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48610" y="2675235"/>
            <a:ext cx="2808311" cy="251422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5"/>
          <a:srcRect t="21451" b="21451"/>
          <a:stretch>
            <a:fillRect/>
          </a:stretch>
        </p:blipFill>
        <p:spPr>
          <a:xfrm>
            <a:off x="7510240" y="4846415"/>
            <a:ext cx="2723383" cy="15732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966" y="731019"/>
            <a:ext cx="2004985" cy="223224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1671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0656" y="1595115"/>
            <a:ext cx="9663638" cy="49919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SzPct val="150000"/>
              <a:defRPr/>
            </a:pPr>
            <a:r>
              <a:rPr lang="en-GB" dirty="0" err="1">
                <a:latin typeface="Arial" charset="0"/>
              </a:rPr>
              <a:t>Arka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yaprak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perineal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body’ye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kadar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indirilebilir</a:t>
            </a:r>
            <a:r>
              <a:rPr lang="en-GB" dirty="0">
                <a:latin typeface="Arial" charset="0"/>
              </a:rPr>
              <a:t>(</a:t>
            </a:r>
            <a:r>
              <a:rPr lang="en-GB" dirty="0" err="1">
                <a:latin typeface="Arial" charset="0"/>
              </a:rPr>
              <a:t>Sakrokolpoperinopeksi</a:t>
            </a:r>
            <a:r>
              <a:rPr lang="en-GB" dirty="0">
                <a:latin typeface="Arial" charset="0"/>
              </a:rPr>
              <a:t>)</a:t>
            </a:r>
          </a:p>
          <a:p>
            <a:pPr>
              <a:lnSpc>
                <a:spcPct val="110000"/>
              </a:lnSpc>
              <a:buSzPct val="150000"/>
              <a:defRPr/>
            </a:pPr>
            <a:r>
              <a:rPr lang="en-GB" dirty="0">
                <a:latin typeface="Arial" charset="0"/>
              </a:rPr>
              <a:t>Non </a:t>
            </a:r>
            <a:r>
              <a:rPr lang="en-GB" dirty="0" err="1">
                <a:latin typeface="Arial" charset="0"/>
              </a:rPr>
              <a:t>absorbabl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sütür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kullanılır</a:t>
            </a:r>
            <a:r>
              <a:rPr lang="en-GB" dirty="0">
                <a:latin typeface="Arial" charset="0"/>
              </a:rPr>
              <a:t>.</a:t>
            </a:r>
          </a:p>
          <a:p>
            <a:pPr>
              <a:lnSpc>
                <a:spcPct val="110000"/>
              </a:lnSpc>
              <a:buSzPct val="150000"/>
              <a:defRPr/>
            </a:pPr>
            <a:r>
              <a:rPr lang="en-GB" dirty="0" err="1">
                <a:latin typeface="Arial" charset="0"/>
              </a:rPr>
              <a:t>Meş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gevşek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olarak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sakruma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fikse</a:t>
            </a:r>
            <a:r>
              <a:rPr lang="en-GB" dirty="0">
                <a:latin typeface="Arial" charset="0"/>
              </a:rPr>
              <a:t> edilir.</a:t>
            </a:r>
          </a:p>
          <a:p>
            <a:pPr>
              <a:lnSpc>
                <a:spcPct val="110000"/>
              </a:lnSpc>
              <a:buSzPct val="150000"/>
              <a:defRPr/>
            </a:pPr>
            <a:r>
              <a:rPr lang="en-GB" dirty="0" err="1">
                <a:latin typeface="Arial" charset="0"/>
              </a:rPr>
              <a:t>Kolposüspansiyon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yada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paravajinal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onarımla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kombine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edilebilir</a:t>
            </a:r>
            <a:r>
              <a:rPr lang="en-GB" dirty="0">
                <a:latin typeface="Arial" charset="0"/>
              </a:rPr>
              <a:t>.</a:t>
            </a:r>
          </a:p>
          <a:p>
            <a:pPr>
              <a:lnSpc>
                <a:spcPct val="110000"/>
              </a:lnSpc>
              <a:buSzPct val="150000"/>
              <a:defRPr/>
            </a:pPr>
            <a:r>
              <a:rPr lang="en-GB" dirty="0" smtClean="0">
                <a:latin typeface="Arial" charset="0"/>
              </a:rPr>
              <a:t>TV</a:t>
            </a:r>
            <a:r>
              <a:rPr lang="en-GB" dirty="0" smtClean="0">
                <a:latin typeface="Arial" charset="0"/>
              </a:rPr>
              <a:t>/TOT </a:t>
            </a:r>
            <a:r>
              <a:rPr lang="en-GB" dirty="0" err="1" smtClean="0">
                <a:latin typeface="Arial" charset="0"/>
              </a:rPr>
              <a:t>ile</a:t>
            </a:r>
            <a:r>
              <a:rPr lang="en-GB" dirty="0" smtClean="0">
                <a:latin typeface="Arial" charset="0"/>
              </a:rPr>
              <a:t> </a:t>
            </a:r>
            <a:r>
              <a:rPr lang="en-GB" dirty="0" err="1" smtClean="0">
                <a:latin typeface="Arial" charset="0"/>
              </a:rPr>
              <a:t>kombine</a:t>
            </a:r>
            <a:r>
              <a:rPr lang="en-GB" dirty="0" smtClean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edilebilir</a:t>
            </a:r>
            <a:r>
              <a:rPr lang="en-GB" dirty="0">
                <a:latin typeface="Arial" charset="0"/>
              </a:rPr>
              <a:t>.</a:t>
            </a:r>
          </a:p>
          <a:p>
            <a:pPr eaLnBrk="1" hangingPunct="1">
              <a:lnSpc>
                <a:spcPct val="110000"/>
              </a:lnSpc>
              <a:buSzPct val="150000"/>
              <a:buFont typeface="Arial"/>
              <a:buChar char="•"/>
              <a:defRPr/>
            </a:pPr>
            <a:endParaRPr lang="en-GB" dirty="0"/>
          </a:p>
          <a:p>
            <a:pPr eaLnBrk="1" hangingPunct="1">
              <a:lnSpc>
                <a:spcPct val="90000"/>
              </a:lnSpc>
              <a:buSzPct val="150000"/>
              <a:buFont typeface="Arial"/>
              <a:buChar char="•"/>
              <a:defRPr/>
            </a:pPr>
            <a:endParaRPr lang="en-GB" dirty="0"/>
          </a:p>
          <a:p>
            <a:pPr eaLnBrk="1" hangingPunct="1">
              <a:lnSpc>
                <a:spcPct val="90000"/>
              </a:lnSpc>
              <a:buFont typeface="Arial"/>
              <a:buChar char="•"/>
              <a:defRPr/>
            </a:pP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8057" y="1739131"/>
            <a:ext cx="2808311" cy="251422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30</a:t>
            </a:fld>
            <a:endParaRPr lang="tr-TR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741486" y="154955"/>
            <a:ext cx="8064898" cy="1080121"/>
          </a:xfrm>
          <a:prstGeom prst="rect">
            <a:avLst/>
          </a:prstGeom>
        </p:spPr>
        <p:txBody>
          <a:bodyPr vert="horz" lIns="99061" tIns="49531" rIns="99061" bIns="49531" rtlCol="0" anchor="ctr">
            <a:normAutofit fontScale="97500"/>
          </a:bodyPr>
          <a:lstStyle>
            <a:lvl1pPr algn="ctr" defTabSz="990739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dirty="0" err="1">
                <a:solidFill>
                  <a:srgbClr val="000000"/>
                </a:solidFill>
              </a:rPr>
              <a:t>Sakrokolpopeksi</a:t>
            </a:r>
            <a:r>
              <a:rPr lang="tr-TR" dirty="0">
                <a:solidFill>
                  <a:srgbClr val="000000"/>
                </a:solidFill>
              </a:rPr>
              <a:t>: </a:t>
            </a:r>
            <a:r>
              <a:rPr lang="en-US" sz="4000" dirty="0" err="1">
                <a:solidFill>
                  <a:srgbClr val="000000"/>
                </a:solidFill>
              </a:rPr>
              <a:t>cerrahi</a:t>
            </a:r>
            <a:r>
              <a:rPr lang="en-US" sz="4000" dirty="0">
                <a:solidFill>
                  <a:srgbClr val="000000"/>
                </a:solidFill>
              </a:rPr>
              <a:t> </a:t>
            </a:r>
            <a:r>
              <a:rPr lang="en-US" sz="4000" dirty="0" err="1">
                <a:solidFill>
                  <a:srgbClr val="000000"/>
                </a:solidFill>
              </a:rPr>
              <a:t>teknik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9178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13402" y="283479"/>
            <a:ext cx="9241155" cy="951596"/>
          </a:xfrm>
        </p:spPr>
        <p:txBody>
          <a:bodyPr/>
          <a:lstStyle/>
          <a:p>
            <a:r>
              <a:rPr lang="tr-TR" dirty="0" err="1" smtClean="0"/>
              <a:t>Kolpokleizis</a:t>
            </a:r>
            <a:endParaRPr lang="tr-TR" dirty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7431" y="1379091"/>
            <a:ext cx="9798777" cy="4949103"/>
          </a:xfrm>
        </p:spPr>
        <p:txBody>
          <a:bodyPr>
            <a:normAutofit lnSpcReduction="10000"/>
          </a:bodyPr>
          <a:lstStyle/>
          <a:p>
            <a:r>
              <a:rPr lang="en-GB" dirty="0" err="1" smtClean="0"/>
              <a:t>Vajinanın</a:t>
            </a:r>
            <a:r>
              <a:rPr lang="en-GB" dirty="0" smtClean="0"/>
              <a:t> </a:t>
            </a:r>
            <a:r>
              <a:rPr lang="en-GB" dirty="0" err="1" smtClean="0"/>
              <a:t>kapatılma</a:t>
            </a:r>
            <a:r>
              <a:rPr lang="en-GB" dirty="0" smtClean="0"/>
              <a:t> </a:t>
            </a:r>
            <a:r>
              <a:rPr lang="en-GB" dirty="0" err="1" smtClean="0"/>
              <a:t>operasyonudur</a:t>
            </a:r>
            <a:endParaRPr lang="en-GB" dirty="0" smtClean="0"/>
          </a:p>
          <a:p>
            <a:r>
              <a:rPr lang="en-GB" dirty="0" err="1" smtClean="0"/>
              <a:t>Cinsel</a:t>
            </a:r>
            <a:r>
              <a:rPr lang="en-GB" dirty="0" smtClean="0"/>
              <a:t> </a:t>
            </a:r>
            <a:r>
              <a:rPr lang="en-GB" dirty="0" err="1" smtClean="0"/>
              <a:t>aktif</a:t>
            </a:r>
            <a:r>
              <a:rPr lang="en-GB" dirty="0" smtClean="0"/>
              <a:t> </a:t>
            </a:r>
            <a:r>
              <a:rPr lang="en-GB" dirty="0" err="1" smtClean="0"/>
              <a:t>olmayan</a:t>
            </a:r>
            <a:r>
              <a:rPr lang="en-GB" dirty="0" smtClean="0"/>
              <a:t> </a:t>
            </a:r>
            <a:r>
              <a:rPr lang="en-GB" dirty="0" err="1" smtClean="0"/>
              <a:t>hastalarda</a:t>
            </a:r>
            <a:r>
              <a:rPr lang="en-GB" dirty="0" smtClean="0"/>
              <a:t> </a:t>
            </a:r>
            <a:r>
              <a:rPr lang="en-GB" dirty="0" err="1" smtClean="0"/>
              <a:t>yapılır</a:t>
            </a:r>
            <a:endParaRPr lang="en-GB" dirty="0" smtClean="0"/>
          </a:p>
          <a:p>
            <a:r>
              <a:rPr lang="en-GB" dirty="0" err="1" smtClean="0"/>
              <a:t>Basit</a:t>
            </a:r>
            <a:r>
              <a:rPr lang="en-GB" dirty="0" smtClean="0"/>
              <a:t>, </a:t>
            </a:r>
            <a:r>
              <a:rPr lang="en-GB" dirty="0" err="1" smtClean="0"/>
              <a:t>kısa</a:t>
            </a:r>
            <a:r>
              <a:rPr lang="en-GB" dirty="0" smtClean="0"/>
              <a:t> </a:t>
            </a:r>
            <a:r>
              <a:rPr lang="en-GB" dirty="0" err="1" smtClean="0"/>
              <a:t>süren</a:t>
            </a:r>
            <a:r>
              <a:rPr lang="en-GB" dirty="0" smtClean="0"/>
              <a:t>, </a:t>
            </a:r>
            <a:r>
              <a:rPr lang="en-GB" dirty="0" err="1" smtClean="0"/>
              <a:t>morbidite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komplikasyonları</a:t>
            </a:r>
            <a:r>
              <a:rPr lang="en-GB" dirty="0" smtClean="0"/>
              <a:t> </a:t>
            </a:r>
            <a:r>
              <a:rPr lang="en-GB" dirty="0" err="1" smtClean="0"/>
              <a:t>az</a:t>
            </a:r>
            <a:r>
              <a:rPr lang="en-GB" dirty="0" smtClean="0"/>
              <a:t> </a:t>
            </a:r>
            <a:r>
              <a:rPr lang="en-GB" dirty="0" err="1" smtClean="0"/>
              <a:t>olan</a:t>
            </a:r>
            <a:r>
              <a:rPr lang="en-GB" dirty="0" smtClean="0"/>
              <a:t> </a:t>
            </a:r>
            <a:r>
              <a:rPr lang="en-GB" dirty="0" err="1" smtClean="0"/>
              <a:t>bir</a:t>
            </a:r>
            <a:r>
              <a:rPr lang="en-GB" dirty="0" smtClean="0"/>
              <a:t> </a:t>
            </a:r>
            <a:r>
              <a:rPr lang="en-GB" dirty="0" err="1" smtClean="0"/>
              <a:t>operasyondur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err="1" smtClean="0"/>
              <a:t>İki</a:t>
            </a:r>
            <a:r>
              <a:rPr lang="en-GB" dirty="0" smtClean="0"/>
              <a:t> </a:t>
            </a:r>
            <a:r>
              <a:rPr lang="en-GB" dirty="0" err="1" smtClean="0"/>
              <a:t>şekilde</a:t>
            </a:r>
            <a:r>
              <a:rPr lang="en-GB" dirty="0" smtClean="0"/>
              <a:t> </a:t>
            </a:r>
            <a:r>
              <a:rPr lang="en-GB" dirty="0" err="1" smtClean="0"/>
              <a:t>yapılır</a:t>
            </a:r>
            <a:endParaRPr lang="en-GB" dirty="0" smtClean="0"/>
          </a:p>
          <a:p>
            <a:r>
              <a:rPr lang="en-GB" dirty="0" err="1" smtClean="0"/>
              <a:t>PartiParsiyel</a:t>
            </a:r>
            <a:r>
              <a:rPr lang="en-GB" dirty="0" smtClean="0"/>
              <a:t> </a:t>
            </a:r>
            <a:r>
              <a:rPr lang="en-GB" dirty="0" err="1" smtClean="0"/>
              <a:t>kolpokleizis</a:t>
            </a:r>
            <a:r>
              <a:rPr lang="en-GB" dirty="0" smtClean="0"/>
              <a:t>(Le Fort)</a:t>
            </a:r>
          </a:p>
          <a:p>
            <a:r>
              <a:rPr lang="en-GB" dirty="0" smtClean="0"/>
              <a:t>Total </a:t>
            </a:r>
            <a:r>
              <a:rPr lang="en-GB" dirty="0" err="1" smtClean="0"/>
              <a:t>kolpokleizis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5145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1000"/>
                    </a14:imgEffect>
                    <a14:imgEffect>
                      <a14:saturation sat="239000"/>
                    </a14:imgEffect>
                    <a14:imgEffect>
                      <a14:brightnessContrast bright="-13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928" y="4331419"/>
            <a:ext cx="2736304" cy="2664296"/>
          </a:xfrm>
          <a:prstGeom prst="rect">
            <a:avLst/>
          </a:prstGeom>
          <a:ln w="38100">
            <a:solidFill>
              <a:srgbClr val="4F81BD"/>
            </a:solidFill>
            <a:miter lim="800000"/>
            <a:headEnd/>
            <a:tailEnd/>
          </a:ln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1"/>
            <a:ext cx="9241155" cy="1163066"/>
          </a:xfrm>
        </p:spPr>
        <p:txBody>
          <a:bodyPr/>
          <a:lstStyle/>
          <a:p>
            <a:r>
              <a:rPr lang="en-US" dirty="0" err="1" smtClean="0"/>
              <a:t>Meşin</a:t>
            </a:r>
            <a:r>
              <a:rPr lang="en-US" dirty="0" smtClean="0"/>
              <a:t> </a:t>
            </a:r>
            <a:r>
              <a:rPr lang="en-US" dirty="0" err="1" smtClean="0"/>
              <a:t>sakruma</a:t>
            </a:r>
            <a:r>
              <a:rPr lang="en-US" dirty="0" smtClean="0"/>
              <a:t> </a:t>
            </a:r>
            <a:r>
              <a:rPr lang="en-US" dirty="0" err="1" smtClean="0"/>
              <a:t>fikse</a:t>
            </a:r>
            <a:r>
              <a:rPr lang="en-US" dirty="0" smtClean="0"/>
              <a:t> </a:t>
            </a:r>
            <a:r>
              <a:rPr lang="en-US" dirty="0" err="1" smtClean="0"/>
              <a:t>edildiği</a:t>
            </a:r>
            <a:r>
              <a:rPr lang="en-US" dirty="0" smtClean="0"/>
              <a:t> </a:t>
            </a:r>
            <a:r>
              <a:rPr lang="en-US" dirty="0" err="1" smtClean="0"/>
              <a:t>alan</a:t>
            </a:r>
            <a:endParaRPr lang="en-US" dirty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35075"/>
            <a:ext cx="4845944" cy="576103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tr-TR" sz="2000" dirty="0" err="1">
                <a:latin typeface="Arial" charset="0"/>
                <a:cs typeface="Arial" charset="0"/>
              </a:rPr>
              <a:t>Sakral</a:t>
            </a:r>
            <a:r>
              <a:rPr lang="tr-TR" sz="2000" dirty="0">
                <a:latin typeface="Arial" charset="0"/>
                <a:cs typeface="Arial" charset="0"/>
              </a:rPr>
              <a:t> </a:t>
            </a:r>
            <a:r>
              <a:rPr lang="tr-TR" sz="2000" dirty="0" err="1">
                <a:latin typeface="Arial" charset="0"/>
                <a:cs typeface="Arial" charset="0"/>
              </a:rPr>
              <a:t>sütür</a:t>
            </a:r>
            <a:r>
              <a:rPr lang="tr-TR" sz="2000" dirty="0">
                <a:latin typeface="Arial" charset="0"/>
                <a:cs typeface="Arial" charset="0"/>
              </a:rPr>
              <a:t> en uygun yeri araştıran bir kadavra çalışmasında;</a:t>
            </a:r>
          </a:p>
          <a:p>
            <a:pPr>
              <a:lnSpc>
                <a:spcPct val="80000"/>
              </a:lnSpc>
            </a:pPr>
            <a:r>
              <a:rPr lang="tr-TR" sz="2000" dirty="0" err="1">
                <a:latin typeface="Arial" charset="0"/>
                <a:cs typeface="Arial" charset="0"/>
              </a:rPr>
              <a:t>Promontoryumun</a:t>
            </a:r>
            <a:r>
              <a:rPr lang="tr-TR" sz="2000" dirty="0">
                <a:latin typeface="Arial" charset="0"/>
                <a:cs typeface="Arial" charset="0"/>
              </a:rPr>
              <a:t> hemen altı veya üstünde,</a:t>
            </a:r>
          </a:p>
          <a:p>
            <a:pPr>
              <a:lnSpc>
                <a:spcPct val="80000"/>
              </a:lnSpc>
            </a:pPr>
            <a:r>
              <a:rPr lang="tr-TR" sz="2000" dirty="0" err="1">
                <a:latin typeface="Arial" charset="0"/>
                <a:cs typeface="Arial" charset="0"/>
              </a:rPr>
              <a:t>Horizontal</a:t>
            </a:r>
            <a:r>
              <a:rPr lang="tr-TR" sz="2000" dirty="0">
                <a:latin typeface="Arial" charset="0"/>
                <a:cs typeface="Arial" charset="0"/>
              </a:rPr>
              <a:t> yerleşim </a:t>
            </a:r>
            <a:r>
              <a:rPr lang="tr-TR" sz="2000" dirty="0" err="1">
                <a:latin typeface="Arial" charset="0"/>
                <a:cs typeface="Arial" charset="0"/>
              </a:rPr>
              <a:t>vertikalden</a:t>
            </a:r>
            <a:r>
              <a:rPr lang="tr-TR" sz="2000" dirty="0">
                <a:latin typeface="Arial" charset="0"/>
                <a:cs typeface="Arial" charset="0"/>
              </a:rPr>
              <a:t> üstün…</a:t>
            </a:r>
          </a:p>
          <a:p>
            <a:pPr>
              <a:lnSpc>
                <a:spcPct val="80000"/>
              </a:lnSpc>
              <a:buNone/>
            </a:pPr>
            <a:endParaRPr lang="tr-TR" sz="2000" dirty="0">
              <a:latin typeface="Arial" charset="0"/>
              <a:cs typeface="Arial" charset="0"/>
            </a:endParaRPr>
          </a:p>
          <a:p>
            <a:pPr>
              <a:lnSpc>
                <a:spcPct val="80000"/>
              </a:lnSpc>
            </a:pPr>
            <a:r>
              <a:rPr lang="tr-TR" sz="2000" dirty="0">
                <a:latin typeface="Arial" charset="0"/>
                <a:cs typeface="Arial" charset="0"/>
              </a:rPr>
              <a:t>Normal </a:t>
            </a:r>
            <a:r>
              <a:rPr lang="tr-TR" sz="2000" dirty="0" err="1">
                <a:latin typeface="Arial" charset="0"/>
                <a:cs typeface="Arial" charset="0"/>
              </a:rPr>
              <a:t>vaginal</a:t>
            </a:r>
            <a:r>
              <a:rPr lang="tr-TR" sz="2000" dirty="0">
                <a:latin typeface="Arial" charset="0"/>
                <a:cs typeface="Arial" charset="0"/>
              </a:rPr>
              <a:t> aksın restorasyonu için daha alt seviyeler etkili…</a:t>
            </a:r>
          </a:p>
          <a:p>
            <a:pPr>
              <a:lnSpc>
                <a:spcPct val="80000"/>
              </a:lnSpc>
              <a:buNone/>
            </a:pPr>
            <a:endParaRPr lang="tr-TR" sz="2000" dirty="0">
              <a:latin typeface="Arial" charset="0"/>
              <a:cs typeface="Arial" charset="0"/>
            </a:endParaRPr>
          </a:p>
          <a:p>
            <a:pPr>
              <a:lnSpc>
                <a:spcPct val="80000"/>
              </a:lnSpc>
            </a:pPr>
            <a:r>
              <a:rPr lang="tr-TR" sz="2000" dirty="0">
                <a:latin typeface="Arial" charset="0"/>
                <a:cs typeface="Arial" charset="0"/>
              </a:rPr>
              <a:t>Güvenlik ve sağlamlık açısından </a:t>
            </a:r>
            <a:r>
              <a:rPr lang="tr-TR" sz="2000" dirty="0" err="1">
                <a:latin typeface="Arial" charset="0"/>
                <a:cs typeface="Arial" charset="0"/>
              </a:rPr>
              <a:t>promontoryum</a:t>
            </a:r>
            <a:r>
              <a:rPr lang="tr-TR" sz="2000" dirty="0">
                <a:latin typeface="Arial" charset="0"/>
                <a:cs typeface="Arial" charset="0"/>
              </a:rPr>
              <a:t> hemen altı ve üstü daha uygun gibi görünmektedir</a:t>
            </a:r>
            <a:r>
              <a:rPr lang="tr-TR" sz="2000" b="1" dirty="0">
                <a:latin typeface="Arial" charset="0"/>
                <a:cs typeface="Arial" charset="0"/>
              </a:rPr>
              <a:t>.</a:t>
            </a:r>
          </a:p>
          <a:p>
            <a:pPr marL="0" indent="0">
              <a:lnSpc>
                <a:spcPct val="80000"/>
              </a:lnSpc>
              <a:buNone/>
            </a:pPr>
            <a:endParaRPr lang="tr-TR" sz="1600" dirty="0"/>
          </a:p>
          <a:p>
            <a:pPr marL="0" indent="0">
              <a:lnSpc>
                <a:spcPct val="80000"/>
              </a:lnSpc>
              <a:buNone/>
            </a:pPr>
            <a:r>
              <a:rPr lang="tr-TR" sz="1600" dirty="0"/>
              <a:t>White 2009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tr-TR" sz="1600" dirty="0" err="1"/>
              <a:t>Birnbaum</a:t>
            </a:r>
            <a:r>
              <a:rPr lang="tr-TR" sz="1600" dirty="0"/>
              <a:t> 1973</a:t>
            </a: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450" y="947043"/>
            <a:ext cx="4601501" cy="332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lick to see larger picture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928" y="4331419"/>
            <a:ext cx="2883022" cy="2747244"/>
          </a:xfrm>
          <a:prstGeom prst="rect">
            <a:avLst/>
          </a:prstGeom>
          <a:noFill/>
          <a:ln w="38100" cmpd="sng">
            <a:solidFill>
              <a:srgbClr val="4F81B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6432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>
                <a:solidFill>
                  <a:srgbClr val="000000"/>
                </a:solidFill>
              </a:rPr>
              <a:t>Sakrokolpopeksi</a:t>
            </a:r>
            <a:r>
              <a:rPr lang="tr-TR" dirty="0">
                <a:solidFill>
                  <a:srgbClr val="000000"/>
                </a:solidFill>
              </a:rPr>
              <a:t>: </a:t>
            </a:r>
            <a:r>
              <a:rPr lang="en-US" sz="4000" dirty="0" err="1" smtClean="0">
                <a:solidFill>
                  <a:srgbClr val="000000"/>
                </a:solidFill>
              </a:rPr>
              <a:t>komplikasyonlar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399" y="1651688"/>
            <a:ext cx="9241155" cy="520579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tr-TR" sz="4400" b="1" i="1" dirty="0"/>
              <a:t>Meta-analiz, 65 çalışma, 3827 hasta.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sz="4000" b="1" i="1" dirty="0" err="1">
                <a:solidFill>
                  <a:srgbClr val="000000"/>
                </a:solidFill>
              </a:rPr>
              <a:t>İ</a:t>
            </a:r>
            <a:r>
              <a:rPr lang="tr-TR" sz="4000" b="1" i="1" u="sng" dirty="0" err="1">
                <a:solidFill>
                  <a:srgbClr val="000000"/>
                </a:solidFill>
              </a:rPr>
              <a:t>ntraoperatif</a:t>
            </a:r>
            <a:r>
              <a:rPr lang="tr-TR" sz="4000" dirty="0">
                <a:solidFill>
                  <a:srgbClr val="00B0F0"/>
                </a:solidFill>
              </a:rPr>
              <a:t>						%</a:t>
            </a:r>
          </a:p>
          <a:p>
            <a:pPr lvl="1">
              <a:buNone/>
            </a:pPr>
            <a:r>
              <a:rPr lang="tr-TR" sz="3400" dirty="0"/>
              <a:t>Kanama/transfüzyon					4.4</a:t>
            </a:r>
          </a:p>
          <a:p>
            <a:pPr lvl="1">
              <a:buNone/>
            </a:pPr>
            <a:r>
              <a:rPr lang="tr-TR" sz="3400" dirty="0"/>
              <a:t>Mesane yaralanması					3.1</a:t>
            </a:r>
          </a:p>
          <a:p>
            <a:pPr lvl="1">
              <a:buNone/>
            </a:pPr>
            <a:r>
              <a:rPr lang="tr-TR" sz="3400" dirty="0"/>
              <a:t>Barsak yaralanması					1.6</a:t>
            </a:r>
          </a:p>
          <a:p>
            <a:pPr lvl="1">
              <a:buNone/>
            </a:pPr>
            <a:r>
              <a:rPr lang="tr-TR" sz="3400" dirty="0" err="1"/>
              <a:t>Üreter</a:t>
            </a:r>
            <a:r>
              <a:rPr lang="tr-TR" sz="3400" dirty="0"/>
              <a:t> yaralanması					1</a:t>
            </a:r>
          </a:p>
          <a:p>
            <a:pPr>
              <a:buNone/>
            </a:pPr>
            <a:r>
              <a:rPr lang="tr-TR" sz="4000" b="1" i="1" u="sng" dirty="0" err="1"/>
              <a:t>Postoperatif</a:t>
            </a:r>
            <a:endParaRPr lang="tr-TR" sz="4000" b="1" i="1" u="sng" dirty="0"/>
          </a:p>
          <a:p>
            <a:pPr lvl="1">
              <a:buNone/>
            </a:pPr>
            <a:r>
              <a:rPr lang="tr-TR" sz="3400" dirty="0" err="1"/>
              <a:t>Üriner</a:t>
            </a:r>
            <a:r>
              <a:rPr lang="tr-TR" sz="3400" dirty="0"/>
              <a:t> enfeksiyon					10.9</a:t>
            </a:r>
          </a:p>
          <a:p>
            <a:pPr lvl="1">
              <a:buNone/>
            </a:pPr>
            <a:r>
              <a:rPr lang="tr-TR" sz="3400" dirty="0" err="1"/>
              <a:t>İnsizyonla</a:t>
            </a:r>
            <a:r>
              <a:rPr lang="tr-TR" sz="3400" dirty="0"/>
              <a:t> ilgili sorunlar					4.6</a:t>
            </a:r>
          </a:p>
          <a:p>
            <a:pPr lvl="1">
              <a:buNone/>
            </a:pPr>
            <a:r>
              <a:rPr lang="tr-TR" sz="3400" dirty="0" err="1"/>
              <a:t>İleus</a:t>
            </a:r>
            <a:r>
              <a:rPr lang="tr-TR" sz="3400" dirty="0"/>
              <a:t>							3.6</a:t>
            </a:r>
          </a:p>
          <a:p>
            <a:pPr lvl="1">
              <a:buNone/>
            </a:pPr>
            <a:r>
              <a:rPr lang="tr-TR" sz="3400" dirty="0"/>
              <a:t>İnce barsak </a:t>
            </a:r>
            <a:r>
              <a:rPr lang="tr-TR" sz="3400" dirty="0" err="1"/>
              <a:t>tikanması</a:t>
            </a:r>
            <a:r>
              <a:rPr lang="tr-TR" sz="3400" dirty="0"/>
              <a:t>					1.1</a:t>
            </a:r>
          </a:p>
          <a:p>
            <a:pPr lvl="1">
              <a:buNone/>
            </a:pPr>
            <a:r>
              <a:rPr lang="tr-TR" sz="3400" dirty="0"/>
              <a:t>DVT/</a:t>
            </a:r>
            <a:r>
              <a:rPr lang="tr-TR" sz="3400" dirty="0" err="1"/>
              <a:t>pulmoner</a:t>
            </a:r>
            <a:r>
              <a:rPr lang="tr-TR" sz="3400" dirty="0"/>
              <a:t> </a:t>
            </a:r>
            <a:r>
              <a:rPr lang="tr-TR" sz="3400" dirty="0" err="1"/>
              <a:t>emboli</a:t>
            </a:r>
            <a:r>
              <a:rPr lang="tr-TR" sz="3400" dirty="0"/>
              <a:t>					3.3</a:t>
            </a:r>
          </a:p>
          <a:p>
            <a:pPr lvl="1">
              <a:buNone/>
            </a:pPr>
            <a:r>
              <a:rPr lang="tr-TR" sz="3400" dirty="0" err="1"/>
              <a:t>Meş</a:t>
            </a:r>
            <a:r>
              <a:rPr lang="tr-TR" sz="3400" dirty="0"/>
              <a:t> erozyonu 						3.4</a:t>
            </a:r>
          </a:p>
          <a:p>
            <a:pPr>
              <a:buNone/>
            </a:pPr>
            <a:endParaRPr lang="tr-TR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tr-TR" sz="3200" dirty="0" err="1">
                <a:solidFill>
                  <a:srgbClr val="000000"/>
                </a:solidFill>
              </a:rPr>
              <a:t>Nygaard</a:t>
            </a:r>
            <a:r>
              <a:rPr lang="tr-TR" sz="3200" dirty="0">
                <a:solidFill>
                  <a:srgbClr val="000000"/>
                </a:solidFill>
              </a:rPr>
              <a:t> ve ark. </a:t>
            </a:r>
            <a:r>
              <a:rPr lang="tr-TR" sz="3200" dirty="0" err="1">
                <a:solidFill>
                  <a:srgbClr val="000000"/>
                </a:solidFill>
              </a:rPr>
              <a:t>Obstet</a:t>
            </a:r>
            <a:r>
              <a:rPr lang="tr-TR" sz="3200" dirty="0">
                <a:solidFill>
                  <a:srgbClr val="000000"/>
                </a:solidFill>
              </a:rPr>
              <a:t> </a:t>
            </a:r>
            <a:r>
              <a:rPr lang="tr-TR" sz="3200" dirty="0" err="1">
                <a:solidFill>
                  <a:srgbClr val="000000"/>
                </a:solidFill>
              </a:rPr>
              <a:t>Gynecol</a:t>
            </a:r>
            <a:r>
              <a:rPr lang="tr-TR" sz="3200" dirty="0">
                <a:solidFill>
                  <a:srgbClr val="000000"/>
                </a:solidFill>
              </a:rPr>
              <a:t> 2004</a:t>
            </a:r>
          </a:p>
          <a:p>
            <a:endParaRPr lang="tr-TR" dirty="0" smtClean="0"/>
          </a:p>
          <a:p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8118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r-TR" sz="4000" dirty="0" err="1" smtClean="0"/>
              <a:t>Sakrokolpopeksi</a:t>
            </a:r>
            <a:r>
              <a:rPr lang="tr-TR" sz="4000" dirty="0" smtClean="0"/>
              <a:t>: Başarı</a:t>
            </a:r>
            <a:endParaRPr lang="tr-TR" sz="4000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513402" y="1651693"/>
            <a:ext cx="9241155" cy="4839969"/>
          </a:xfrm>
        </p:spPr>
        <p:txBody>
          <a:bodyPr rtlCol="0">
            <a:normAutofit fontScale="85000" lnSpcReduction="10000"/>
          </a:bodyPr>
          <a:lstStyle/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smtClean="0">
                <a:solidFill>
                  <a:srgbClr val="FF0000"/>
                </a:solidFill>
              </a:rPr>
              <a:t>	</a:t>
            </a:r>
            <a:r>
              <a:rPr lang="tr-TR" sz="2000" dirty="0">
                <a:solidFill>
                  <a:srgbClr val="FF0000"/>
                </a:solidFill>
              </a:rPr>
              <a:t>		</a:t>
            </a:r>
            <a:r>
              <a:rPr lang="tr-TR" sz="2000" b="1" i="1" dirty="0" smtClean="0">
                <a:solidFill>
                  <a:srgbClr val="000000"/>
                </a:solidFill>
              </a:rPr>
              <a:t>yıl</a:t>
            </a:r>
            <a:r>
              <a:rPr lang="tr-TR" sz="2000" b="1" i="1" dirty="0">
                <a:solidFill>
                  <a:srgbClr val="000000"/>
                </a:solidFill>
              </a:rPr>
              <a:t>	</a:t>
            </a:r>
            <a:r>
              <a:rPr lang="tr-TR" sz="2000" b="1" i="1" dirty="0" smtClean="0">
                <a:solidFill>
                  <a:srgbClr val="000000"/>
                </a:solidFill>
              </a:rPr>
              <a:t>hasta     Takip </a:t>
            </a:r>
            <a:r>
              <a:rPr lang="tr-TR" sz="2000" b="1" i="1" dirty="0" err="1" smtClean="0">
                <a:solidFill>
                  <a:srgbClr val="000000"/>
                </a:solidFill>
              </a:rPr>
              <a:t>up</a:t>
            </a:r>
            <a:r>
              <a:rPr lang="tr-TR" sz="2000" b="1" i="1" dirty="0" smtClean="0">
                <a:solidFill>
                  <a:srgbClr val="000000"/>
                </a:solidFill>
              </a:rPr>
              <a:t>(ay)     	Başarı</a:t>
            </a:r>
            <a:r>
              <a:rPr lang="tr-TR" sz="2000" dirty="0" smtClean="0">
                <a:solidFill>
                  <a:srgbClr val="FF0000"/>
                </a:solidFill>
              </a:rPr>
              <a:t>	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endParaRPr lang="tr-TR" sz="2000" dirty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/>
              <a:t>Snyder ve Krantz	1991	147	43	</a:t>
            </a:r>
            <a:r>
              <a:rPr lang="tr-TR" sz="2000" dirty="0" smtClean="0"/>
              <a:t>	93          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 smtClean="0"/>
              <a:t>Timmons</a:t>
            </a:r>
            <a:r>
              <a:rPr lang="tr-TR" sz="2000" dirty="0" smtClean="0"/>
              <a:t>		1992	163	33		99		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 smtClean="0"/>
              <a:t>Sandra</a:t>
            </a:r>
            <a:r>
              <a:rPr lang="tr-TR" sz="2000" dirty="0" smtClean="0"/>
              <a:t> </a:t>
            </a:r>
            <a:r>
              <a:rPr lang="tr-TR" sz="2000" dirty="0"/>
              <a:t>and Stanton	1994	43	21.2		</a:t>
            </a:r>
            <a:r>
              <a:rPr lang="tr-TR" sz="2000" dirty="0" smtClean="0"/>
              <a:t>88 </a:t>
            </a:r>
            <a:r>
              <a:rPr lang="tr-TR" sz="2000" dirty="0"/>
              <a:t>	</a:t>
            </a:r>
            <a:r>
              <a:rPr lang="tr-TR" sz="2000" dirty="0" smtClean="0"/>
              <a:t>2.5 % </a:t>
            </a:r>
            <a:r>
              <a:rPr lang="tr-TR" sz="2000" dirty="0" err="1" smtClean="0"/>
              <a:t>erosion</a:t>
            </a:r>
            <a:r>
              <a:rPr lang="tr-TR" sz="2000" dirty="0" smtClean="0"/>
              <a:t> </a:t>
            </a:r>
            <a:endParaRPr lang="tr-TR" sz="2000" dirty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Lecuru</a:t>
            </a:r>
            <a:r>
              <a:rPr lang="tr-TR" sz="2000" dirty="0"/>
              <a:t> </a:t>
            </a:r>
            <a:r>
              <a:rPr lang="tr-TR" sz="2000" dirty="0" smtClean="0"/>
              <a:t>et al</a:t>
            </a:r>
            <a:r>
              <a:rPr lang="tr-TR" sz="2000" dirty="0"/>
              <a:t>	1994	203	32.5	 </a:t>
            </a:r>
            <a:r>
              <a:rPr lang="tr-TR" sz="2000" dirty="0" smtClean="0"/>
              <a:t>              	87</a:t>
            </a:r>
            <a:r>
              <a:rPr lang="tr-TR" sz="2000" dirty="0"/>
              <a:t>-100 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/>
              <a:t>De </a:t>
            </a:r>
            <a:r>
              <a:rPr lang="tr-TR" sz="2000" dirty="0" err="1"/>
              <a:t>Vries</a:t>
            </a:r>
            <a:r>
              <a:rPr lang="tr-TR" sz="2000" dirty="0"/>
              <a:t> et al	1995	101(29)	</a:t>
            </a:r>
            <a:r>
              <a:rPr lang="tr-TR" sz="2000" dirty="0" smtClean="0"/>
              <a:t>48</a:t>
            </a:r>
            <a:r>
              <a:rPr lang="tr-TR" sz="2000" dirty="0"/>
              <a:t>	</a:t>
            </a:r>
            <a:r>
              <a:rPr lang="tr-TR" sz="2000" dirty="0" smtClean="0"/>
              <a:t>             	   71</a:t>
            </a:r>
            <a:r>
              <a:rPr lang="tr-TR" sz="2000" dirty="0"/>
              <a:t>	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Benson</a:t>
            </a:r>
            <a:r>
              <a:rPr lang="tr-TR" sz="2000" dirty="0"/>
              <a:t> et al	1996	60	60	</a:t>
            </a:r>
            <a:r>
              <a:rPr lang="tr-TR" sz="2000" dirty="0" smtClean="0"/>
              <a:t>             	   84</a:t>
            </a:r>
            <a:r>
              <a:rPr lang="tr-TR" sz="2000" dirty="0"/>
              <a:t>	</a:t>
            </a:r>
            <a:r>
              <a:rPr lang="tr-TR" sz="2000" dirty="0" smtClean="0"/>
              <a:t> </a:t>
            </a:r>
            <a:endParaRPr lang="tr-TR" sz="2000" dirty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/>
              <a:t>Occelli 		1999	271(54)	66	</a:t>
            </a:r>
            <a:r>
              <a:rPr lang="tr-TR" sz="2000" dirty="0" smtClean="0"/>
              <a:t>              	  98</a:t>
            </a:r>
            <a:r>
              <a:rPr lang="tr-TR" sz="2000" dirty="0"/>
              <a:t>		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smtClean="0"/>
              <a:t> </a:t>
            </a:r>
            <a:r>
              <a:rPr lang="tr-TR" sz="2000" dirty="0" err="1" smtClean="0"/>
              <a:t>Pastner</a:t>
            </a:r>
            <a:r>
              <a:rPr lang="tr-TR" sz="2000" dirty="0" smtClean="0"/>
              <a:t> 		1999	175	&gt;12	              	  97 </a:t>
            </a:r>
            <a:r>
              <a:rPr lang="tr-TR" sz="2000" dirty="0"/>
              <a:t>	10.5year	               98	0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Culligan</a:t>
            </a:r>
            <a:r>
              <a:rPr lang="tr-TR" sz="2000" dirty="0"/>
              <a:t> et al	2002	245	61.2	              </a:t>
            </a:r>
            <a:r>
              <a:rPr lang="tr-TR" sz="2000" dirty="0" smtClean="0"/>
              <a:t>	 </a:t>
            </a:r>
            <a:r>
              <a:rPr lang="tr-TR" sz="2000" dirty="0"/>
              <a:t>85	6% erozyon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Collopy</a:t>
            </a:r>
            <a:r>
              <a:rPr lang="tr-TR" sz="2000" dirty="0"/>
              <a:t> ve </a:t>
            </a:r>
            <a:r>
              <a:rPr lang="tr-TR" sz="2000" dirty="0" err="1"/>
              <a:t>Barham</a:t>
            </a:r>
            <a:r>
              <a:rPr lang="tr-TR" sz="2000" dirty="0"/>
              <a:t>	2002	89	56.7	              </a:t>
            </a:r>
            <a:r>
              <a:rPr lang="tr-TR" sz="2000" dirty="0" smtClean="0"/>
              <a:t>	 </a:t>
            </a:r>
            <a:r>
              <a:rPr lang="tr-TR" sz="2000" dirty="0"/>
              <a:t>100 	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Wesley</a:t>
            </a:r>
            <a:r>
              <a:rPr lang="tr-TR" sz="2000" dirty="0"/>
              <a:t> et al	2003	38	13.7 </a:t>
            </a:r>
            <a:r>
              <a:rPr lang="tr-TR" sz="2000" dirty="0" err="1"/>
              <a:t>years</a:t>
            </a:r>
            <a:r>
              <a:rPr lang="tr-TR" sz="2000" dirty="0"/>
              <a:t>                </a:t>
            </a:r>
            <a:r>
              <a:rPr lang="tr-TR" sz="2000" dirty="0" smtClean="0"/>
              <a:t>	74</a:t>
            </a:r>
            <a:endParaRPr lang="tr-TR" sz="2000" dirty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Hilger</a:t>
            </a:r>
            <a:r>
              <a:rPr lang="tr-TR" sz="2000" dirty="0"/>
              <a:t> et al	2003	69	14 </a:t>
            </a:r>
            <a:r>
              <a:rPr lang="tr-TR" sz="2000" dirty="0" err="1" smtClean="0"/>
              <a:t>years</a:t>
            </a:r>
            <a:r>
              <a:rPr lang="tr-TR" sz="2000" dirty="0" smtClean="0"/>
              <a:t>    74	</a:t>
            </a:r>
            <a:endParaRPr lang="tr-TR" sz="2000" dirty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Brizzolara</a:t>
            </a:r>
            <a:r>
              <a:rPr lang="tr-TR" sz="2000" dirty="0"/>
              <a:t> ve </a:t>
            </a:r>
            <a:r>
              <a:rPr lang="tr-TR" sz="2000" dirty="0" err="1"/>
              <a:t>Allen</a:t>
            </a:r>
            <a:r>
              <a:rPr lang="tr-TR" sz="2000" dirty="0"/>
              <a:t>	2003	124	26-36	              </a:t>
            </a:r>
            <a:r>
              <a:rPr lang="tr-TR" sz="2000" dirty="0" smtClean="0"/>
              <a:t> 	 98</a:t>
            </a:r>
            <a:r>
              <a:rPr lang="tr-TR" sz="2000" dirty="0"/>
              <a:t>	0.8 % </a:t>
            </a:r>
            <a:r>
              <a:rPr lang="tr-TR" sz="2000" dirty="0" err="1"/>
              <a:t>erosion</a:t>
            </a:r>
            <a:endParaRPr lang="tr-TR" sz="2000" dirty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Maher</a:t>
            </a:r>
            <a:r>
              <a:rPr lang="tr-TR" sz="2000" dirty="0"/>
              <a:t> et al	2004	47	24	                </a:t>
            </a:r>
            <a:r>
              <a:rPr lang="tr-TR" sz="2000" dirty="0" smtClean="0"/>
              <a:t>	 </a:t>
            </a:r>
            <a:r>
              <a:rPr lang="tr-TR" sz="2000" dirty="0"/>
              <a:t>94	</a:t>
            </a:r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Bessinger</a:t>
            </a:r>
            <a:r>
              <a:rPr lang="tr-TR" sz="2000" dirty="0"/>
              <a:t> et al	2005	121	6		--	4.8% </a:t>
            </a:r>
            <a:r>
              <a:rPr lang="tr-TR" sz="2000" dirty="0" err="1"/>
              <a:t>erosion</a:t>
            </a:r>
            <a:endParaRPr lang="tr-TR" sz="2000" dirty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endParaRPr lang="tr-TR" sz="2000" dirty="0" smtClean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 smtClean="0"/>
              <a:t>Sullivan</a:t>
            </a:r>
            <a:r>
              <a:rPr lang="tr-TR" sz="2000" dirty="0" smtClean="0"/>
              <a:t> </a:t>
            </a:r>
            <a:r>
              <a:rPr lang="tr-TR" sz="2000" dirty="0"/>
              <a:t>et al	2001	236	64	</a:t>
            </a:r>
            <a:r>
              <a:rPr lang="tr-TR" sz="2000" dirty="0" smtClean="0"/>
              <a:t>                	 100</a:t>
            </a:r>
            <a:r>
              <a:rPr lang="tr-TR" sz="2000" dirty="0"/>
              <a:t>	</a:t>
            </a:r>
            <a:r>
              <a:rPr lang="tr-TR" sz="2000" dirty="0" err="1" smtClean="0"/>
              <a:t>Perineopexy</a:t>
            </a:r>
            <a:endParaRPr lang="tr-TR" sz="2000" dirty="0"/>
          </a:p>
          <a:p>
            <a:pPr marL="371396" indent="-371396" defTabSz="990388">
              <a:lnSpc>
                <a:spcPct val="80000"/>
              </a:lnSpc>
              <a:buNone/>
              <a:defRPr/>
            </a:pPr>
            <a:r>
              <a:rPr lang="tr-TR" sz="2000" dirty="0" err="1"/>
              <a:t>Lefranc</a:t>
            </a:r>
            <a:r>
              <a:rPr lang="tr-TR" sz="2000" dirty="0"/>
              <a:t> et al	2002	</a:t>
            </a:r>
            <a:r>
              <a:rPr lang="tr-TR" sz="2000" dirty="0" smtClean="0"/>
              <a:t>85	</a:t>
            </a:r>
            <a:endParaRPr lang="tr-TR" sz="2000" dirty="0"/>
          </a:p>
        </p:txBody>
      </p:sp>
      <p:sp>
        <p:nvSpPr>
          <p:cNvPr id="23557" name="Line 4"/>
          <p:cNvSpPr>
            <a:spLocks noChangeShapeType="1"/>
          </p:cNvSpPr>
          <p:nvPr/>
        </p:nvSpPr>
        <p:spPr bwMode="auto">
          <a:xfrm>
            <a:off x="238127" y="2027238"/>
            <a:ext cx="96488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lIns="91386" tIns="45693" rIns="91386" bIns="45693"/>
          <a:lstStyle/>
          <a:p>
            <a:endParaRPr lang="tr-TR"/>
          </a:p>
        </p:txBody>
      </p:sp>
      <p:sp>
        <p:nvSpPr>
          <p:cNvPr id="23558" name="Line 5"/>
          <p:cNvSpPr>
            <a:spLocks noChangeShapeType="1"/>
          </p:cNvSpPr>
          <p:nvPr/>
        </p:nvSpPr>
        <p:spPr bwMode="auto">
          <a:xfrm flipV="1">
            <a:off x="0" y="2027238"/>
            <a:ext cx="9648825" cy="46037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lIns="91386" tIns="45693" rIns="91386" bIns="45693"/>
          <a:lstStyle/>
          <a:p>
            <a:endParaRPr lang="tr-TR"/>
          </a:p>
        </p:txBody>
      </p:sp>
      <p:sp>
        <p:nvSpPr>
          <p:cNvPr id="23559" name="Line 6"/>
          <p:cNvSpPr>
            <a:spLocks noChangeShapeType="1"/>
          </p:cNvSpPr>
          <p:nvPr/>
        </p:nvSpPr>
        <p:spPr bwMode="auto">
          <a:xfrm>
            <a:off x="0" y="1466850"/>
            <a:ext cx="9648825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lIns="91386" tIns="45693" rIns="91386" bIns="45693"/>
          <a:lstStyle/>
          <a:p>
            <a:endParaRPr lang="tr-TR"/>
          </a:p>
        </p:txBody>
      </p:sp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6419651"/>
            <a:ext cx="9648825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lIns="91386" tIns="45693" rIns="91386" bIns="45693"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434956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455" y="154958"/>
            <a:ext cx="9241155" cy="1395801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Sakrokolpopeksi</a:t>
            </a:r>
            <a:r>
              <a:rPr lang="tr-TR" dirty="0" smtClean="0"/>
              <a:t> </a:t>
            </a:r>
            <a:r>
              <a:rPr lang="tr-TR" dirty="0"/>
              <a:t>vs. </a:t>
            </a:r>
            <a:r>
              <a:rPr lang="tr-TR" dirty="0" err="1"/>
              <a:t>Sakrospinöz</a:t>
            </a:r>
            <a:r>
              <a:rPr lang="tr-TR" dirty="0"/>
              <a:t> </a:t>
            </a:r>
            <a:r>
              <a:rPr lang="tr-TR" dirty="0" err="1"/>
              <a:t>fiksasyon</a:t>
            </a:r>
            <a:r>
              <a:rPr lang="tr-TR" dirty="0"/>
              <a:t/>
            </a:r>
            <a:br>
              <a:rPr lang="tr-TR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b="1" i="1" dirty="0"/>
              <a:t>Cochrane review</a:t>
            </a:r>
            <a:r>
              <a:rPr lang="en-US" sz="2700" b="1" i="1" dirty="0"/>
              <a:t>: </a:t>
            </a:r>
            <a:r>
              <a:rPr lang="en-US" sz="3100" b="1" i="1" dirty="0"/>
              <a:t>40 </a:t>
            </a:r>
            <a:r>
              <a:rPr lang="en-US" sz="3100" b="1" i="1" dirty="0" err="1" smtClean="0"/>
              <a:t>çalışma</a:t>
            </a:r>
            <a:r>
              <a:rPr lang="en-US" sz="3100" b="1" i="1" dirty="0"/>
              <a:t>, 3773 hasta</a:t>
            </a:r>
            <a:endParaRPr lang="en-US" sz="27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402" y="2387202"/>
            <a:ext cx="9241155" cy="469146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Abdominal </a:t>
            </a:r>
            <a:r>
              <a:rPr lang="en-US" dirty="0" err="1" smtClean="0"/>
              <a:t>sakrokolpopeksi</a:t>
            </a:r>
            <a:endParaRPr lang="en-US" dirty="0" smtClean="0"/>
          </a:p>
          <a:p>
            <a:pPr lvl="1"/>
            <a:r>
              <a:rPr lang="en-US" dirty="0" err="1" smtClean="0"/>
              <a:t>Başarı</a:t>
            </a:r>
            <a:r>
              <a:rPr lang="en-US" dirty="0" smtClean="0"/>
              <a:t> </a:t>
            </a:r>
            <a:r>
              <a:rPr lang="en-US" dirty="0" err="1" smtClean="0"/>
              <a:t>oranı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(</a:t>
            </a:r>
            <a:r>
              <a:rPr lang="en-US" dirty="0" err="1" smtClean="0"/>
              <a:t>rekürens</a:t>
            </a:r>
            <a:r>
              <a:rPr lang="en-US" dirty="0" smtClean="0"/>
              <a:t> RR: 0.23)</a:t>
            </a:r>
          </a:p>
          <a:p>
            <a:pPr lvl="1"/>
            <a:r>
              <a:rPr lang="en-US" dirty="0" err="1" smtClean="0"/>
              <a:t>Disparoni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(RR: 0.46)</a:t>
            </a:r>
          </a:p>
          <a:p>
            <a:r>
              <a:rPr lang="en-US" dirty="0" err="1" smtClean="0"/>
              <a:t>Sakrospinöz</a:t>
            </a:r>
            <a:r>
              <a:rPr lang="en-US" dirty="0" smtClean="0"/>
              <a:t> </a:t>
            </a:r>
            <a:r>
              <a:rPr lang="en-US" dirty="0" err="1" smtClean="0"/>
              <a:t>fiksasyon</a:t>
            </a:r>
            <a:endParaRPr lang="en-US" dirty="0" smtClean="0"/>
          </a:p>
          <a:p>
            <a:pPr lvl="1"/>
            <a:r>
              <a:rPr lang="en-US" dirty="0" err="1" smtClean="0"/>
              <a:t>Hızlı</a:t>
            </a:r>
            <a:endParaRPr lang="en-US" dirty="0" smtClean="0"/>
          </a:p>
          <a:p>
            <a:pPr lvl="1"/>
            <a:r>
              <a:rPr lang="en-US" dirty="0" err="1" smtClean="0"/>
              <a:t>Ucuz</a:t>
            </a:r>
            <a:endParaRPr lang="en-US" dirty="0" smtClean="0"/>
          </a:p>
          <a:p>
            <a:pPr lvl="1"/>
            <a:r>
              <a:rPr lang="en-US" dirty="0" err="1" smtClean="0"/>
              <a:t>Kısa</a:t>
            </a:r>
            <a:r>
              <a:rPr lang="en-US" dirty="0" smtClean="0"/>
              <a:t> </a:t>
            </a:r>
            <a:r>
              <a:rPr lang="en-US" dirty="0" err="1" smtClean="0"/>
              <a:t>iyileşme</a:t>
            </a:r>
            <a:r>
              <a:rPr lang="en-US" dirty="0" smtClean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pPr marL="495371" lvl="1" indent="0">
              <a:buNone/>
            </a:pPr>
            <a:endParaRPr lang="en-US" dirty="0"/>
          </a:p>
          <a:p>
            <a:pPr marL="495371" lvl="1" indent="0">
              <a:buNone/>
            </a:pPr>
            <a:r>
              <a:rPr lang="en-US" sz="2400" dirty="0"/>
              <a:t>Maher et al 2010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1683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Laparaskopik</a:t>
            </a:r>
            <a:r>
              <a:rPr lang="en-US" dirty="0" smtClean="0"/>
              <a:t> </a:t>
            </a:r>
            <a:r>
              <a:rPr lang="en-US" dirty="0" err="1" smtClean="0"/>
              <a:t>sakrokolpopeksi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i="1" dirty="0" err="1" smtClean="0"/>
              <a:t>Daha</a:t>
            </a:r>
            <a:r>
              <a:rPr lang="en-US" b="1" i="1" dirty="0" smtClean="0"/>
              <a:t> </a:t>
            </a:r>
            <a:r>
              <a:rPr lang="en-US" b="1" i="1" dirty="0" err="1" smtClean="0"/>
              <a:t>az</a:t>
            </a:r>
            <a:r>
              <a:rPr lang="en-US" b="1" i="1" dirty="0" smtClean="0"/>
              <a:t>;</a:t>
            </a:r>
          </a:p>
          <a:p>
            <a:r>
              <a:rPr lang="en-US" dirty="0" err="1"/>
              <a:t>T</a:t>
            </a:r>
            <a:r>
              <a:rPr lang="en-US" dirty="0" err="1" smtClean="0"/>
              <a:t>ravma</a:t>
            </a:r>
            <a:endParaRPr lang="en-US" dirty="0"/>
          </a:p>
          <a:p>
            <a:r>
              <a:rPr lang="en-US" dirty="0" err="1" smtClean="0"/>
              <a:t>Enfeksiyon</a:t>
            </a:r>
            <a:endParaRPr lang="en-US" dirty="0"/>
          </a:p>
          <a:p>
            <a:r>
              <a:rPr lang="en-US" dirty="0" err="1" smtClean="0"/>
              <a:t>Kanama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err="1"/>
              <a:t>A</a:t>
            </a:r>
            <a:r>
              <a:rPr lang="en-US" dirty="0" err="1" smtClean="0"/>
              <a:t>ğrı</a:t>
            </a:r>
            <a:endParaRPr lang="en-US" dirty="0" smtClean="0"/>
          </a:p>
          <a:p>
            <a:r>
              <a:rPr lang="en-US" dirty="0" err="1" smtClean="0"/>
              <a:t>Hastanede</a:t>
            </a:r>
            <a:r>
              <a:rPr lang="en-US" dirty="0" smtClean="0"/>
              <a:t> </a:t>
            </a:r>
            <a:r>
              <a:rPr lang="en-US" dirty="0" err="1" smtClean="0"/>
              <a:t>kalış</a:t>
            </a:r>
            <a:endParaRPr lang="en-US" dirty="0"/>
          </a:p>
          <a:p>
            <a:r>
              <a:rPr lang="en-US" dirty="0" err="1" smtClean="0"/>
              <a:t>İyileşme</a:t>
            </a:r>
            <a:r>
              <a:rPr lang="en-US" dirty="0" smtClean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r>
              <a:rPr lang="en-US" dirty="0" err="1" smtClean="0"/>
              <a:t>Skar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>
                <a:solidFill>
                  <a:srgbClr val="FF0000"/>
                </a:solidFill>
              </a:rPr>
              <a:t>Uzun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öğrenme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körvü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6963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Robotik </a:t>
            </a:r>
            <a:r>
              <a:rPr lang="tr-TR" sz="4400" dirty="0" err="1" smtClean="0"/>
              <a:t>sakrokolpopeksi</a:t>
            </a:r>
            <a:r>
              <a:rPr lang="tr-TR" sz="4400" dirty="0" smtClean="0"/>
              <a:t>: Avantajlar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13398" y="1651689"/>
            <a:ext cx="6818279" cy="46715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i="1" dirty="0" smtClean="0"/>
              <a:t>Standard </a:t>
            </a:r>
            <a:r>
              <a:rPr lang="tr-TR" b="1" i="1" dirty="0" err="1" smtClean="0"/>
              <a:t>laparaskopinin</a:t>
            </a:r>
            <a:r>
              <a:rPr lang="tr-TR" b="1" i="1" dirty="0" smtClean="0"/>
              <a:t> bütün avantajlarına ek olarak:</a:t>
            </a:r>
          </a:p>
          <a:p>
            <a:r>
              <a:rPr lang="tr-TR" dirty="0" smtClean="0"/>
              <a:t>Tremor </a:t>
            </a:r>
            <a:r>
              <a:rPr lang="tr-TR" dirty="0" err="1" smtClean="0"/>
              <a:t>filtrasyonu</a:t>
            </a:r>
            <a:endParaRPr lang="tr-TR" dirty="0"/>
          </a:p>
          <a:p>
            <a:r>
              <a:rPr lang="tr-TR" dirty="0" smtClean="0"/>
              <a:t>Hareket kontrolü</a:t>
            </a:r>
          </a:p>
          <a:p>
            <a:r>
              <a:rPr lang="tr-TR" dirty="0" smtClean="0"/>
              <a:t>3 boyutlu görme</a:t>
            </a:r>
          </a:p>
          <a:p>
            <a:r>
              <a:rPr lang="tr-TR" dirty="0" smtClean="0"/>
              <a:t>Bağımsız 7 dereceli </a:t>
            </a:r>
            <a:r>
              <a:rPr lang="tr-TR" dirty="0" err="1" smtClean="0"/>
              <a:t>endowrist</a:t>
            </a:r>
            <a:r>
              <a:rPr lang="tr-TR" dirty="0" smtClean="0"/>
              <a:t> </a:t>
            </a:r>
            <a:r>
              <a:rPr lang="tr-TR" dirty="0" err="1" smtClean="0"/>
              <a:t>enstrumanlar</a:t>
            </a:r>
            <a:endParaRPr lang="tr-TR" dirty="0" smtClean="0"/>
          </a:p>
          <a:p>
            <a:r>
              <a:rPr lang="tr-TR" dirty="0" smtClean="0"/>
              <a:t>Traksiyon ve </a:t>
            </a:r>
            <a:r>
              <a:rPr lang="tr-TR" dirty="0" err="1" smtClean="0"/>
              <a:t>retraksiyon</a:t>
            </a:r>
            <a:r>
              <a:rPr lang="tr-TR" dirty="0" smtClean="0"/>
              <a:t> için 3. kol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3454" y="1937318"/>
            <a:ext cx="3008329" cy="210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02584" y="4199681"/>
            <a:ext cx="990766" cy="685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Dikdörtgen"/>
          <p:cNvSpPr/>
          <p:nvPr/>
        </p:nvSpPr>
        <p:spPr>
          <a:xfrm>
            <a:off x="8718751" y="4884691"/>
            <a:ext cx="774599" cy="346309"/>
          </a:xfrm>
          <a:prstGeom prst="rect">
            <a:avLst/>
          </a:prstGeom>
        </p:spPr>
        <p:txBody>
          <a:bodyPr wrap="square" lIns="99121" tIns="49560" rIns="99121" bIns="49560">
            <a:spAutoFit/>
          </a:bodyPr>
          <a:lstStyle/>
          <a:p>
            <a:r>
              <a:rPr lang="tr-TR" b="1" dirty="0" smtClean="0"/>
              <a:t>1 cm</a:t>
            </a:r>
          </a:p>
        </p:txBody>
      </p:sp>
      <p:sp>
        <p:nvSpPr>
          <p:cNvPr id="8" name="7 Dikdörtgen"/>
          <p:cNvSpPr/>
          <p:nvPr/>
        </p:nvSpPr>
        <p:spPr>
          <a:xfrm>
            <a:off x="8115284" y="1463252"/>
            <a:ext cx="774599" cy="346309"/>
          </a:xfrm>
          <a:prstGeom prst="rect">
            <a:avLst/>
          </a:prstGeom>
        </p:spPr>
        <p:txBody>
          <a:bodyPr wrap="square" lIns="99121" tIns="49560" rIns="99121" bIns="49560">
            <a:spAutoFit/>
          </a:bodyPr>
          <a:lstStyle/>
          <a:p>
            <a:r>
              <a:rPr lang="tr-TR" b="1" dirty="0" smtClean="0"/>
              <a:t>5 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4381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Robotik</a:t>
            </a:r>
            <a:r>
              <a:rPr lang="en-US" dirty="0" smtClean="0"/>
              <a:t> SK vs. </a:t>
            </a:r>
            <a:r>
              <a:rPr lang="en-US" dirty="0" err="1" smtClean="0"/>
              <a:t>açık</a:t>
            </a:r>
            <a:r>
              <a:rPr lang="en-US" dirty="0" smtClean="0"/>
              <a:t> 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2009-2010(2 </a:t>
            </a:r>
            <a:r>
              <a:rPr lang="en-US" dirty="0" err="1" smtClean="0"/>
              <a:t>yıl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 smtClean="0"/>
              <a:t>11080 </a:t>
            </a:r>
            <a:r>
              <a:rPr lang="en-US" dirty="0" err="1" smtClean="0"/>
              <a:t>açık</a:t>
            </a:r>
            <a:r>
              <a:rPr lang="en-US" dirty="0" smtClean="0"/>
              <a:t> SK  vs. 2381 </a:t>
            </a:r>
            <a:r>
              <a:rPr lang="en-US" dirty="0" err="1" smtClean="0"/>
              <a:t>Robotik</a:t>
            </a:r>
            <a:r>
              <a:rPr lang="en-US" dirty="0" smtClean="0"/>
              <a:t> SK</a:t>
            </a:r>
          </a:p>
          <a:p>
            <a:pPr marL="0" indent="0">
              <a:buNone/>
            </a:pPr>
            <a:r>
              <a:rPr lang="en-US" dirty="0" err="1" smtClean="0"/>
              <a:t>Robotik</a:t>
            </a:r>
            <a:r>
              <a:rPr lang="en-US" dirty="0" smtClean="0"/>
              <a:t> </a:t>
            </a:r>
            <a:r>
              <a:rPr lang="en-US" dirty="0" err="1" smtClean="0"/>
              <a:t>grupta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Kısa</a:t>
            </a:r>
            <a:r>
              <a:rPr lang="en-US" dirty="0" smtClean="0"/>
              <a:t> </a:t>
            </a:r>
            <a:r>
              <a:rPr lang="en-US" dirty="0" err="1" smtClean="0"/>
              <a:t>hastanede</a:t>
            </a:r>
            <a:r>
              <a:rPr lang="en-US" dirty="0" smtClean="0"/>
              <a:t> </a:t>
            </a:r>
            <a:r>
              <a:rPr lang="en-US" dirty="0" err="1" smtClean="0"/>
              <a:t>kalış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transfüzyon</a:t>
            </a:r>
            <a:r>
              <a:rPr lang="en-US" dirty="0" smtClean="0"/>
              <a:t> </a:t>
            </a:r>
            <a:r>
              <a:rPr lang="en-US" dirty="0" err="1" smtClean="0"/>
              <a:t>oranı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</a:t>
            </a:r>
            <a:r>
              <a:rPr lang="en-US" dirty="0" err="1" smtClean="0"/>
              <a:t>intraop</a:t>
            </a:r>
            <a:r>
              <a:rPr lang="en-US" dirty="0" smtClean="0"/>
              <a:t> </a:t>
            </a:r>
            <a:r>
              <a:rPr lang="en-US" dirty="0" err="1" smtClean="0"/>
              <a:t>komplikasyon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postop </a:t>
            </a:r>
            <a:r>
              <a:rPr lang="en-US" dirty="0" err="1" smtClean="0"/>
              <a:t>komplikasyon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</a:t>
            </a:r>
            <a:r>
              <a:rPr lang="en-US" dirty="0" err="1" smtClean="0"/>
              <a:t>maliyet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01927" y="5771579"/>
            <a:ext cx="5328592" cy="461643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r>
              <a:rPr lang="en-US" sz="2400" dirty="0">
                <a:latin typeface="+mj-lt"/>
              </a:rPr>
              <a:t>Li </a:t>
            </a:r>
            <a:r>
              <a:rPr lang="en-US" sz="2400" dirty="0" err="1">
                <a:latin typeface="+mj-lt"/>
              </a:rPr>
              <a:t>ve</a:t>
            </a:r>
            <a:r>
              <a:rPr lang="en-US" sz="2400" dirty="0">
                <a:latin typeface="+mj-lt"/>
              </a:rPr>
              <a:t> ark. Can </a:t>
            </a:r>
            <a:r>
              <a:rPr lang="en-US" sz="2400" dirty="0" err="1">
                <a:latin typeface="+mj-lt"/>
              </a:rPr>
              <a:t>Urol</a:t>
            </a:r>
            <a:r>
              <a:rPr lang="en-US" sz="2400" dirty="0">
                <a:latin typeface="+mj-lt"/>
              </a:rPr>
              <a:t> Assoc.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2563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err="1" smtClean="0"/>
              <a:t>Robotik</a:t>
            </a:r>
            <a:r>
              <a:rPr lang="en-US" sz="3600" b="1" dirty="0" smtClean="0"/>
              <a:t> vs. LS </a:t>
            </a:r>
            <a:r>
              <a:rPr lang="en-US" sz="3600" b="1" dirty="0" err="1" smtClean="0"/>
              <a:t>ve</a:t>
            </a:r>
            <a:r>
              <a:rPr lang="en-US" sz="3600" b="1" dirty="0" smtClean="0"/>
              <a:t> abdominal </a:t>
            </a:r>
            <a:r>
              <a:rPr lang="en-US" sz="3600" b="1" dirty="0" err="1" smtClean="0"/>
              <a:t>sakrokolpopeksi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398" y="1651688"/>
            <a:ext cx="9241155" cy="5054017"/>
          </a:xfrm>
        </p:spPr>
        <p:txBody>
          <a:bodyPr>
            <a:noAutofit/>
          </a:bodyPr>
          <a:lstStyle/>
          <a:p>
            <a:pPr marL="1486814" lvl="3" indent="0">
              <a:buNone/>
            </a:pPr>
            <a:r>
              <a:rPr lang="en-US" dirty="0" smtClean="0"/>
              <a:t>				</a:t>
            </a:r>
          </a:p>
          <a:p>
            <a:pPr marL="1486814" lvl="3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	</a:t>
            </a:r>
            <a:r>
              <a:rPr lang="en-US" sz="1600" b="1" i="1" dirty="0" err="1" smtClean="0"/>
              <a:t>Robotik</a:t>
            </a:r>
            <a:r>
              <a:rPr lang="en-US" sz="1600" b="1" i="1" dirty="0" smtClean="0"/>
              <a:t>	        </a:t>
            </a:r>
            <a:r>
              <a:rPr lang="en-US" sz="1600" b="1" i="1" dirty="0" err="1" smtClean="0"/>
              <a:t>Laparaskopik</a:t>
            </a:r>
            <a:r>
              <a:rPr lang="en-US" sz="1600" b="1" i="1" dirty="0" smtClean="0"/>
              <a:t>		Abdominal</a:t>
            </a:r>
          </a:p>
          <a:p>
            <a:pPr marL="123901" indent="0">
              <a:lnSpc>
                <a:spcPct val="70000"/>
              </a:lnSpc>
              <a:buNone/>
            </a:pPr>
            <a:endParaRPr lang="en-US" sz="1800" dirty="0"/>
          </a:p>
          <a:p>
            <a:pPr marL="123901" indent="0">
              <a:lnSpc>
                <a:spcPct val="70000"/>
              </a:lnSpc>
              <a:buNone/>
            </a:pPr>
            <a:r>
              <a:rPr lang="en-US" sz="1800" dirty="0"/>
              <a:t>Op. </a:t>
            </a:r>
            <a:r>
              <a:rPr lang="en-US" sz="1800" dirty="0" err="1" smtClean="0"/>
              <a:t>süresi</a:t>
            </a:r>
            <a:r>
              <a:rPr lang="en-US" sz="1800" dirty="0" smtClean="0"/>
              <a:t> </a:t>
            </a:r>
            <a:r>
              <a:rPr lang="en-US" sz="1800" dirty="0"/>
              <a:t>(</a:t>
            </a:r>
            <a:r>
              <a:rPr lang="en-US" sz="1800" dirty="0" err="1"/>
              <a:t>dakika</a:t>
            </a:r>
            <a:r>
              <a:rPr lang="en-US" sz="1800" dirty="0"/>
              <a:t>)		</a:t>
            </a:r>
            <a:r>
              <a:rPr lang="en-US" sz="1800" dirty="0" smtClean="0"/>
              <a:t>328</a:t>
            </a:r>
            <a:r>
              <a:rPr lang="en-US" sz="1800" dirty="0"/>
              <a:t>	          269		          </a:t>
            </a:r>
            <a:r>
              <a:rPr lang="en-US" sz="1800" dirty="0" smtClean="0"/>
              <a:t>         170</a:t>
            </a:r>
            <a:endParaRPr lang="en-US" sz="1800" dirty="0"/>
          </a:p>
          <a:p>
            <a:pPr marL="123901" indent="0">
              <a:lnSpc>
                <a:spcPct val="70000"/>
              </a:lnSpc>
              <a:buNone/>
            </a:pPr>
            <a:endParaRPr lang="en-US" sz="1800" dirty="0"/>
          </a:p>
          <a:p>
            <a:pPr marL="123901" indent="0">
              <a:lnSpc>
                <a:spcPct val="70000"/>
              </a:lnSpc>
              <a:buNone/>
            </a:pPr>
            <a:r>
              <a:rPr lang="en-US" sz="1800" dirty="0" err="1"/>
              <a:t>Konversiyon</a:t>
            </a:r>
            <a:r>
              <a:rPr lang="en-US" sz="1800" dirty="0"/>
              <a:t>(%)		</a:t>
            </a:r>
            <a:r>
              <a:rPr lang="en-US" sz="1800" dirty="0" smtClean="0"/>
              <a:t>1.4</a:t>
            </a:r>
            <a:r>
              <a:rPr lang="en-US" sz="1800" dirty="0"/>
              <a:t>	 </a:t>
            </a:r>
            <a:r>
              <a:rPr lang="en-US" sz="1800" dirty="0" smtClean="0"/>
              <a:t>          1.8</a:t>
            </a:r>
            <a:r>
              <a:rPr lang="en-US" sz="1800" dirty="0"/>
              <a:t>			</a:t>
            </a:r>
            <a:r>
              <a:rPr lang="en-US" sz="1800" dirty="0" smtClean="0"/>
              <a:t>   0</a:t>
            </a:r>
            <a:endParaRPr lang="en-US" sz="1800" dirty="0"/>
          </a:p>
          <a:p>
            <a:pPr marL="123901" indent="0">
              <a:lnSpc>
                <a:spcPct val="70000"/>
              </a:lnSpc>
              <a:buNone/>
            </a:pPr>
            <a:endParaRPr lang="en-US" sz="1800" dirty="0"/>
          </a:p>
          <a:p>
            <a:pPr marL="123901" indent="0">
              <a:lnSpc>
                <a:spcPct val="70000"/>
              </a:lnSpc>
              <a:buNone/>
            </a:pPr>
            <a:r>
              <a:rPr lang="en-US" sz="1800" dirty="0" err="1"/>
              <a:t>Transfüzyon</a:t>
            </a:r>
            <a:r>
              <a:rPr lang="en-US" sz="1800" dirty="0"/>
              <a:t> (%)		</a:t>
            </a:r>
            <a:r>
              <a:rPr lang="en-US" sz="1800" dirty="0" smtClean="0"/>
              <a:t>1.4</a:t>
            </a:r>
            <a:r>
              <a:rPr lang="en-US" sz="1800" dirty="0"/>
              <a:t>	 </a:t>
            </a:r>
            <a:r>
              <a:rPr lang="en-US" sz="1800" dirty="0" smtClean="0"/>
              <a:t>           1.4</a:t>
            </a:r>
            <a:r>
              <a:rPr lang="en-US" sz="1800" dirty="0"/>
              <a:t>	 </a:t>
            </a:r>
            <a:r>
              <a:rPr lang="en-US" sz="1800" dirty="0" smtClean="0"/>
              <a:t>               		   3.8</a:t>
            </a:r>
            <a:endParaRPr lang="en-US" sz="1800" dirty="0"/>
          </a:p>
          <a:p>
            <a:pPr marL="123901" indent="0">
              <a:lnSpc>
                <a:spcPct val="70000"/>
              </a:lnSpc>
              <a:buNone/>
            </a:pPr>
            <a:endParaRPr lang="en-US" sz="1800" dirty="0"/>
          </a:p>
          <a:p>
            <a:pPr marL="123901" indent="0">
              <a:lnSpc>
                <a:spcPct val="70000"/>
              </a:lnSpc>
              <a:buNone/>
            </a:pPr>
            <a:r>
              <a:rPr lang="en-US" sz="1800" dirty="0" err="1"/>
              <a:t>Hast.kalma</a:t>
            </a:r>
            <a:r>
              <a:rPr lang="en-US" sz="1800" dirty="0"/>
              <a:t> </a:t>
            </a:r>
            <a:r>
              <a:rPr lang="en-US" sz="1800" dirty="0" err="1"/>
              <a:t>süresi</a:t>
            </a:r>
            <a:r>
              <a:rPr lang="en-US" sz="1800" dirty="0"/>
              <a:t>(day)	</a:t>
            </a:r>
            <a:r>
              <a:rPr lang="en-US" sz="1800" dirty="0" smtClean="0"/>
              <a:t>1</a:t>
            </a:r>
            <a:r>
              <a:rPr lang="en-US" sz="1800" dirty="0"/>
              <a:t>	 </a:t>
            </a:r>
            <a:r>
              <a:rPr lang="en-US" sz="1800" dirty="0" smtClean="0"/>
              <a:t>           1.8</a:t>
            </a:r>
            <a:r>
              <a:rPr lang="en-US" sz="1800" dirty="0"/>
              <a:t>		   </a:t>
            </a:r>
            <a:r>
              <a:rPr lang="en-US" sz="1800" dirty="0" smtClean="0"/>
              <a:t>	2.7</a:t>
            </a:r>
            <a:r>
              <a:rPr lang="en-US" sz="1800" dirty="0"/>
              <a:t>	      				</a:t>
            </a:r>
          </a:p>
          <a:p>
            <a:pPr marL="123901" indent="0">
              <a:lnSpc>
                <a:spcPct val="70000"/>
              </a:lnSpc>
              <a:buNone/>
            </a:pPr>
            <a:r>
              <a:rPr lang="en-US" sz="1800" dirty="0" err="1"/>
              <a:t>Maliyet</a:t>
            </a:r>
            <a:r>
              <a:rPr lang="en-US" sz="1800" dirty="0"/>
              <a:t> (</a:t>
            </a:r>
            <a:r>
              <a:rPr lang="en-US" sz="1800" dirty="0" err="1"/>
              <a:t>dolar</a:t>
            </a:r>
            <a:r>
              <a:rPr lang="en-US" sz="1800" dirty="0"/>
              <a:t>)		</a:t>
            </a:r>
            <a:r>
              <a:rPr lang="en-US" sz="1800" dirty="0" smtClean="0"/>
              <a:t>8508</a:t>
            </a:r>
            <a:r>
              <a:rPr lang="en-US" sz="1800" dirty="0"/>
              <a:t>	 </a:t>
            </a:r>
            <a:r>
              <a:rPr lang="en-US" sz="1800" dirty="0" smtClean="0"/>
              <a:t>          7553</a:t>
            </a:r>
            <a:r>
              <a:rPr lang="en-US" sz="1800" dirty="0"/>
              <a:t>	 </a:t>
            </a:r>
            <a:r>
              <a:rPr lang="en-US" sz="1800" dirty="0" smtClean="0"/>
              <a:t>                  5792</a:t>
            </a:r>
            <a:endParaRPr lang="en-US" sz="18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Judd  et al. J Minim Invasive Gynecol. 2010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4242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Robotik</a:t>
            </a:r>
            <a:r>
              <a:rPr lang="en-US" dirty="0" smtClean="0"/>
              <a:t> SK vs. </a:t>
            </a:r>
            <a:r>
              <a:rPr lang="en-US" dirty="0" err="1" smtClean="0"/>
              <a:t>Laparoskopik</a:t>
            </a:r>
            <a:r>
              <a:rPr lang="en-US" dirty="0" smtClean="0"/>
              <a:t> 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402" y="1651695"/>
            <a:ext cx="9373101" cy="467159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4600" b="1" i="1" dirty="0" smtClean="0"/>
              <a:t>Meta-</a:t>
            </a:r>
            <a:r>
              <a:rPr lang="en-US" sz="4600" b="1" i="1" dirty="0" err="1" smtClean="0"/>
              <a:t>analiz</a:t>
            </a:r>
            <a:r>
              <a:rPr lang="en-US" sz="4600" b="1" i="1" dirty="0" smtClean="0"/>
              <a:t>, 9 </a:t>
            </a:r>
            <a:r>
              <a:rPr lang="en-US" sz="4600" b="1" i="1" dirty="0" err="1" smtClean="0"/>
              <a:t>çalışma</a:t>
            </a:r>
            <a:r>
              <a:rPr lang="en-US" sz="4600" b="1" i="1" dirty="0" smtClean="0"/>
              <a:t>, 1157 </a:t>
            </a:r>
            <a:r>
              <a:rPr lang="en-US" sz="4600" b="1" i="1" dirty="0" err="1" smtClean="0"/>
              <a:t>olgu</a:t>
            </a:r>
            <a:endParaRPr lang="en-US" sz="4600" b="1" i="1" dirty="0" smtClean="0"/>
          </a:p>
          <a:p>
            <a:pPr marL="0" indent="0">
              <a:buNone/>
            </a:pPr>
            <a:r>
              <a:rPr lang="en-US" dirty="0" err="1" smtClean="0"/>
              <a:t>Robotik</a:t>
            </a:r>
            <a:r>
              <a:rPr lang="en-US" dirty="0" smtClean="0"/>
              <a:t> SK </a:t>
            </a:r>
            <a:r>
              <a:rPr lang="en-US" dirty="0" err="1" smtClean="0"/>
              <a:t>grubunda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postop </a:t>
            </a:r>
            <a:r>
              <a:rPr lang="en-US" dirty="0" err="1" smtClean="0"/>
              <a:t>ağrı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uzun</a:t>
            </a:r>
            <a:r>
              <a:rPr lang="en-US" dirty="0" smtClean="0"/>
              <a:t> </a:t>
            </a:r>
            <a:r>
              <a:rPr lang="en-US" dirty="0" err="1" smtClean="0"/>
              <a:t>operasyon</a:t>
            </a:r>
            <a:r>
              <a:rPr lang="en-US" dirty="0" smtClean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komplikasyon</a:t>
            </a:r>
            <a:r>
              <a:rPr lang="en-US" dirty="0" smtClean="0"/>
              <a:t> </a:t>
            </a:r>
            <a:r>
              <a:rPr lang="en-US" dirty="0" err="1" smtClean="0"/>
              <a:t>oranı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Fark</a:t>
            </a:r>
            <a:r>
              <a:rPr lang="en-US" dirty="0" smtClean="0"/>
              <a:t> </a:t>
            </a:r>
            <a:r>
              <a:rPr lang="en-US" dirty="0" err="1" smtClean="0"/>
              <a:t>yok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Anatomik</a:t>
            </a:r>
            <a:r>
              <a:rPr lang="en-US" dirty="0" smtClean="0"/>
              <a:t> </a:t>
            </a:r>
            <a:r>
              <a:rPr lang="en-US" dirty="0" err="1" smtClean="0"/>
              <a:t>düzeltme</a:t>
            </a:r>
            <a:endParaRPr lang="en-US" dirty="0" smtClean="0"/>
          </a:p>
          <a:p>
            <a:r>
              <a:rPr lang="en-US" dirty="0" err="1" smtClean="0"/>
              <a:t>Hastanede</a:t>
            </a:r>
            <a:r>
              <a:rPr lang="en-US" dirty="0" smtClean="0"/>
              <a:t> </a:t>
            </a:r>
            <a:r>
              <a:rPr lang="en-US" dirty="0" err="1" smtClean="0"/>
              <a:t>kalış</a:t>
            </a:r>
            <a:r>
              <a:rPr lang="en-US" dirty="0" smtClean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r>
              <a:rPr lang="en-US" dirty="0" smtClean="0"/>
              <a:t>QOL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De </a:t>
            </a:r>
            <a:r>
              <a:rPr lang="en-US" sz="2800" dirty="0"/>
              <a:t>Sa </a:t>
            </a:r>
            <a:r>
              <a:rPr lang="en-US" sz="2800" dirty="0" err="1"/>
              <a:t>ve</a:t>
            </a:r>
            <a:r>
              <a:rPr lang="en-US" sz="2800" dirty="0"/>
              <a:t> ark. </a:t>
            </a:r>
            <a:r>
              <a:rPr lang="en-US" sz="2800" dirty="0" err="1"/>
              <a:t>Int</a:t>
            </a:r>
            <a:r>
              <a:rPr lang="en-US" sz="2800" dirty="0"/>
              <a:t> </a:t>
            </a:r>
            <a:r>
              <a:rPr lang="en-US" sz="2800" dirty="0" err="1"/>
              <a:t>Urogynecol</a:t>
            </a:r>
            <a:r>
              <a:rPr lang="en-US" sz="2800" dirty="0"/>
              <a:t> J.2015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8734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MIC(</a:t>
            </a:r>
            <a:r>
              <a:rPr lang="en-US" dirty="0" err="1" smtClean="0"/>
              <a:t>Robotik</a:t>
            </a:r>
            <a:r>
              <a:rPr lang="en-US" dirty="0" smtClean="0"/>
              <a:t> and </a:t>
            </a:r>
            <a:r>
              <a:rPr lang="en-US" dirty="0" err="1" smtClean="0"/>
              <a:t>Laparoskopik</a:t>
            </a:r>
            <a:r>
              <a:rPr lang="en-US" dirty="0" smtClean="0"/>
              <a:t>) </a:t>
            </a:r>
            <a:r>
              <a:rPr lang="en-US" dirty="0"/>
              <a:t>vs. </a:t>
            </a:r>
            <a:r>
              <a:rPr lang="en-US" dirty="0" err="1" smtClean="0"/>
              <a:t>Açık</a:t>
            </a:r>
            <a:r>
              <a:rPr lang="en-US" dirty="0" smtClean="0"/>
              <a:t> SK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i="1" dirty="0" smtClean="0"/>
              <a:t>Meta-</a:t>
            </a:r>
            <a:r>
              <a:rPr lang="en-US" b="1" i="1" dirty="0" err="1" smtClean="0"/>
              <a:t>analiz</a:t>
            </a:r>
            <a:r>
              <a:rPr lang="en-US" b="1" i="1" dirty="0" smtClean="0"/>
              <a:t>, 12 </a:t>
            </a:r>
            <a:r>
              <a:rPr lang="en-US" b="1" i="1" dirty="0" err="1" smtClean="0"/>
              <a:t>çalışma</a:t>
            </a:r>
            <a:r>
              <a:rPr lang="en-US" b="1" i="1" dirty="0" smtClean="0"/>
              <a:t> 4757 </a:t>
            </a:r>
            <a:r>
              <a:rPr lang="en-US" b="1" i="1" dirty="0" err="1" smtClean="0"/>
              <a:t>olgu</a:t>
            </a:r>
            <a:endParaRPr lang="en-US" b="1" i="1" dirty="0" smtClean="0"/>
          </a:p>
          <a:p>
            <a:pPr marL="0" indent="0">
              <a:buNone/>
            </a:pPr>
            <a:r>
              <a:rPr lang="en-US" dirty="0" smtClean="0"/>
              <a:t>MIC </a:t>
            </a:r>
            <a:r>
              <a:rPr lang="en-US" dirty="0" err="1" smtClean="0"/>
              <a:t>grubunda</a:t>
            </a:r>
            <a:r>
              <a:rPr lang="en-US" dirty="0" smtClean="0"/>
              <a:t>:</a:t>
            </a:r>
          </a:p>
          <a:p>
            <a:r>
              <a:rPr lang="en-US" sz="4300" dirty="0" err="1" smtClean="0"/>
              <a:t>Eşit</a:t>
            </a:r>
            <a:r>
              <a:rPr lang="en-US" sz="4300" dirty="0" smtClean="0"/>
              <a:t> </a:t>
            </a:r>
            <a:r>
              <a:rPr lang="en-US" sz="4300" dirty="0" err="1" smtClean="0"/>
              <a:t>başarı</a:t>
            </a:r>
            <a:r>
              <a:rPr lang="en-US" sz="4300" dirty="0" smtClean="0"/>
              <a:t> </a:t>
            </a:r>
            <a:r>
              <a:rPr lang="en-US" sz="4300" dirty="0" err="1" smtClean="0"/>
              <a:t>oranı</a:t>
            </a:r>
            <a:endParaRPr lang="en-US" sz="4300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kaybı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transfüzyon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kısa</a:t>
            </a:r>
            <a:r>
              <a:rPr lang="en-US" dirty="0" smtClean="0"/>
              <a:t> </a:t>
            </a:r>
            <a:r>
              <a:rPr lang="en-US" dirty="0" err="1" smtClean="0"/>
              <a:t>hastane</a:t>
            </a:r>
            <a:r>
              <a:rPr lang="en-US" dirty="0" smtClean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uzun</a:t>
            </a:r>
            <a:r>
              <a:rPr lang="en-US" dirty="0" smtClean="0"/>
              <a:t> </a:t>
            </a:r>
            <a:r>
              <a:rPr lang="en-US" dirty="0" err="1" smtClean="0"/>
              <a:t>operasyon</a:t>
            </a:r>
            <a:r>
              <a:rPr lang="en-US" dirty="0" smtClean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De Sa </a:t>
            </a:r>
            <a:r>
              <a:rPr lang="en-US" sz="2000" dirty="0" err="1" smtClean="0"/>
              <a:t>ve</a:t>
            </a:r>
            <a:r>
              <a:rPr lang="en-US" sz="2000" dirty="0" smtClean="0"/>
              <a:t> ark. </a:t>
            </a: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sz="2000" dirty="0" err="1" smtClean="0"/>
              <a:t>Urogynecol</a:t>
            </a:r>
            <a:r>
              <a:rPr lang="en-US" sz="2000" dirty="0" smtClean="0"/>
              <a:t> J.2015</a:t>
            </a:r>
            <a:endParaRPr lang="en-US" sz="20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422007" y="1595115"/>
            <a:ext cx="4332545" cy="472816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5400" dirty="0" err="1" smtClean="0">
                <a:solidFill>
                  <a:srgbClr val="FF3300"/>
                </a:solidFill>
              </a:rPr>
              <a:t>Açık</a:t>
            </a:r>
            <a:r>
              <a:rPr lang="en-US" sz="5400" dirty="0" smtClean="0">
                <a:solidFill>
                  <a:srgbClr val="FF3300"/>
                </a:solidFill>
              </a:rPr>
              <a:t> SK </a:t>
            </a:r>
            <a:r>
              <a:rPr lang="en-US" sz="5400" dirty="0" err="1" smtClean="0">
                <a:solidFill>
                  <a:srgbClr val="FF3300"/>
                </a:solidFill>
              </a:rPr>
              <a:t>yerine</a:t>
            </a:r>
            <a:endParaRPr lang="en-US" sz="5400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endParaRPr lang="en-US" sz="5400" dirty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en-US" sz="5400" dirty="0" err="1" smtClean="0">
                <a:solidFill>
                  <a:srgbClr val="FF3300"/>
                </a:solidFill>
              </a:rPr>
              <a:t>Robotik</a:t>
            </a:r>
            <a:r>
              <a:rPr lang="en-US" sz="5400" dirty="0" smtClean="0">
                <a:solidFill>
                  <a:srgbClr val="FF3300"/>
                </a:solidFill>
              </a:rPr>
              <a:t>/ </a:t>
            </a:r>
            <a:r>
              <a:rPr lang="en-US" sz="5400" dirty="0" err="1" smtClean="0">
                <a:solidFill>
                  <a:srgbClr val="FF3300"/>
                </a:solidFill>
              </a:rPr>
              <a:t>laparaskopik</a:t>
            </a:r>
            <a:endParaRPr lang="en-US" sz="5400" dirty="0">
              <a:solidFill>
                <a:srgbClr val="FF33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2E4F31-8D00-45A7-98B1-ABD3130074EC}" type="slidenum">
              <a:rPr lang="tr-TR" smtClean="0"/>
              <a:pPr>
                <a:defRPr/>
              </a:pPr>
              <a:t>40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3681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343331"/>
            <a:ext cx="9241155" cy="1179777"/>
          </a:xfrm>
        </p:spPr>
        <p:txBody>
          <a:bodyPr/>
          <a:lstStyle/>
          <a:p>
            <a:r>
              <a:rPr lang="en-US" dirty="0" err="1" smtClean="0"/>
              <a:t>Kolpokleizis</a:t>
            </a:r>
            <a:r>
              <a:rPr lang="en-US" dirty="0" smtClean="0"/>
              <a:t> </a:t>
            </a:r>
            <a:r>
              <a:rPr lang="en-US" dirty="0" err="1" smtClean="0"/>
              <a:t>hazırlığı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 err="1" smtClean="0"/>
              <a:t>Preop</a:t>
            </a:r>
            <a:r>
              <a:rPr lang="en-US" b="1" i="1" dirty="0" smtClean="0"/>
              <a:t>:</a:t>
            </a:r>
          </a:p>
          <a:p>
            <a:r>
              <a:rPr lang="en-US" dirty="0" err="1" smtClean="0"/>
              <a:t>Fizik</a:t>
            </a:r>
            <a:r>
              <a:rPr lang="en-US" dirty="0" smtClean="0"/>
              <a:t> </a:t>
            </a:r>
            <a:r>
              <a:rPr lang="en-US" dirty="0" err="1" smtClean="0"/>
              <a:t>muaayene</a:t>
            </a:r>
            <a:endParaRPr lang="en-US" dirty="0" smtClean="0"/>
          </a:p>
          <a:p>
            <a:r>
              <a:rPr lang="en-US" dirty="0" smtClean="0"/>
              <a:t>PAP smear</a:t>
            </a:r>
          </a:p>
          <a:p>
            <a:r>
              <a:rPr lang="en-US" dirty="0" err="1" smtClean="0"/>
              <a:t>Transvajinal</a:t>
            </a:r>
            <a:r>
              <a:rPr lang="en-US" dirty="0" smtClean="0"/>
              <a:t> </a:t>
            </a:r>
            <a:r>
              <a:rPr lang="en-US" dirty="0" err="1" smtClean="0"/>
              <a:t>ultrason</a:t>
            </a:r>
            <a:r>
              <a:rPr lang="en-US" dirty="0" smtClean="0"/>
              <a:t> </a:t>
            </a:r>
          </a:p>
          <a:p>
            <a:r>
              <a:rPr lang="en-US" dirty="0" smtClean="0"/>
              <a:t>Endometrial </a:t>
            </a:r>
            <a:r>
              <a:rPr lang="en-US" dirty="0" err="1" smtClean="0"/>
              <a:t>örnekleme</a:t>
            </a:r>
            <a:endParaRPr lang="en-US" dirty="0" smtClean="0"/>
          </a:p>
          <a:p>
            <a:pPr lvl="1"/>
            <a:r>
              <a:rPr lang="en-US" dirty="0" err="1" smtClean="0"/>
              <a:t>Kanama</a:t>
            </a:r>
            <a:r>
              <a:rPr lang="en-US" dirty="0" smtClean="0"/>
              <a:t> </a:t>
            </a:r>
            <a:r>
              <a:rPr lang="en-US" dirty="0" err="1" smtClean="0"/>
              <a:t>öyküsü</a:t>
            </a:r>
            <a:endParaRPr lang="en-US" dirty="0" smtClean="0"/>
          </a:p>
          <a:p>
            <a:pPr lvl="1"/>
            <a:r>
              <a:rPr lang="en-US" dirty="0" err="1" smtClean="0"/>
              <a:t>Artmış</a:t>
            </a:r>
            <a:r>
              <a:rPr lang="en-US" dirty="0" smtClean="0"/>
              <a:t> endometrial </a:t>
            </a:r>
            <a:r>
              <a:rPr lang="en-US" dirty="0" err="1" smtClean="0"/>
              <a:t>kalınlık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4463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591555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Ö</a:t>
            </a:r>
            <a:r>
              <a:rPr lang="en-US" dirty="0" err="1" smtClean="0"/>
              <a:t>zet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440" y="1019051"/>
            <a:ext cx="9445118" cy="5832647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Kolpokleizis</a:t>
            </a:r>
            <a:endParaRPr lang="en-US" dirty="0" smtClean="0"/>
          </a:p>
          <a:p>
            <a:pPr lvl="1"/>
            <a:r>
              <a:rPr lang="en-US" dirty="0" err="1" smtClean="0"/>
              <a:t>Kısa</a:t>
            </a:r>
            <a:r>
              <a:rPr lang="en-US" dirty="0" smtClean="0"/>
              <a:t> </a:t>
            </a:r>
            <a:r>
              <a:rPr lang="en-US" dirty="0" err="1" smtClean="0"/>
              <a:t>operasyon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iyileşme</a:t>
            </a:r>
            <a:r>
              <a:rPr lang="en-US" dirty="0" smtClean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pPr lvl="1"/>
            <a:r>
              <a:rPr lang="tr-TR" dirty="0" smtClean="0"/>
              <a:t>Basit/komplike değil</a:t>
            </a:r>
          </a:p>
          <a:p>
            <a:pPr lvl="1"/>
            <a:r>
              <a:rPr lang="tr-TR" dirty="0" smtClean="0"/>
              <a:t>Daha az </a:t>
            </a:r>
            <a:r>
              <a:rPr lang="tr-TR" dirty="0" err="1" smtClean="0"/>
              <a:t>morbidite</a:t>
            </a:r>
            <a:r>
              <a:rPr lang="tr-TR" dirty="0" smtClean="0"/>
              <a:t> ve  yüksek başarı</a:t>
            </a:r>
            <a:endParaRPr lang="tr-TR" dirty="0"/>
          </a:p>
          <a:p>
            <a:r>
              <a:rPr lang="en-US" dirty="0" err="1" smtClean="0"/>
              <a:t>Sakrospinöz</a:t>
            </a:r>
            <a:r>
              <a:rPr lang="en-US" dirty="0" smtClean="0"/>
              <a:t> ligament </a:t>
            </a:r>
            <a:r>
              <a:rPr lang="en-US" dirty="0" err="1" smtClean="0"/>
              <a:t>fiksasyonu</a:t>
            </a:r>
            <a:endParaRPr lang="en-US" dirty="0" smtClean="0"/>
          </a:p>
          <a:p>
            <a:pPr lvl="1"/>
            <a:r>
              <a:rPr lang="en-US" dirty="0" err="1"/>
              <a:t>Kısa</a:t>
            </a:r>
            <a:r>
              <a:rPr lang="en-US" dirty="0"/>
              <a:t> </a:t>
            </a:r>
            <a:r>
              <a:rPr lang="en-US" dirty="0" err="1"/>
              <a:t>operasyon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iyileşme</a:t>
            </a:r>
            <a:r>
              <a:rPr lang="en-US" dirty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pPr lvl="1"/>
            <a:r>
              <a:rPr lang="tr-TR" dirty="0" smtClean="0"/>
              <a:t>Daha </a:t>
            </a:r>
            <a:r>
              <a:rPr lang="tr-TR" dirty="0"/>
              <a:t>az </a:t>
            </a:r>
            <a:r>
              <a:rPr lang="tr-TR" dirty="0" err="1"/>
              <a:t>morbidite</a:t>
            </a:r>
            <a:r>
              <a:rPr lang="tr-TR" dirty="0"/>
              <a:t> </a:t>
            </a:r>
            <a:endParaRPr lang="en-US" dirty="0"/>
          </a:p>
          <a:p>
            <a:pPr lvl="1"/>
            <a:r>
              <a:rPr lang="en-US" dirty="0" err="1" smtClean="0"/>
              <a:t>Relatif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abdominal </a:t>
            </a:r>
            <a:r>
              <a:rPr lang="en-US" dirty="0" err="1" smtClean="0"/>
              <a:t>SK’den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başarı</a:t>
            </a:r>
            <a:endParaRPr lang="en-US" dirty="0" smtClean="0"/>
          </a:p>
          <a:p>
            <a:r>
              <a:rPr lang="en-US" dirty="0" err="1" smtClean="0">
                <a:solidFill>
                  <a:srgbClr val="000000"/>
                </a:solidFill>
              </a:rPr>
              <a:t>Transvajinal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meş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>
                <a:solidFill>
                  <a:srgbClr val="000000"/>
                </a:solidFill>
              </a:rPr>
              <a:t>A</a:t>
            </a:r>
            <a:r>
              <a:rPr lang="en-US" dirty="0" smtClean="0">
                <a:solidFill>
                  <a:srgbClr val="000000"/>
                </a:solidFill>
              </a:rPr>
              <a:t>nterior </a:t>
            </a:r>
            <a:r>
              <a:rPr lang="en-US" dirty="0" err="1" smtClean="0">
                <a:solidFill>
                  <a:srgbClr val="000000"/>
                </a:solidFill>
              </a:rPr>
              <a:t>ve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apikal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defektte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yüksek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başarı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oranı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err="1" smtClean="0">
                <a:solidFill>
                  <a:srgbClr val="000000"/>
                </a:solidFill>
              </a:rPr>
              <a:t>Sekonder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olgu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endikasyonlarında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tartışma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yok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err="1" smtClean="0">
                <a:solidFill>
                  <a:srgbClr val="000000"/>
                </a:solidFill>
              </a:rPr>
              <a:t>Doku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fiksasyon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sistemliler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tercih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ediliyor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FDA </a:t>
            </a:r>
            <a:r>
              <a:rPr lang="en-US" dirty="0" err="1" smtClean="0">
                <a:solidFill>
                  <a:srgbClr val="000000"/>
                </a:solidFill>
              </a:rPr>
              <a:t>anonsundan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sonra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özellikle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ABD’de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azalan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uygulama</a:t>
            </a:r>
            <a:endParaRPr lang="en-US" dirty="0" smtClean="0">
              <a:solidFill>
                <a:srgbClr val="000000"/>
              </a:solidFill>
            </a:endParaRPr>
          </a:p>
          <a:p>
            <a:pPr marL="495311" lvl="1" indent="0">
              <a:buNone/>
            </a:pPr>
            <a:endParaRPr lang="en-US" b="1" dirty="0" smtClean="0">
              <a:solidFill>
                <a:srgbClr val="000000"/>
              </a:solidFill>
            </a:endParaRPr>
          </a:p>
          <a:p>
            <a:pPr lvl="1"/>
            <a:endParaRPr lang="en-US" dirty="0"/>
          </a:p>
          <a:p>
            <a:pPr marL="495311" lvl="1" indent="0"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45943" y="6635675"/>
            <a:ext cx="2160239" cy="792088"/>
          </a:xfrm>
        </p:spPr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6208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591555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Özet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440" y="1019051"/>
            <a:ext cx="9445118" cy="5832647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dirty="0" err="1" smtClean="0"/>
              <a:t>Açık</a:t>
            </a:r>
            <a:r>
              <a:rPr lang="en-US" dirty="0" smtClean="0"/>
              <a:t> abdominal </a:t>
            </a:r>
            <a:r>
              <a:rPr lang="en-US" dirty="0" err="1" smtClean="0"/>
              <a:t>sakrokolpopeksi</a:t>
            </a:r>
            <a:endParaRPr lang="en-US" dirty="0" smtClean="0"/>
          </a:p>
          <a:p>
            <a:pPr lvl="1"/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başarı</a:t>
            </a:r>
            <a:r>
              <a:rPr lang="en-US" dirty="0" smtClean="0"/>
              <a:t> </a:t>
            </a:r>
          </a:p>
          <a:p>
            <a:pPr lvl="1"/>
            <a:r>
              <a:rPr lang="en-US" dirty="0" err="1" smtClean="0"/>
              <a:t>Düşük</a:t>
            </a:r>
            <a:r>
              <a:rPr lang="en-US" dirty="0" smtClean="0"/>
              <a:t> </a:t>
            </a:r>
            <a:r>
              <a:rPr lang="en-US" dirty="0" err="1" smtClean="0"/>
              <a:t>disparoni</a:t>
            </a:r>
            <a:endParaRPr lang="en-US" dirty="0" smtClean="0"/>
          </a:p>
          <a:p>
            <a:pPr lvl="1"/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/>
              <a:t>f</a:t>
            </a:r>
            <a:r>
              <a:rPr lang="en-US" dirty="0" err="1" smtClean="0"/>
              <a:t>azla</a:t>
            </a:r>
            <a:r>
              <a:rPr lang="en-US" dirty="0" smtClean="0"/>
              <a:t> </a:t>
            </a:r>
            <a:r>
              <a:rPr lang="en-US" dirty="0" err="1" smtClean="0"/>
              <a:t>morbidite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komplikasyon</a:t>
            </a:r>
            <a:endParaRPr lang="en-US" dirty="0" smtClean="0"/>
          </a:p>
          <a:p>
            <a:r>
              <a:rPr lang="en-US" dirty="0" err="1" smtClean="0"/>
              <a:t>Laparoskopik</a:t>
            </a:r>
            <a:r>
              <a:rPr lang="en-US" dirty="0" smtClean="0"/>
              <a:t> </a:t>
            </a:r>
            <a:r>
              <a:rPr lang="en-US" dirty="0" err="1" smtClean="0"/>
              <a:t>sakrokolpopeksi</a:t>
            </a:r>
            <a:endParaRPr lang="en-US" dirty="0" smtClean="0"/>
          </a:p>
          <a:p>
            <a:pPr lvl="1"/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başarı</a:t>
            </a:r>
            <a:endParaRPr lang="en-US" dirty="0" smtClean="0"/>
          </a:p>
          <a:p>
            <a:pPr lvl="1"/>
            <a:r>
              <a:rPr lang="en-US" dirty="0" err="1" smtClean="0"/>
              <a:t>Düşük</a:t>
            </a:r>
            <a:r>
              <a:rPr lang="en-US" dirty="0" smtClean="0"/>
              <a:t> </a:t>
            </a:r>
            <a:r>
              <a:rPr lang="en-US" dirty="0" err="1" smtClean="0"/>
              <a:t>disparoni</a:t>
            </a:r>
            <a:endParaRPr lang="en-US" dirty="0"/>
          </a:p>
          <a:p>
            <a:pPr lvl="1"/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komplikasyon</a:t>
            </a:r>
            <a:endParaRPr lang="en-US" dirty="0"/>
          </a:p>
          <a:p>
            <a:pPr lvl="1"/>
            <a:r>
              <a:rPr lang="en-US" dirty="0" err="1" smtClean="0"/>
              <a:t>Uzun</a:t>
            </a:r>
            <a:r>
              <a:rPr lang="en-US" dirty="0" smtClean="0"/>
              <a:t> </a:t>
            </a:r>
            <a:r>
              <a:rPr lang="en-US" dirty="0" err="1" smtClean="0"/>
              <a:t>öğrenme</a:t>
            </a:r>
            <a:r>
              <a:rPr lang="en-US" dirty="0" smtClean="0"/>
              <a:t> </a:t>
            </a:r>
            <a:r>
              <a:rPr lang="en-US" dirty="0" err="1" smtClean="0"/>
              <a:t>körvü</a:t>
            </a:r>
            <a:endParaRPr lang="en-US" dirty="0" smtClean="0"/>
          </a:p>
          <a:p>
            <a:r>
              <a:rPr lang="en-US" dirty="0" err="1" smtClean="0"/>
              <a:t>Robotik</a:t>
            </a:r>
            <a:r>
              <a:rPr lang="en-US" dirty="0" smtClean="0"/>
              <a:t> </a:t>
            </a:r>
            <a:r>
              <a:rPr lang="en-US" dirty="0" err="1" smtClean="0"/>
              <a:t>sakrokolpopeksi</a:t>
            </a:r>
            <a:endParaRPr lang="en-US" dirty="0" smtClean="0"/>
          </a:p>
          <a:p>
            <a:pPr lvl="1"/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başarı</a:t>
            </a:r>
            <a:r>
              <a:rPr lang="en-US" dirty="0" smtClean="0"/>
              <a:t> </a:t>
            </a:r>
          </a:p>
          <a:p>
            <a:pPr lvl="1"/>
            <a:r>
              <a:rPr lang="en-US" dirty="0" err="1" smtClean="0"/>
              <a:t>Düşük</a:t>
            </a:r>
            <a:r>
              <a:rPr lang="en-US" dirty="0" smtClean="0"/>
              <a:t> </a:t>
            </a:r>
            <a:r>
              <a:rPr lang="en-US" dirty="0" err="1" smtClean="0"/>
              <a:t>disparoni</a:t>
            </a:r>
            <a:endParaRPr lang="en-US" dirty="0" smtClean="0"/>
          </a:p>
          <a:p>
            <a:pPr lvl="1"/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komplikasyon</a:t>
            </a:r>
            <a:endParaRPr lang="en-US" dirty="0"/>
          </a:p>
          <a:p>
            <a:pPr lvl="1"/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maliyet</a:t>
            </a:r>
            <a:endParaRPr lang="en-US" dirty="0"/>
          </a:p>
          <a:p>
            <a:pPr lvl="1"/>
            <a:endParaRPr lang="en-US" dirty="0"/>
          </a:p>
          <a:p>
            <a:pPr marL="495311" lvl="1" indent="0"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8953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79701" y="154956"/>
            <a:ext cx="9431896" cy="144015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dirty="0" smtClean="0"/>
              <a:t>Hasta </a:t>
            </a:r>
            <a:r>
              <a:rPr lang="en-GB" dirty="0" err="1" smtClean="0"/>
              <a:t>seçimi</a:t>
            </a:r>
            <a:r>
              <a:rPr lang="en-GB" dirty="0" smtClean="0"/>
              <a:t>. 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 smtClean="0"/>
              <a:t>Hangi</a:t>
            </a:r>
            <a:r>
              <a:rPr lang="en-GB" dirty="0" smtClean="0"/>
              <a:t> </a:t>
            </a:r>
            <a:r>
              <a:rPr lang="en-GB" dirty="0" err="1" smtClean="0"/>
              <a:t>yol</a:t>
            </a:r>
            <a:r>
              <a:rPr lang="en-GB" dirty="0" smtClean="0"/>
              <a:t>?  </a:t>
            </a:r>
            <a:r>
              <a:rPr lang="en-GB" dirty="0" err="1" smtClean="0"/>
              <a:t>Hangi</a:t>
            </a:r>
            <a:r>
              <a:rPr lang="en-GB" dirty="0" smtClean="0"/>
              <a:t> </a:t>
            </a:r>
            <a:r>
              <a:rPr lang="en-GB" dirty="0" err="1" smtClean="0"/>
              <a:t>operasyon</a:t>
            </a:r>
            <a:r>
              <a:rPr lang="en-GB" dirty="0" smtClean="0"/>
              <a:t>?</a:t>
            </a:r>
            <a:endParaRPr lang="en-US" dirty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7879" y="1523107"/>
            <a:ext cx="9280373" cy="5112568"/>
          </a:xfrm>
        </p:spPr>
        <p:txBody>
          <a:bodyPr>
            <a:normAutofit fontScale="77500" lnSpcReduction="20000"/>
          </a:bodyPr>
          <a:lstStyle/>
          <a:p>
            <a:pPr marL="0" indent="0">
              <a:buSzPct val="150000"/>
              <a:buNone/>
            </a:pPr>
            <a:r>
              <a:rPr lang="en-GB" sz="4100" b="1" i="1" dirty="0" err="1" smtClean="0"/>
              <a:t>Dikkate</a:t>
            </a:r>
            <a:r>
              <a:rPr lang="en-GB" sz="4100" b="1" i="1" dirty="0" smtClean="0"/>
              <a:t> </a:t>
            </a:r>
            <a:r>
              <a:rPr lang="en-GB" sz="4100" b="1" i="1" dirty="0" err="1" smtClean="0"/>
              <a:t>alınmalı</a:t>
            </a:r>
            <a:r>
              <a:rPr lang="en-GB" sz="4100" b="1" i="1" dirty="0" smtClean="0"/>
              <a:t>:</a:t>
            </a:r>
            <a:endParaRPr lang="en-GB" sz="4100" b="1" i="1" dirty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GB" sz="4100" dirty="0" err="1" smtClean="0"/>
              <a:t>Yaş</a:t>
            </a:r>
            <a:endParaRPr lang="en-GB" sz="4100" dirty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GB" sz="4100" dirty="0" err="1" smtClean="0"/>
              <a:t>Seksüel</a:t>
            </a:r>
            <a:r>
              <a:rPr lang="en-GB" sz="4100" dirty="0" smtClean="0"/>
              <a:t> </a:t>
            </a:r>
            <a:r>
              <a:rPr lang="en-GB" sz="4100" dirty="0" err="1" smtClean="0"/>
              <a:t>altivite</a:t>
            </a:r>
            <a:endParaRPr lang="en-GB" sz="4100" dirty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US" sz="4100" dirty="0" err="1" smtClean="0"/>
              <a:t>Hastanın</a:t>
            </a:r>
            <a:r>
              <a:rPr lang="en-US" sz="4100" dirty="0" smtClean="0"/>
              <a:t> </a:t>
            </a:r>
            <a:r>
              <a:rPr lang="en-US" sz="4100" dirty="0" err="1" smtClean="0"/>
              <a:t>operasyondan</a:t>
            </a:r>
            <a:r>
              <a:rPr lang="en-US" sz="4100" dirty="0" smtClean="0"/>
              <a:t> </a:t>
            </a:r>
            <a:r>
              <a:rPr lang="en-US" sz="4100" dirty="0" err="1" smtClean="0"/>
              <a:t>beklentisi</a:t>
            </a:r>
            <a:endParaRPr lang="en-US" sz="4100" dirty="0" smtClean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US" sz="4100" dirty="0" err="1" smtClean="0"/>
              <a:t>İzole</a:t>
            </a:r>
            <a:r>
              <a:rPr lang="en-US" sz="4100" dirty="0" smtClean="0"/>
              <a:t> </a:t>
            </a:r>
            <a:r>
              <a:rPr lang="en-US" sz="4100" dirty="0" err="1" smtClean="0"/>
              <a:t>vajinal</a:t>
            </a:r>
            <a:r>
              <a:rPr lang="en-US" sz="4100" dirty="0" smtClean="0"/>
              <a:t> </a:t>
            </a:r>
            <a:r>
              <a:rPr lang="en-US" sz="4100" dirty="0" err="1" smtClean="0"/>
              <a:t>kaf</a:t>
            </a:r>
            <a:r>
              <a:rPr lang="en-US" sz="4100" dirty="0" smtClean="0"/>
              <a:t> </a:t>
            </a:r>
            <a:r>
              <a:rPr lang="en-US" sz="4100" dirty="0" err="1" smtClean="0"/>
              <a:t>prolapsusu</a:t>
            </a:r>
            <a:endParaRPr lang="en-US" sz="4100" dirty="0" smtClean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US" sz="4100" dirty="0" err="1" smtClean="0"/>
              <a:t>Geçirilmiş</a:t>
            </a:r>
            <a:r>
              <a:rPr lang="en-US" sz="4100" dirty="0" smtClean="0"/>
              <a:t> </a:t>
            </a:r>
            <a:r>
              <a:rPr lang="en-US" sz="4100" dirty="0" err="1" smtClean="0"/>
              <a:t>vajinal</a:t>
            </a:r>
            <a:r>
              <a:rPr lang="en-US" sz="4100" dirty="0" smtClean="0"/>
              <a:t> </a:t>
            </a:r>
            <a:r>
              <a:rPr lang="en-US" sz="4100" dirty="0" err="1" smtClean="0"/>
              <a:t>operasyonlar</a:t>
            </a:r>
            <a:endParaRPr lang="en-US" sz="4100" dirty="0" smtClean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US" sz="4100" dirty="0" err="1" smtClean="0"/>
              <a:t>Aynı</a:t>
            </a:r>
            <a:r>
              <a:rPr lang="en-US" sz="4100" dirty="0" smtClean="0"/>
              <a:t> </a:t>
            </a:r>
            <a:r>
              <a:rPr lang="en-US" sz="4100" dirty="0" err="1" smtClean="0"/>
              <a:t>anda</a:t>
            </a:r>
            <a:r>
              <a:rPr lang="en-US" sz="4100" dirty="0" smtClean="0"/>
              <a:t> </a:t>
            </a:r>
            <a:r>
              <a:rPr lang="en-US" sz="4100" dirty="0" err="1" smtClean="0"/>
              <a:t>inkontinans</a:t>
            </a:r>
            <a:r>
              <a:rPr lang="en-US" sz="4100" dirty="0" smtClean="0"/>
              <a:t> </a:t>
            </a:r>
            <a:r>
              <a:rPr lang="en-US" sz="4100" dirty="0" err="1" smtClean="0"/>
              <a:t>varlığı</a:t>
            </a:r>
            <a:endParaRPr lang="en-US" sz="4100" dirty="0" smtClean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US" sz="4100" dirty="0" err="1" smtClean="0"/>
              <a:t>Eşlik</a:t>
            </a:r>
            <a:r>
              <a:rPr lang="en-US" sz="4100" dirty="0" smtClean="0"/>
              <a:t> </a:t>
            </a:r>
            <a:r>
              <a:rPr lang="en-US" sz="4100" dirty="0" err="1" smtClean="0"/>
              <a:t>eden</a:t>
            </a:r>
            <a:r>
              <a:rPr lang="en-US" sz="4100" dirty="0" smtClean="0"/>
              <a:t> abdominal </a:t>
            </a:r>
            <a:r>
              <a:rPr lang="en-US" sz="4100" dirty="0" err="1" smtClean="0"/>
              <a:t>patoloji</a:t>
            </a:r>
            <a:r>
              <a:rPr lang="en-US" sz="4100" dirty="0" smtClean="0"/>
              <a:t> </a:t>
            </a:r>
            <a:r>
              <a:rPr lang="en-US" sz="4100" dirty="0" err="1" smtClean="0"/>
              <a:t>varlığı</a:t>
            </a:r>
            <a:endParaRPr lang="en-US" sz="4100" dirty="0" smtClean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US" sz="4100" dirty="0" err="1" smtClean="0"/>
              <a:t>Eşlik</a:t>
            </a:r>
            <a:r>
              <a:rPr lang="en-US" sz="4100" dirty="0" smtClean="0"/>
              <a:t> </a:t>
            </a:r>
            <a:r>
              <a:rPr lang="en-US" sz="4100" dirty="0" err="1" smtClean="0"/>
              <a:t>eden</a:t>
            </a:r>
            <a:r>
              <a:rPr lang="en-US" sz="4100" dirty="0" smtClean="0"/>
              <a:t> anterior/posterior </a:t>
            </a:r>
            <a:r>
              <a:rPr lang="en-US" sz="4100" dirty="0" err="1" smtClean="0"/>
              <a:t>duvar</a:t>
            </a:r>
            <a:r>
              <a:rPr lang="en-US" sz="4100" dirty="0" smtClean="0"/>
              <a:t> </a:t>
            </a:r>
            <a:r>
              <a:rPr lang="en-US" sz="4100" dirty="0" err="1" smtClean="0"/>
              <a:t>defekti</a:t>
            </a:r>
            <a:r>
              <a:rPr lang="en-US" sz="4100" dirty="0" smtClean="0"/>
              <a:t> </a:t>
            </a:r>
            <a:r>
              <a:rPr lang="en-US" sz="4100" dirty="0" err="1" smtClean="0"/>
              <a:t>varlığı</a:t>
            </a:r>
            <a:r>
              <a:rPr lang="en-US" sz="4100" dirty="0" smtClean="0"/>
              <a:t>/</a:t>
            </a:r>
            <a:r>
              <a:rPr lang="en-US" sz="4100" dirty="0" err="1" smtClean="0"/>
              <a:t>niteliği</a:t>
            </a:r>
            <a:endParaRPr lang="en-US" altLang="ja-JP" sz="4100" dirty="0" smtClean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US" sz="4100" dirty="0" err="1" smtClean="0"/>
              <a:t>Cerrahın</a:t>
            </a:r>
            <a:r>
              <a:rPr lang="en-US" sz="4100" dirty="0" smtClean="0"/>
              <a:t> </a:t>
            </a:r>
            <a:r>
              <a:rPr lang="en-US" sz="4100" dirty="0" err="1" smtClean="0"/>
              <a:t>deneyimi</a:t>
            </a:r>
            <a:endParaRPr lang="en-US" sz="4100" dirty="0" smtClean="0"/>
          </a:p>
          <a:p>
            <a:pPr eaLnBrk="1" hangingPunct="1">
              <a:lnSpc>
                <a:spcPct val="80000"/>
              </a:lnSpc>
              <a:buSzPct val="150000"/>
            </a:pPr>
            <a:r>
              <a:rPr lang="en-US" sz="4100" dirty="0" err="1" smtClean="0"/>
              <a:t>Ameliyathane</a:t>
            </a:r>
            <a:r>
              <a:rPr lang="en-US" sz="4100" dirty="0" smtClean="0"/>
              <a:t> </a:t>
            </a:r>
            <a:r>
              <a:rPr lang="en-US" sz="4100" dirty="0" err="1" smtClean="0"/>
              <a:t>donanımı</a:t>
            </a:r>
            <a:endParaRPr lang="en-US" sz="4100" dirty="0" smtClean="0"/>
          </a:p>
          <a:p>
            <a:pPr eaLnBrk="1" hangingPunct="1">
              <a:lnSpc>
                <a:spcPct val="80000"/>
              </a:lnSpc>
              <a:buSzPct val="150000"/>
            </a:pPr>
            <a:endParaRPr lang="en-GB" dirty="0"/>
          </a:p>
          <a:p>
            <a:pPr eaLnBrk="1" hangingPunct="1">
              <a:lnSpc>
                <a:spcPct val="80000"/>
              </a:lnSpc>
            </a:pP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596173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79701" y="629216"/>
            <a:ext cx="9431896" cy="1179777"/>
          </a:xfrm>
        </p:spPr>
        <p:txBody>
          <a:bodyPr/>
          <a:lstStyle/>
          <a:p>
            <a:r>
              <a:rPr lang="en-GB" dirty="0" err="1" smtClean="0"/>
              <a:t>Vajinal</a:t>
            </a:r>
            <a:r>
              <a:rPr lang="en-GB" dirty="0" smtClean="0"/>
              <a:t> </a:t>
            </a:r>
            <a:r>
              <a:rPr lang="en-GB" dirty="0" err="1" smtClean="0"/>
              <a:t>yaklaşım</a:t>
            </a:r>
            <a:r>
              <a:rPr lang="en-GB" dirty="0" smtClean="0"/>
              <a:t> </a:t>
            </a:r>
            <a:r>
              <a:rPr lang="en-GB" dirty="0" err="1" smtClean="0"/>
              <a:t>endikasyonları</a:t>
            </a:r>
            <a:endParaRPr lang="en-US" dirty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32" y="2044947"/>
            <a:ext cx="9734943" cy="4247198"/>
          </a:xfrm>
        </p:spPr>
        <p:txBody>
          <a:bodyPr>
            <a:normAutofit lnSpcReduction="10000"/>
          </a:bodyPr>
          <a:lstStyle/>
          <a:p>
            <a:pPr marL="0" indent="0">
              <a:buSzPct val="150000"/>
              <a:buNone/>
            </a:pPr>
            <a:r>
              <a:rPr lang="en-GB" b="1" i="1" dirty="0" err="1" smtClean="0">
                <a:solidFill>
                  <a:srgbClr val="000000"/>
                </a:solidFill>
              </a:rPr>
              <a:t>Sakrospinöz</a:t>
            </a:r>
            <a:r>
              <a:rPr lang="en-GB" b="1" i="1" dirty="0" smtClean="0">
                <a:solidFill>
                  <a:srgbClr val="000000"/>
                </a:solidFill>
              </a:rPr>
              <a:t> ligament </a:t>
            </a:r>
            <a:r>
              <a:rPr lang="en-GB" b="1" i="1" dirty="0" err="1" smtClean="0">
                <a:solidFill>
                  <a:srgbClr val="000000"/>
                </a:solidFill>
              </a:rPr>
              <a:t>fiksasyonu</a:t>
            </a:r>
            <a:r>
              <a:rPr lang="en-GB" b="1" i="1" dirty="0" smtClean="0">
                <a:solidFill>
                  <a:srgbClr val="000000"/>
                </a:solidFill>
              </a:rPr>
              <a:t>(</a:t>
            </a:r>
            <a:r>
              <a:rPr lang="en-GB" b="1" i="1" dirty="0" err="1" smtClean="0">
                <a:solidFill>
                  <a:srgbClr val="000000"/>
                </a:solidFill>
              </a:rPr>
              <a:t>sakrospinöz</a:t>
            </a:r>
            <a:r>
              <a:rPr lang="en-GB" b="1" i="1" dirty="0" smtClean="0">
                <a:solidFill>
                  <a:srgbClr val="000000"/>
                </a:solidFill>
              </a:rPr>
              <a:t> </a:t>
            </a:r>
            <a:r>
              <a:rPr lang="en-GB" b="1" i="1" dirty="0" err="1" smtClean="0">
                <a:solidFill>
                  <a:srgbClr val="000000"/>
                </a:solidFill>
              </a:rPr>
              <a:t>kolpopeksi</a:t>
            </a:r>
            <a:r>
              <a:rPr lang="en-GB" b="1" i="1" dirty="0" smtClean="0">
                <a:solidFill>
                  <a:srgbClr val="000000"/>
                </a:solidFill>
              </a:rPr>
              <a:t>/</a:t>
            </a:r>
            <a:r>
              <a:rPr lang="en-GB" b="1" i="1" dirty="0" err="1" smtClean="0">
                <a:solidFill>
                  <a:srgbClr val="000000"/>
                </a:solidFill>
              </a:rPr>
              <a:t>servikopeksi</a:t>
            </a:r>
            <a:r>
              <a:rPr lang="en-GB" b="1" i="1" dirty="0" smtClean="0">
                <a:solidFill>
                  <a:srgbClr val="000000"/>
                </a:solidFill>
              </a:rPr>
              <a:t> </a:t>
            </a:r>
            <a:r>
              <a:rPr lang="en-GB" b="1" i="1" dirty="0" err="1" smtClean="0">
                <a:solidFill>
                  <a:srgbClr val="000000"/>
                </a:solidFill>
              </a:rPr>
              <a:t>tercihi</a:t>
            </a:r>
            <a:endParaRPr lang="en-GB" b="1" i="1" dirty="0">
              <a:solidFill>
                <a:srgbClr val="000000"/>
              </a:solidFill>
            </a:endParaRPr>
          </a:p>
          <a:p>
            <a:pPr>
              <a:buSzPct val="150000"/>
            </a:pPr>
            <a:r>
              <a:rPr lang="en-GB" dirty="0" err="1" smtClean="0">
                <a:solidFill>
                  <a:srgbClr val="000000"/>
                </a:solidFill>
              </a:rPr>
              <a:t>İleri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derecede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prolapsus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varsa</a:t>
            </a:r>
            <a:endParaRPr lang="en-GB" dirty="0">
              <a:solidFill>
                <a:srgbClr val="000000"/>
              </a:solidFill>
            </a:endParaRPr>
          </a:p>
          <a:p>
            <a:pPr>
              <a:buSzPct val="150000"/>
            </a:pPr>
            <a:r>
              <a:rPr lang="en-GB" dirty="0" smtClean="0">
                <a:solidFill>
                  <a:srgbClr val="000000"/>
                </a:solidFill>
              </a:rPr>
              <a:t>Uterus 14 </a:t>
            </a:r>
            <a:r>
              <a:rPr lang="en-GB" dirty="0" err="1" smtClean="0">
                <a:solidFill>
                  <a:srgbClr val="000000"/>
                </a:solidFill>
              </a:rPr>
              <a:t>haftalık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gebelik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büyüklüğünden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küçükse</a:t>
            </a:r>
            <a:endParaRPr lang="en-GB" dirty="0">
              <a:solidFill>
                <a:srgbClr val="000000"/>
              </a:solidFill>
            </a:endParaRPr>
          </a:p>
          <a:p>
            <a:pPr>
              <a:buSzPct val="150000"/>
            </a:pPr>
            <a:r>
              <a:rPr lang="en-GB" dirty="0" err="1" smtClean="0">
                <a:solidFill>
                  <a:srgbClr val="000000"/>
                </a:solidFill>
              </a:rPr>
              <a:t>Geniş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rektosel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varsa</a:t>
            </a:r>
            <a:r>
              <a:rPr lang="en-GB" dirty="0" smtClean="0">
                <a:solidFill>
                  <a:srgbClr val="000000"/>
                </a:solidFill>
              </a:rPr>
              <a:t>??</a:t>
            </a:r>
            <a:endParaRPr lang="en-GB" dirty="0">
              <a:solidFill>
                <a:srgbClr val="000000"/>
              </a:solidFill>
            </a:endParaRPr>
          </a:p>
          <a:p>
            <a:pPr>
              <a:buSzPct val="150000"/>
            </a:pPr>
            <a:r>
              <a:rPr lang="en-GB" dirty="0" err="1" smtClean="0">
                <a:solidFill>
                  <a:srgbClr val="000000"/>
                </a:solidFill>
              </a:rPr>
              <a:t>Aynı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anda</a:t>
            </a:r>
            <a:r>
              <a:rPr lang="en-GB" dirty="0" smtClean="0">
                <a:solidFill>
                  <a:srgbClr val="000000"/>
                </a:solidFill>
              </a:rPr>
              <a:t> TVT </a:t>
            </a:r>
            <a:r>
              <a:rPr lang="en-GB" dirty="0">
                <a:solidFill>
                  <a:srgbClr val="000000"/>
                </a:solidFill>
              </a:rPr>
              <a:t>/ </a:t>
            </a:r>
            <a:r>
              <a:rPr lang="en-GB" dirty="0" smtClean="0">
                <a:solidFill>
                  <a:srgbClr val="000000"/>
                </a:solidFill>
              </a:rPr>
              <a:t>TOT </a:t>
            </a:r>
            <a:r>
              <a:rPr lang="en-GB" dirty="0" err="1" smtClean="0">
                <a:solidFill>
                  <a:srgbClr val="000000"/>
                </a:solidFill>
              </a:rPr>
              <a:t>eklenecekse</a:t>
            </a:r>
            <a:endParaRPr lang="en-GB" dirty="0">
              <a:solidFill>
                <a:srgbClr val="000000"/>
              </a:solidFill>
            </a:endParaRPr>
          </a:p>
          <a:p>
            <a:pPr>
              <a:buSzPct val="150000"/>
            </a:pPr>
            <a:r>
              <a:rPr lang="en-GB" dirty="0" err="1" smtClean="0">
                <a:solidFill>
                  <a:srgbClr val="000000"/>
                </a:solidFill>
              </a:rPr>
              <a:t>Yaşlı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ve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medikal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kapasite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sınırlıysa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7036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17137" y="417838"/>
            <a:ext cx="9431897" cy="1179777"/>
          </a:xfrm>
        </p:spPr>
        <p:txBody>
          <a:bodyPr>
            <a:normAutofit/>
          </a:bodyPr>
          <a:lstStyle/>
          <a:p>
            <a:pPr eaLnBrk="1" hangingPunct="1"/>
            <a:r>
              <a:rPr lang="en-GB" dirty="0"/>
              <a:t>A</a:t>
            </a:r>
            <a:r>
              <a:rPr lang="en-GB" dirty="0" smtClean="0"/>
              <a:t>bdominal </a:t>
            </a:r>
            <a:r>
              <a:rPr lang="en-GB" dirty="0" err="1" smtClean="0"/>
              <a:t>yaklaşım</a:t>
            </a:r>
            <a:r>
              <a:rPr lang="en-GB" dirty="0" smtClean="0"/>
              <a:t> </a:t>
            </a:r>
            <a:r>
              <a:rPr lang="en-GB" dirty="0" err="1" smtClean="0"/>
              <a:t>endikasyonları</a:t>
            </a:r>
            <a:endParaRPr lang="en-US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7879" y="1808991"/>
            <a:ext cx="9280373" cy="4610659"/>
          </a:xfrm>
        </p:spPr>
        <p:txBody>
          <a:bodyPr>
            <a:normAutofit fontScale="92500" lnSpcReduction="10000"/>
          </a:bodyPr>
          <a:lstStyle/>
          <a:p>
            <a:pPr marL="0" indent="0">
              <a:buSzPct val="150000"/>
              <a:buNone/>
            </a:pPr>
            <a:r>
              <a:rPr lang="en-GB" b="1" i="1" dirty="0" err="1" smtClean="0"/>
              <a:t>Sakrokolpopeksi</a:t>
            </a:r>
            <a:r>
              <a:rPr lang="en-GB" b="1" i="1" dirty="0" smtClean="0"/>
              <a:t>/</a:t>
            </a:r>
            <a:r>
              <a:rPr lang="en-GB" b="1" i="1" dirty="0" err="1" smtClean="0"/>
              <a:t>servikopeksi</a:t>
            </a:r>
            <a:r>
              <a:rPr lang="en-GB" b="1" i="1" dirty="0" smtClean="0"/>
              <a:t>)</a:t>
            </a:r>
            <a:endParaRPr lang="en-GB" b="1" i="1" dirty="0"/>
          </a:p>
          <a:p>
            <a:pPr eaLnBrk="1" hangingPunct="1">
              <a:buSzPct val="150000"/>
            </a:pPr>
            <a:r>
              <a:rPr lang="en-GB" dirty="0" err="1" smtClean="0"/>
              <a:t>Vajinal</a:t>
            </a:r>
            <a:r>
              <a:rPr lang="en-GB" dirty="0" smtClean="0"/>
              <a:t> </a:t>
            </a:r>
            <a:r>
              <a:rPr lang="en-GB" dirty="0" err="1" smtClean="0"/>
              <a:t>yaklaşımda</a:t>
            </a:r>
            <a:r>
              <a:rPr lang="en-GB" dirty="0" smtClean="0"/>
              <a:t> </a:t>
            </a:r>
            <a:r>
              <a:rPr lang="en-GB" dirty="0" err="1" smtClean="0"/>
              <a:t>nüks</a:t>
            </a:r>
            <a:r>
              <a:rPr lang="en-GB" dirty="0" smtClean="0"/>
              <a:t> </a:t>
            </a:r>
            <a:r>
              <a:rPr lang="en-GB" dirty="0" err="1" smtClean="0"/>
              <a:t>varsa</a:t>
            </a:r>
            <a:endParaRPr lang="en-GB" dirty="0"/>
          </a:p>
          <a:p>
            <a:pPr eaLnBrk="1" hangingPunct="1">
              <a:buSzPct val="150000"/>
            </a:pPr>
            <a:r>
              <a:rPr lang="en-GB" dirty="0" smtClean="0"/>
              <a:t>Uterus 14 </a:t>
            </a:r>
            <a:r>
              <a:rPr lang="en-GB" dirty="0" err="1" smtClean="0"/>
              <a:t>haftalıktan</a:t>
            </a:r>
            <a:r>
              <a:rPr lang="en-GB" dirty="0" smtClean="0"/>
              <a:t> </a:t>
            </a:r>
            <a:r>
              <a:rPr lang="en-GB" dirty="0" err="1" smtClean="0"/>
              <a:t>büyükse</a:t>
            </a:r>
            <a:r>
              <a:rPr lang="en-GB" dirty="0" smtClean="0"/>
              <a:t> </a:t>
            </a:r>
          </a:p>
          <a:p>
            <a:pPr eaLnBrk="1" hangingPunct="1">
              <a:buSzPct val="150000"/>
            </a:pPr>
            <a:r>
              <a:rPr lang="en-GB" dirty="0" err="1" smtClean="0"/>
              <a:t>Aynı</a:t>
            </a:r>
            <a:r>
              <a:rPr lang="en-GB" dirty="0" smtClean="0"/>
              <a:t> </a:t>
            </a:r>
            <a:r>
              <a:rPr lang="en-GB" dirty="0" err="1" smtClean="0"/>
              <a:t>anda</a:t>
            </a:r>
            <a:r>
              <a:rPr lang="en-GB" dirty="0" smtClean="0"/>
              <a:t> </a:t>
            </a:r>
            <a:r>
              <a:rPr lang="en-GB" dirty="0" err="1" smtClean="0"/>
              <a:t>başka</a:t>
            </a:r>
            <a:r>
              <a:rPr lang="en-GB" dirty="0" smtClean="0"/>
              <a:t> abdominal </a:t>
            </a:r>
            <a:r>
              <a:rPr lang="en-GB" dirty="0" err="1" smtClean="0"/>
              <a:t>patoloji</a:t>
            </a:r>
            <a:r>
              <a:rPr lang="en-GB" dirty="0" smtClean="0"/>
              <a:t> </a:t>
            </a:r>
            <a:r>
              <a:rPr lang="en-GB" dirty="0" err="1" smtClean="0"/>
              <a:t>varsa</a:t>
            </a:r>
            <a:endParaRPr lang="en-GB" dirty="0"/>
          </a:p>
          <a:p>
            <a:pPr eaLnBrk="1" hangingPunct="1">
              <a:buSzPct val="150000"/>
            </a:pPr>
            <a:r>
              <a:rPr lang="en-GB" dirty="0" err="1" smtClean="0"/>
              <a:t>Daha</a:t>
            </a:r>
            <a:r>
              <a:rPr lang="en-GB" dirty="0" smtClean="0"/>
              <a:t> </a:t>
            </a:r>
            <a:r>
              <a:rPr lang="en-GB" dirty="0" err="1" smtClean="0"/>
              <a:t>önce</a:t>
            </a:r>
            <a:r>
              <a:rPr lang="en-GB" dirty="0" smtClean="0"/>
              <a:t> </a:t>
            </a:r>
            <a:r>
              <a:rPr lang="en-GB" dirty="0" err="1" smtClean="0"/>
              <a:t>multipl</a:t>
            </a:r>
            <a:r>
              <a:rPr lang="en-GB" dirty="0" smtClean="0"/>
              <a:t> </a:t>
            </a:r>
            <a:r>
              <a:rPr lang="en-GB" dirty="0" err="1" smtClean="0"/>
              <a:t>vajinal</a:t>
            </a:r>
            <a:r>
              <a:rPr lang="en-GB" dirty="0" smtClean="0"/>
              <a:t> </a:t>
            </a:r>
            <a:r>
              <a:rPr lang="en-GB" dirty="0" err="1" smtClean="0"/>
              <a:t>operasyon</a:t>
            </a:r>
            <a:r>
              <a:rPr lang="en-GB" dirty="0" smtClean="0"/>
              <a:t> </a:t>
            </a:r>
            <a:r>
              <a:rPr lang="en-GB" dirty="0" err="1" smtClean="0"/>
              <a:t>geçirmişse</a:t>
            </a:r>
            <a:endParaRPr lang="en-GB" dirty="0"/>
          </a:p>
          <a:p>
            <a:pPr eaLnBrk="1" hangingPunct="1">
              <a:buSzPct val="150000"/>
            </a:pPr>
            <a:r>
              <a:rPr lang="en-GB" dirty="0" err="1" smtClean="0"/>
              <a:t>İzole</a:t>
            </a:r>
            <a:r>
              <a:rPr lang="en-GB" dirty="0" smtClean="0"/>
              <a:t> </a:t>
            </a:r>
            <a:r>
              <a:rPr lang="en-GB" dirty="0" err="1" smtClean="0"/>
              <a:t>apikal</a:t>
            </a:r>
            <a:r>
              <a:rPr lang="en-GB" dirty="0" smtClean="0"/>
              <a:t> </a:t>
            </a:r>
            <a:r>
              <a:rPr lang="en-GB" dirty="0" err="1" smtClean="0"/>
              <a:t>prolapsus</a:t>
            </a:r>
            <a:r>
              <a:rPr lang="en-GB" dirty="0" smtClean="0"/>
              <a:t> </a:t>
            </a:r>
            <a:r>
              <a:rPr lang="en-GB" dirty="0" err="1" smtClean="0"/>
              <a:t>varsa</a:t>
            </a:r>
            <a:endParaRPr lang="en-GB" dirty="0" smtClean="0"/>
          </a:p>
          <a:p>
            <a:pPr eaLnBrk="1" hangingPunct="1">
              <a:buSzPct val="150000"/>
            </a:pPr>
            <a:r>
              <a:rPr lang="en-GB" dirty="0" err="1" smtClean="0"/>
              <a:t>Yeterli</a:t>
            </a:r>
            <a:r>
              <a:rPr lang="en-GB" dirty="0" smtClean="0"/>
              <a:t> </a:t>
            </a:r>
            <a:r>
              <a:rPr lang="en-GB" dirty="0" err="1" smtClean="0"/>
              <a:t>vajinal</a:t>
            </a:r>
            <a:r>
              <a:rPr lang="en-GB" dirty="0" smtClean="0"/>
              <a:t> </a:t>
            </a:r>
            <a:r>
              <a:rPr lang="en-GB" dirty="0" err="1" smtClean="0"/>
              <a:t>boşluk</a:t>
            </a:r>
            <a:r>
              <a:rPr lang="en-GB" dirty="0" smtClean="0"/>
              <a:t> </a:t>
            </a:r>
            <a:r>
              <a:rPr lang="en-GB" dirty="0" err="1" smtClean="0"/>
              <a:t>yoksa</a:t>
            </a:r>
            <a:endParaRPr lang="en-GB" dirty="0" smtClean="0"/>
          </a:p>
          <a:p>
            <a:pPr eaLnBrk="1" hangingPunct="1">
              <a:buSzPct val="150000"/>
            </a:pPr>
            <a:r>
              <a:rPr lang="en-GB" dirty="0" err="1" smtClean="0"/>
              <a:t>Disparoniden</a:t>
            </a:r>
            <a:r>
              <a:rPr lang="en-GB" dirty="0" smtClean="0"/>
              <a:t> </a:t>
            </a:r>
            <a:r>
              <a:rPr lang="en-GB" dirty="0" err="1" smtClean="0"/>
              <a:t>sakınma</a:t>
            </a:r>
            <a:r>
              <a:rPr lang="en-GB" dirty="0" smtClean="0"/>
              <a:t> </a:t>
            </a:r>
            <a:r>
              <a:rPr lang="en-GB" dirty="0" err="1" smtClean="0"/>
              <a:t>isteği</a:t>
            </a:r>
            <a:r>
              <a:rPr lang="en-GB" dirty="0" smtClean="0"/>
              <a:t> </a:t>
            </a:r>
            <a:r>
              <a:rPr lang="en-GB" dirty="0" err="1" smtClean="0"/>
              <a:t>varsa</a:t>
            </a:r>
            <a:endParaRPr lang="en-GB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9414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Cerrahi kitler(</a:t>
            </a:r>
            <a:r>
              <a:rPr lang="tr-TR" dirty="0" err="1" smtClean="0"/>
              <a:t>meş</a:t>
            </a:r>
            <a:r>
              <a:rPr lang="tr-TR" dirty="0" smtClean="0"/>
              <a:t>) </a:t>
            </a:r>
            <a:r>
              <a:rPr lang="tr-TR" dirty="0" err="1" smtClean="0"/>
              <a:t>endikasyonları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sz="2400" dirty="0" smtClean="0"/>
          </a:p>
          <a:p>
            <a:pPr>
              <a:lnSpc>
                <a:spcPct val="130000"/>
              </a:lnSpc>
            </a:pPr>
            <a:r>
              <a:rPr lang="tr-TR" sz="2800" dirty="0" err="1" smtClean="0"/>
              <a:t>Nüks</a:t>
            </a:r>
            <a:r>
              <a:rPr lang="tr-TR" sz="2800" dirty="0" smtClean="0"/>
              <a:t>  </a:t>
            </a:r>
            <a:r>
              <a:rPr lang="tr-TR" sz="3200" dirty="0" err="1" smtClean="0"/>
              <a:t>prolapsus</a:t>
            </a:r>
            <a:endParaRPr lang="tr-TR" sz="3200" dirty="0" smtClean="0"/>
          </a:p>
          <a:p>
            <a:pPr>
              <a:lnSpc>
                <a:spcPct val="130000"/>
              </a:lnSpc>
            </a:pPr>
            <a:r>
              <a:rPr lang="tr-TR" sz="2800" dirty="0" smtClean="0"/>
              <a:t>Yüksek </a:t>
            </a:r>
            <a:r>
              <a:rPr lang="tr-TR" sz="2800" dirty="0" err="1" smtClean="0"/>
              <a:t>rekürens</a:t>
            </a:r>
            <a:r>
              <a:rPr lang="tr-TR" sz="2800" dirty="0" smtClean="0"/>
              <a:t> olasılığı(Ağır fizik aktivasyon gerektiren işler, astım </a:t>
            </a:r>
            <a:r>
              <a:rPr lang="tr-TR" sz="2800" dirty="0" err="1" smtClean="0"/>
              <a:t>v.b</a:t>
            </a:r>
            <a:r>
              <a:rPr lang="tr-TR" sz="2800" dirty="0" smtClean="0"/>
              <a:t>)</a:t>
            </a:r>
          </a:p>
          <a:p>
            <a:pPr>
              <a:lnSpc>
                <a:spcPct val="130000"/>
              </a:lnSpc>
            </a:pPr>
            <a:r>
              <a:rPr lang="tr-TR" sz="2800" dirty="0" smtClean="0"/>
              <a:t>Belirgin </a:t>
            </a:r>
            <a:r>
              <a:rPr lang="tr-TR" sz="2800" dirty="0" err="1" smtClean="0"/>
              <a:t>kollajen</a:t>
            </a:r>
            <a:r>
              <a:rPr lang="tr-TR" sz="2800" dirty="0" smtClean="0"/>
              <a:t> doku ve </a:t>
            </a:r>
            <a:r>
              <a:rPr lang="tr-TR" sz="2800" dirty="0" err="1" smtClean="0"/>
              <a:t>levator</a:t>
            </a:r>
            <a:r>
              <a:rPr lang="tr-TR" sz="2800" dirty="0" smtClean="0"/>
              <a:t> ani zayıflığı</a:t>
            </a:r>
          </a:p>
          <a:p>
            <a:pPr>
              <a:lnSpc>
                <a:spcPct val="130000"/>
              </a:lnSpc>
            </a:pPr>
            <a:r>
              <a:rPr lang="tr-TR" sz="2800" dirty="0" smtClean="0"/>
              <a:t>Ön ve </a:t>
            </a:r>
            <a:r>
              <a:rPr lang="tr-TR" sz="2800" dirty="0" err="1" smtClean="0"/>
              <a:t>apikal</a:t>
            </a:r>
            <a:r>
              <a:rPr lang="tr-TR" sz="2800" dirty="0" smtClean="0"/>
              <a:t> </a:t>
            </a:r>
            <a:r>
              <a:rPr lang="tr-TR" sz="2800" dirty="0" err="1" smtClean="0"/>
              <a:t>defekti</a:t>
            </a:r>
            <a:r>
              <a:rPr lang="tr-TR" sz="2800" dirty="0" smtClean="0"/>
              <a:t> tek operasyonla düzeltme isteği</a:t>
            </a:r>
          </a:p>
          <a:p>
            <a:pPr>
              <a:buNone/>
            </a:pPr>
            <a:endParaRPr lang="tr-TR" sz="2800" dirty="0" smtClean="0"/>
          </a:p>
          <a:p>
            <a:endParaRPr lang="tr-T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9"/>
            <a:ext cx="2395855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46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9"/>
            <a:ext cx="3251518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407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Operasyon</a:t>
            </a:r>
            <a:r>
              <a:rPr lang="en-US" dirty="0" smtClean="0"/>
              <a:t> </a:t>
            </a:r>
            <a:r>
              <a:rPr lang="en-US" dirty="0" err="1" smtClean="0"/>
              <a:t>seçimi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402" y="1651693"/>
            <a:ext cx="9241155" cy="49119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Yaşlı</a:t>
            </a:r>
            <a:r>
              <a:rPr lang="en-US" sz="2400" dirty="0" smtClean="0"/>
              <a:t>/</a:t>
            </a:r>
            <a:r>
              <a:rPr lang="en-US" sz="2400" dirty="0" err="1" smtClean="0"/>
              <a:t>medikal</a:t>
            </a:r>
            <a:r>
              <a:rPr lang="en-US" sz="2400" dirty="0" smtClean="0"/>
              <a:t> </a:t>
            </a:r>
            <a:r>
              <a:rPr lang="en-US" sz="2400" dirty="0" err="1" smtClean="0"/>
              <a:t>kapasitesi</a:t>
            </a:r>
            <a:r>
              <a:rPr lang="en-US" sz="2400" dirty="0" smtClean="0"/>
              <a:t> </a:t>
            </a:r>
            <a:r>
              <a:rPr lang="en-US" sz="2400" dirty="0" err="1" smtClean="0"/>
              <a:t>sınırlı</a:t>
            </a:r>
            <a:r>
              <a:rPr lang="en-US" sz="2400" dirty="0" smtClean="0"/>
              <a:t> hasta.  </a:t>
            </a:r>
            <a:r>
              <a:rPr lang="en-US" sz="2400" dirty="0" err="1" smtClean="0"/>
              <a:t>Cinsel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aktivite</a:t>
            </a:r>
            <a:r>
              <a:rPr lang="en-US" sz="2400" dirty="0" smtClean="0"/>
              <a:t> </a:t>
            </a:r>
            <a:r>
              <a:rPr lang="en-US" sz="2400" dirty="0" err="1" smtClean="0"/>
              <a:t>yok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	Uterus </a:t>
            </a:r>
            <a:r>
              <a:rPr lang="en-US" sz="2400" dirty="0" err="1" smtClean="0"/>
              <a:t>var</a:t>
            </a:r>
            <a:r>
              <a:rPr lang="en-US" sz="2400" dirty="0" smtClean="0"/>
              <a:t> 		</a:t>
            </a:r>
            <a:r>
              <a:rPr lang="en-US" sz="2400" dirty="0" err="1" smtClean="0"/>
              <a:t>LeFort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	Uterus </a:t>
            </a:r>
            <a:r>
              <a:rPr lang="en-US" sz="2400" dirty="0" err="1" smtClean="0"/>
              <a:t>yok</a:t>
            </a:r>
            <a:r>
              <a:rPr lang="en-US" sz="2400" dirty="0" smtClean="0"/>
              <a:t>		Total </a:t>
            </a:r>
            <a:r>
              <a:rPr lang="en-US" sz="2400" dirty="0" err="1" smtClean="0"/>
              <a:t>kolpokleizis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err="1" smtClean="0"/>
              <a:t>Yaşlı</a:t>
            </a:r>
            <a:r>
              <a:rPr lang="en-US" sz="2400" dirty="0"/>
              <a:t>/</a:t>
            </a:r>
            <a:r>
              <a:rPr lang="en-US" sz="2400" dirty="0" err="1"/>
              <a:t>medikal</a:t>
            </a:r>
            <a:r>
              <a:rPr lang="en-US" sz="2400" dirty="0"/>
              <a:t> </a:t>
            </a:r>
            <a:r>
              <a:rPr lang="en-US" sz="2400" dirty="0" err="1"/>
              <a:t>kapasitesi</a:t>
            </a:r>
            <a:r>
              <a:rPr lang="en-US" sz="2400" dirty="0"/>
              <a:t> </a:t>
            </a:r>
            <a:r>
              <a:rPr lang="en-US" sz="2400" dirty="0" err="1"/>
              <a:t>sınırlı</a:t>
            </a:r>
            <a:r>
              <a:rPr lang="en-US" sz="2400" dirty="0"/>
              <a:t> hasta</a:t>
            </a:r>
          </a:p>
          <a:p>
            <a:pPr marL="0" indent="0">
              <a:buNone/>
            </a:pPr>
            <a:r>
              <a:rPr lang="en-US" sz="2400" dirty="0" smtClean="0"/>
              <a:t>			</a:t>
            </a:r>
            <a:r>
              <a:rPr lang="en-US" sz="2400" dirty="0" err="1" smtClean="0"/>
              <a:t>Cinsel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aktivite</a:t>
            </a:r>
            <a:r>
              <a:rPr lang="en-US" sz="2400" dirty="0" smtClean="0"/>
              <a:t> </a:t>
            </a:r>
            <a:r>
              <a:rPr lang="en-US" sz="2400" dirty="0" err="1" smtClean="0"/>
              <a:t>var</a:t>
            </a:r>
            <a:r>
              <a:rPr lang="en-US" sz="2400" dirty="0" smtClean="0"/>
              <a:t>		SSF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err="1" smtClean="0"/>
              <a:t>Genç</a:t>
            </a:r>
            <a:r>
              <a:rPr lang="en-US" sz="2400" dirty="0" smtClean="0"/>
              <a:t> hasta		Abdominal SK	</a:t>
            </a:r>
            <a:r>
              <a:rPr lang="en-US" sz="2400" dirty="0" err="1" smtClean="0"/>
              <a:t>Tercihan</a:t>
            </a:r>
            <a:r>
              <a:rPr lang="en-US" sz="2400" dirty="0" smtClean="0"/>
              <a:t> L/S/</a:t>
            </a:r>
            <a:r>
              <a:rPr lang="en-US" sz="2400" dirty="0" err="1" smtClean="0"/>
              <a:t>Robotik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err="1" smtClean="0"/>
              <a:t>Sekonder</a:t>
            </a:r>
            <a:r>
              <a:rPr lang="en-US" sz="2400" dirty="0" smtClean="0"/>
              <a:t> </a:t>
            </a:r>
            <a:r>
              <a:rPr lang="en-US" sz="2400" dirty="0" err="1" smtClean="0"/>
              <a:t>cerrahi</a:t>
            </a:r>
            <a:r>
              <a:rPr lang="en-US" sz="2400" dirty="0"/>
              <a:t>/</a:t>
            </a:r>
            <a:r>
              <a:rPr lang="en-US" sz="2400" dirty="0" err="1" smtClean="0"/>
              <a:t>Bağ</a:t>
            </a:r>
            <a:r>
              <a:rPr lang="en-US" sz="2400" dirty="0" smtClean="0"/>
              <a:t> </a:t>
            </a:r>
            <a:r>
              <a:rPr lang="en-US" sz="2400" dirty="0" err="1" smtClean="0"/>
              <a:t>dokusu</a:t>
            </a:r>
            <a:r>
              <a:rPr lang="en-US" sz="2400" dirty="0" smtClean="0"/>
              <a:t> </a:t>
            </a:r>
            <a:r>
              <a:rPr lang="en-US" sz="2400" dirty="0" err="1" smtClean="0"/>
              <a:t>defekti</a:t>
            </a:r>
            <a:r>
              <a:rPr lang="en-US" sz="2400" dirty="0" smtClean="0"/>
              <a:t>		</a:t>
            </a:r>
            <a:r>
              <a:rPr lang="en-US" sz="2400" dirty="0" err="1" smtClean="0"/>
              <a:t>Transvajinal</a:t>
            </a:r>
            <a:r>
              <a:rPr lang="en-US" sz="2400" dirty="0" smtClean="0"/>
              <a:t> </a:t>
            </a:r>
            <a:r>
              <a:rPr lang="en-US" sz="2400" dirty="0" err="1" smtClean="0"/>
              <a:t>meş</a:t>
            </a:r>
            <a:r>
              <a:rPr lang="en-US" sz="2400" dirty="0" smtClean="0"/>
              <a:t> </a:t>
            </a:r>
            <a:endParaRPr lang="en-US" sz="2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47</a:t>
            </a:fld>
            <a:endParaRPr lang="tr-TR"/>
          </a:p>
        </p:txBody>
      </p:sp>
      <p:sp>
        <p:nvSpPr>
          <p:cNvPr id="7" name="Right Arrow 6"/>
          <p:cNvSpPr/>
          <p:nvPr/>
        </p:nvSpPr>
        <p:spPr>
          <a:xfrm>
            <a:off x="5277991" y="2171179"/>
            <a:ext cx="978408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5205983" y="2675235"/>
            <a:ext cx="978408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142087" y="3539331"/>
            <a:ext cx="978408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2397671" y="4403427"/>
            <a:ext cx="978408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5422007" y="5339531"/>
            <a:ext cx="978408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59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424" y="226963"/>
            <a:ext cx="9793088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87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87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Teşekkürler</a:t>
            </a:r>
            <a:endParaRPr lang="en-US" sz="87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48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6005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2087" y="1379091"/>
            <a:ext cx="3850481" cy="416854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Kolpokleizis</a:t>
            </a:r>
            <a:endParaRPr lang="tr-TR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>
          <a:xfrm>
            <a:off x="513402" y="1379091"/>
            <a:ext cx="9241155" cy="494419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tr-TR" b="1" i="1" dirty="0" smtClean="0"/>
              <a:t>Avantajları</a:t>
            </a: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err="1" smtClean="0">
                <a:cs typeface="Times New Roman" charset="0"/>
              </a:rPr>
              <a:t>Kısa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operasyon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süresi</a:t>
            </a:r>
            <a:endParaRPr lang="en-US" sz="2800" dirty="0">
              <a:cs typeface="Times New Roman" charset="0"/>
            </a:endParaRP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err="1" smtClean="0">
                <a:cs typeface="Times New Roman" charset="0"/>
              </a:rPr>
              <a:t>Daha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az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ciddi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komplilasyon</a:t>
            </a:r>
            <a:endParaRPr lang="en-US" sz="2800" dirty="0">
              <a:cs typeface="Times New Roman" charset="0"/>
            </a:endParaRP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err="1" smtClean="0">
                <a:cs typeface="Times New Roman" charset="0"/>
              </a:rPr>
              <a:t>Rejyonal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ve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lokal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anestezi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ile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yapılabilir</a:t>
            </a:r>
            <a:endParaRPr lang="en-US" sz="2800" dirty="0">
              <a:cs typeface="Times New Roman" charset="0"/>
            </a:endParaRP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err="1" smtClean="0">
                <a:cs typeface="Times New Roman" charset="0"/>
              </a:rPr>
              <a:t>Kisa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hastanede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kalış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süresi</a:t>
            </a:r>
            <a:endParaRPr lang="en-US" sz="2800" dirty="0" smtClean="0">
              <a:cs typeface="Times New Roman" charset="0"/>
            </a:endParaRP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err="1" smtClean="0">
                <a:cs typeface="Times New Roman" charset="0"/>
              </a:rPr>
              <a:t>Hızlı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iyileşme</a:t>
            </a:r>
            <a:endParaRPr lang="en-US" sz="2800" dirty="0">
              <a:cs typeface="Times New Roman" charset="0"/>
            </a:endParaRP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err="1" smtClean="0">
                <a:cs typeface="Times New Roman" charset="0"/>
              </a:rPr>
              <a:t>Yüksek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başarı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oranı</a:t>
            </a:r>
            <a:endParaRPr lang="en-US" sz="2800" dirty="0">
              <a:cs typeface="Times New Roman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tr-TR" b="1" i="1" dirty="0" smtClean="0"/>
              <a:t>Dezavantajları</a:t>
            </a:r>
            <a:endParaRPr lang="tr-TR" i="1" dirty="0" smtClean="0"/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err="1" smtClean="0">
                <a:cs typeface="Times New Roman" charset="0"/>
              </a:rPr>
              <a:t>Koitus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fonksiyon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kaybı</a:t>
            </a:r>
            <a:endParaRPr lang="en-US" sz="2800" dirty="0">
              <a:cs typeface="Times New Roman" charset="0"/>
            </a:endParaRP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smtClean="0">
                <a:cs typeface="Times New Roman" charset="0"/>
              </a:rPr>
              <a:t>Organ </a:t>
            </a:r>
            <a:r>
              <a:rPr lang="en-US" sz="2800" dirty="0" err="1" smtClean="0">
                <a:cs typeface="Times New Roman" charset="0"/>
              </a:rPr>
              <a:t>kaybı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kaygısı</a:t>
            </a:r>
            <a:endParaRPr lang="en-US" sz="2800" dirty="0">
              <a:cs typeface="Times New Roman" charset="0"/>
            </a:endParaRP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>
                <a:cs typeface="Times New Roman" charset="0"/>
              </a:rPr>
              <a:t>De novo </a:t>
            </a:r>
            <a:r>
              <a:rPr lang="en-US" sz="2800" dirty="0" err="1" smtClean="0">
                <a:cs typeface="Times New Roman" charset="0"/>
              </a:rPr>
              <a:t>üriner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inkontinans</a:t>
            </a:r>
            <a:endParaRPr lang="en-US" sz="2800" dirty="0">
              <a:cs typeface="Times New Roman" charset="0"/>
            </a:endParaRPr>
          </a:p>
          <a:p>
            <a:pPr marL="625401" indent="-625401">
              <a:lnSpc>
                <a:spcPct val="90000"/>
              </a:lnSpc>
              <a:buSzPct val="85000"/>
              <a:defRPr/>
            </a:pPr>
            <a:r>
              <a:rPr lang="en-US" sz="2800" dirty="0" smtClean="0">
                <a:cs typeface="Times New Roman" charset="0"/>
              </a:rPr>
              <a:t>Endometrial </a:t>
            </a:r>
            <a:r>
              <a:rPr lang="en-US" sz="2800" dirty="0" err="1" smtClean="0">
                <a:cs typeface="Times New Roman" charset="0"/>
              </a:rPr>
              <a:t>ve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servikal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malignensilerde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geç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tanı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koyma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olasılığı</a:t>
            </a:r>
            <a:endParaRPr lang="en-US" sz="2800" dirty="0">
              <a:cs typeface="Times New Roman" charset="0"/>
            </a:endParaRPr>
          </a:p>
        </p:txBody>
      </p:sp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1283496" y="6418699"/>
            <a:ext cx="4889315" cy="46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9073" tIns="49537" rIns="99073" bIns="49537" anchor="ctr">
            <a:spAutoFit/>
          </a:bodyPr>
          <a:lstStyle/>
          <a:p>
            <a:r>
              <a:rPr lang="tr-TR" sz="2400" dirty="0" err="1">
                <a:solidFill>
                  <a:srgbClr val="000000"/>
                </a:solidFill>
                <a:latin typeface="+mj-lt"/>
              </a:rPr>
              <a:t>FitzGerald</a:t>
            </a:r>
            <a:r>
              <a:rPr lang="tr-TR" sz="2400" dirty="0">
                <a:solidFill>
                  <a:srgbClr val="000000"/>
                </a:solidFill>
                <a:latin typeface="+mj-lt"/>
              </a:rPr>
              <a:t> MP, </a:t>
            </a:r>
            <a:r>
              <a:rPr lang="tr-TR" sz="2400" dirty="0" err="1">
                <a:solidFill>
                  <a:srgbClr val="000000"/>
                </a:solidFill>
                <a:latin typeface="+mj-lt"/>
              </a:rPr>
              <a:t>Int</a:t>
            </a:r>
            <a:r>
              <a:rPr lang="tr-TR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2400" dirty="0" err="1">
                <a:solidFill>
                  <a:srgbClr val="000000"/>
                </a:solidFill>
                <a:latin typeface="+mj-lt"/>
              </a:rPr>
              <a:t>Urogynecol</a:t>
            </a:r>
            <a:r>
              <a:rPr lang="tr-TR" sz="2400" dirty="0">
                <a:solidFill>
                  <a:srgbClr val="000000"/>
                </a:solidFill>
                <a:latin typeface="+mj-lt"/>
              </a:rPr>
              <a:t> J. 2006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2518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513402" y="226963"/>
            <a:ext cx="9241155" cy="1008112"/>
          </a:xfrm>
        </p:spPr>
        <p:txBody>
          <a:bodyPr>
            <a:normAutofit/>
          </a:bodyPr>
          <a:lstStyle/>
          <a:p>
            <a:r>
              <a:rPr lang="tr-TR" sz="5000" dirty="0" err="1" smtClean="0">
                <a:solidFill>
                  <a:srgbClr val="000000"/>
                </a:solidFill>
              </a:rPr>
              <a:t>Parsiyel</a:t>
            </a:r>
            <a:r>
              <a:rPr lang="tr-TR" sz="5000" dirty="0" smtClean="0">
                <a:solidFill>
                  <a:srgbClr val="000000"/>
                </a:solidFill>
              </a:rPr>
              <a:t> </a:t>
            </a:r>
            <a:r>
              <a:rPr lang="tr-TR" sz="5000" dirty="0" err="1" smtClean="0">
                <a:solidFill>
                  <a:srgbClr val="000000"/>
                </a:solidFill>
              </a:rPr>
              <a:t>kolpokleizis</a:t>
            </a:r>
            <a:endParaRPr lang="tr-TR" sz="5000" dirty="0">
              <a:solidFill>
                <a:srgbClr val="000000"/>
              </a:solidFill>
            </a:endParaRP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237431" y="1163068"/>
            <a:ext cx="4464496" cy="5616624"/>
          </a:xfrm>
        </p:spPr>
        <p:txBody>
          <a:bodyPr>
            <a:normAutofit/>
          </a:bodyPr>
          <a:lstStyle/>
          <a:p>
            <a:r>
              <a:rPr lang="tr-TR" sz="2800" dirty="0" smtClean="0"/>
              <a:t>Le </a:t>
            </a:r>
            <a:r>
              <a:rPr lang="tr-TR" sz="2800" dirty="0"/>
              <a:t>Fort </a:t>
            </a:r>
            <a:r>
              <a:rPr lang="tr-TR" sz="2800" dirty="0" smtClean="0"/>
              <a:t>1877’de tanımlamış</a:t>
            </a:r>
            <a:endParaRPr lang="tr-TR" sz="2800" dirty="0"/>
          </a:p>
          <a:p>
            <a:r>
              <a:rPr lang="tr-TR" sz="2800" dirty="0" smtClean="0">
                <a:cs typeface="Times New Roman" charset="0"/>
              </a:rPr>
              <a:t>Dikdörtgen şeklinde mukoza </a:t>
            </a:r>
            <a:r>
              <a:rPr lang="tr-TR" sz="2800" dirty="0" err="1" smtClean="0">
                <a:cs typeface="Times New Roman" charset="0"/>
              </a:rPr>
              <a:t>anterior</a:t>
            </a:r>
            <a:r>
              <a:rPr lang="tr-TR" sz="2800" dirty="0" smtClean="0">
                <a:cs typeface="Times New Roman" charset="0"/>
              </a:rPr>
              <a:t> ve </a:t>
            </a:r>
            <a:r>
              <a:rPr lang="tr-TR" sz="2800" dirty="0" err="1" smtClean="0">
                <a:cs typeface="Times New Roman" charset="0"/>
              </a:rPr>
              <a:t>posterior</a:t>
            </a:r>
            <a:r>
              <a:rPr lang="tr-TR" sz="2800" dirty="0" smtClean="0">
                <a:cs typeface="Times New Roman" charset="0"/>
              </a:rPr>
              <a:t> duvardan çıkarılır</a:t>
            </a:r>
            <a:endParaRPr lang="tr-TR" sz="2800" dirty="0"/>
          </a:p>
          <a:p>
            <a:r>
              <a:rPr lang="tr-TR" sz="2800" dirty="0" smtClean="0"/>
              <a:t>Vajina sıralı </a:t>
            </a:r>
            <a:r>
              <a:rPr lang="tr-TR" sz="2800" dirty="0" err="1" smtClean="0"/>
              <a:t>sütürlerle</a:t>
            </a:r>
            <a:r>
              <a:rPr lang="tr-TR" sz="2800" dirty="0" smtClean="0"/>
              <a:t> içeri itilerek kapatılır</a:t>
            </a:r>
            <a:endParaRPr lang="tr-TR" sz="2800" dirty="0"/>
          </a:p>
          <a:p>
            <a:pPr>
              <a:buSzPct val="85000"/>
              <a:defRPr/>
            </a:pPr>
            <a:r>
              <a:rPr lang="en-US" sz="2800" dirty="0" err="1" smtClean="0">
                <a:cs typeface="Times New Roman" charset="0"/>
              </a:rPr>
              <a:t>Geniş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bir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longitüdinal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vajinal</a:t>
            </a:r>
            <a:r>
              <a:rPr lang="en-US" sz="2800" dirty="0" smtClean="0">
                <a:cs typeface="Times New Roman" charset="0"/>
              </a:rPr>
              <a:t> septum </a:t>
            </a:r>
            <a:r>
              <a:rPr lang="en-US" sz="2800" dirty="0" err="1" smtClean="0">
                <a:cs typeface="Times New Roman" charset="0"/>
              </a:rPr>
              <a:t>ve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iki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yanda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kanallar</a:t>
            </a:r>
            <a:r>
              <a:rPr lang="en-US" sz="2800" dirty="0" smtClean="0">
                <a:cs typeface="Times New Roman" charset="0"/>
              </a:rPr>
              <a:t> </a:t>
            </a:r>
            <a:r>
              <a:rPr lang="en-US" sz="2800" dirty="0" err="1" smtClean="0">
                <a:cs typeface="Times New Roman" charset="0"/>
              </a:rPr>
              <a:t>oluşturulur</a:t>
            </a:r>
            <a:r>
              <a:rPr lang="en-US" sz="2800" dirty="0" smtClean="0">
                <a:cs typeface="Times New Roman" charset="0"/>
              </a:rPr>
              <a:t> </a:t>
            </a:r>
            <a:endParaRPr lang="en-US" sz="2800" dirty="0">
              <a:cs typeface="Times New Roman" charset="0"/>
            </a:endParaRPr>
          </a:p>
          <a:p>
            <a:pPr>
              <a:buFont typeface="Wingdings" pitchFamily="2" charset="2"/>
              <a:buNone/>
            </a:pPr>
            <a:endParaRPr lang="tr-TR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3935" y="1379091"/>
            <a:ext cx="518457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7" name="Picture 4" descr="C:\Users\Dilara\Documents\Oz\Colpocleisis\obg mgmt Harmanli_FIG_1A_&amp;_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039" y="4547443"/>
            <a:ext cx="4320480" cy="2531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  <p:pic>
        <p:nvPicPr>
          <p:cNvPr id="9" name="Picture 6" descr="C:\Users\Dilara\Documents\Oz\Colpocleisis\obg mgmt Harmanli_FIG_1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878" y="4873173"/>
            <a:ext cx="3096345" cy="205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332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Total </a:t>
            </a:r>
            <a:r>
              <a:rPr lang="tr-TR" dirty="0" err="1" smtClean="0"/>
              <a:t>kolpokleizis</a:t>
            </a:r>
            <a:r>
              <a:rPr lang="tr-TR" dirty="0" smtClean="0"/>
              <a:t> (</a:t>
            </a:r>
            <a:r>
              <a:rPr lang="tr-TR" dirty="0" err="1" smtClean="0"/>
              <a:t>kolpektomi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1"/>
          </p:nvPr>
        </p:nvSpPr>
        <p:spPr>
          <a:xfrm>
            <a:off x="93415" y="1522419"/>
            <a:ext cx="4392488" cy="5257800"/>
          </a:xfrm>
        </p:spPr>
        <p:txBody>
          <a:bodyPr/>
          <a:lstStyle/>
          <a:p>
            <a:pPr marL="0" indent="0">
              <a:buNone/>
            </a:pPr>
            <a:r>
              <a:rPr lang="en-US" sz="3300" dirty="0" err="1" smtClean="0"/>
              <a:t>Tüm</a:t>
            </a:r>
            <a:r>
              <a:rPr lang="en-US" sz="3300" dirty="0" smtClean="0"/>
              <a:t> </a:t>
            </a:r>
            <a:r>
              <a:rPr lang="en-US" sz="3300" dirty="0" err="1" smtClean="0"/>
              <a:t>vajinal</a:t>
            </a:r>
            <a:r>
              <a:rPr lang="en-US" sz="3300" dirty="0" smtClean="0"/>
              <a:t> </a:t>
            </a:r>
            <a:r>
              <a:rPr lang="en-US" sz="3300" dirty="0" err="1" smtClean="0"/>
              <a:t>mukoza</a:t>
            </a:r>
            <a:r>
              <a:rPr lang="en-US" sz="3300" dirty="0" smtClean="0"/>
              <a:t> </a:t>
            </a:r>
            <a:r>
              <a:rPr lang="en-US" sz="3300" dirty="0" err="1" smtClean="0"/>
              <a:t>soyulur</a:t>
            </a:r>
            <a:r>
              <a:rPr lang="en-US" sz="3300" dirty="0" smtClean="0"/>
              <a:t> </a:t>
            </a:r>
            <a:r>
              <a:rPr lang="en-US" sz="3300" dirty="0" err="1" smtClean="0"/>
              <a:t>ve</a:t>
            </a:r>
            <a:r>
              <a:rPr lang="en-US" sz="3300" dirty="0" smtClean="0"/>
              <a:t> </a:t>
            </a:r>
            <a:r>
              <a:rPr lang="en-US" sz="3300" dirty="0" err="1" smtClean="0"/>
              <a:t>sıralı</a:t>
            </a:r>
            <a:r>
              <a:rPr lang="en-US" sz="3300" dirty="0" smtClean="0"/>
              <a:t> </a:t>
            </a:r>
            <a:r>
              <a:rPr lang="en-US" sz="3300" dirty="0" err="1" smtClean="0"/>
              <a:t>sirküler</a:t>
            </a:r>
            <a:r>
              <a:rPr lang="en-US" sz="3300" dirty="0" smtClean="0"/>
              <a:t> </a:t>
            </a:r>
            <a:r>
              <a:rPr lang="en-US" sz="3300" dirty="0" err="1" smtClean="0"/>
              <a:t>sütürlerle</a:t>
            </a:r>
            <a:r>
              <a:rPr lang="en-US" sz="3300" dirty="0" smtClean="0"/>
              <a:t> </a:t>
            </a:r>
            <a:r>
              <a:rPr lang="en-US" sz="3300" dirty="0" err="1" smtClean="0"/>
              <a:t>vajina</a:t>
            </a:r>
            <a:r>
              <a:rPr lang="en-US" sz="3300" dirty="0" smtClean="0"/>
              <a:t> </a:t>
            </a:r>
            <a:r>
              <a:rPr lang="en-US" sz="3300" dirty="0" err="1" smtClean="0"/>
              <a:t>kapatılır</a:t>
            </a:r>
            <a:endParaRPr lang="en-US" sz="3300" dirty="0"/>
          </a:p>
          <a:p>
            <a:pPr marL="0" indent="0">
              <a:buNone/>
            </a:pPr>
            <a:r>
              <a:rPr lang="en-US" sz="3300" dirty="0" smtClean="0"/>
              <a:t>Bu </a:t>
            </a:r>
            <a:r>
              <a:rPr lang="en-US" sz="3300" dirty="0" err="1" smtClean="0"/>
              <a:t>yöntem</a:t>
            </a:r>
            <a:r>
              <a:rPr lang="en-US" sz="3300" dirty="0" smtClean="0"/>
              <a:t> </a:t>
            </a:r>
            <a:r>
              <a:rPr lang="en-US" sz="3300" dirty="0" err="1" smtClean="0"/>
              <a:t>genellikle</a:t>
            </a:r>
            <a:r>
              <a:rPr lang="en-US" sz="3300" dirty="0" smtClean="0"/>
              <a:t> </a:t>
            </a:r>
            <a:r>
              <a:rPr lang="en-US" sz="3300" dirty="0" err="1" smtClean="0"/>
              <a:t>vajinal</a:t>
            </a:r>
            <a:r>
              <a:rPr lang="en-US" sz="3300" dirty="0" smtClean="0"/>
              <a:t> </a:t>
            </a:r>
            <a:r>
              <a:rPr lang="en-US" sz="3300" dirty="0" err="1" smtClean="0"/>
              <a:t>kaf</a:t>
            </a:r>
            <a:r>
              <a:rPr lang="en-US" sz="3300" dirty="0" smtClean="0"/>
              <a:t> </a:t>
            </a:r>
            <a:r>
              <a:rPr lang="en-US" sz="3300" dirty="0" err="1" smtClean="0"/>
              <a:t>prolapsusunda</a:t>
            </a:r>
            <a:r>
              <a:rPr lang="en-US" sz="3300" dirty="0" smtClean="0"/>
              <a:t> </a:t>
            </a:r>
            <a:r>
              <a:rPr lang="en-US" sz="3300" dirty="0" err="1" smtClean="0"/>
              <a:t>ya</a:t>
            </a:r>
            <a:r>
              <a:rPr lang="en-US" sz="3300" dirty="0" smtClean="0"/>
              <a:t> da </a:t>
            </a:r>
            <a:r>
              <a:rPr lang="en-US" sz="3300" dirty="0" err="1" smtClean="0"/>
              <a:t>vajinal</a:t>
            </a:r>
            <a:r>
              <a:rPr lang="en-US" sz="3300" dirty="0" smtClean="0"/>
              <a:t> </a:t>
            </a:r>
            <a:r>
              <a:rPr lang="en-US" sz="3300" dirty="0" err="1" smtClean="0"/>
              <a:t>histerektomiden</a:t>
            </a:r>
            <a:r>
              <a:rPr lang="en-US" sz="3300" dirty="0" smtClean="0"/>
              <a:t> </a:t>
            </a:r>
            <a:r>
              <a:rPr lang="en-US" sz="3300" dirty="0" err="1" smtClean="0"/>
              <a:t>sonra</a:t>
            </a:r>
            <a:r>
              <a:rPr lang="en-US" sz="3300" dirty="0" smtClean="0"/>
              <a:t> </a:t>
            </a:r>
            <a:r>
              <a:rPr lang="en-US" sz="3300" dirty="0" err="1" smtClean="0"/>
              <a:t>yapılır</a:t>
            </a:r>
            <a:endParaRPr lang="en-US" sz="33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870826" y="6561139"/>
            <a:ext cx="2397125" cy="376237"/>
          </a:xfrm>
        </p:spPr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pic>
        <p:nvPicPr>
          <p:cNvPr id="164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72" y="1595115"/>
            <a:ext cx="331195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648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168" y="1595115"/>
            <a:ext cx="3024337" cy="265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88" y="4043388"/>
            <a:ext cx="554461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98675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Kolpokleizis</a:t>
            </a:r>
            <a:r>
              <a:rPr lang="en-US" dirty="0" smtClean="0"/>
              <a:t>: </a:t>
            </a:r>
            <a:r>
              <a:rPr lang="en-US" dirty="0" err="1" smtClean="0"/>
              <a:t>Komplikasyonlar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SzPct val="85000"/>
              <a:buNone/>
              <a:defRPr/>
            </a:pPr>
            <a:r>
              <a:rPr lang="en-US" b="1" i="1" dirty="0" err="1" smtClean="0">
                <a:cs typeface="Times New Roman" charset="0"/>
              </a:rPr>
              <a:t>Perioperatif</a:t>
            </a:r>
            <a:r>
              <a:rPr lang="en-US" b="1" i="1" dirty="0" smtClean="0">
                <a:cs typeface="Times New Roman" charset="0"/>
              </a:rPr>
              <a:t> </a:t>
            </a:r>
            <a:r>
              <a:rPr lang="en-US" b="1" i="1" dirty="0" err="1" smtClean="0">
                <a:cs typeface="Times New Roman" charset="0"/>
              </a:rPr>
              <a:t>komplikasyonlar</a:t>
            </a:r>
            <a:r>
              <a:rPr lang="en-US" b="1" i="1" dirty="0" smtClean="0">
                <a:cs typeface="Times New Roman" charset="0"/>
              </a:rPr>
              <a:t>:</a:t>
            </a:r>
            <a:endParaRPr lang="en-US" b="1" i="1" dirty="0">
              <a:cs typeface="Times New Roman" charset="0"/>
            </a:endParaRPr>
          </a:p>
          <a:p>
            <a:pPr marL="1273025" lvl="1" indent="-533337">
              <a:lnSpc>
                <a:spcPct val="90000"/>
              </a:lnSpc>
              <a:buSzPct val="85000"/>
              <a:defRPr/>
            </a:pPr>
            <a:r>
              <a:rPr lang="en-US" sz="2400" dirty="0" err="1" smtClean="0">
                <a:cs typeface="Times New Roman" charset="0"/>
              </a:rPr>
              <a:t>Mortalite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oranı</a:t>
            </a:r>
            <a:r>
              <a:rPr lang="en-US" sz="2400" dirty="0" smtClean="0">
                <a:cs typeface="Times New Roman" charset="0"/>
              </a:rPr>
              <a:t> % 0.025</a:t>
            </a:r>
            <a:endParaRPr lang="en-US" sz="2400" dirty="0">
              <a:cs typeface="Times New Roman" charset="0"/>
            </a:endParaRPr>
          </a:p>
          <a:p>
            <a:pPr marL="1273025" lvl="1" indent="-533337">
              <a:lnSpc>
                <a:spcPct val="90000"/>
              </a:lnSpc>
              <a:buSzPct val="85000"/>
              <a:defRPr/>
            </a:pPr>
            <a:r>
              <a:rPr lang="en-US" sz="2400" dirty="0" err="1" smtClean="0">
                <a:cs typeface="Times New Roman" charset="0"/>
              </a:rPr>
              <a:t>Kardivasküler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ve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pulmoner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majör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komplikasyonlara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bağlı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mortalite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oranı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yüksek</a:t>
            </a:r>
            <a:endParaRPr lang="en-US" sz="2400" dirty="0" smtClean="0">
              <a:cs typeface="Times New Roman" charset="0"/>
            </a:endParaRPr>
          </a:p>
          <a:p>
            <a:pPr marL="1273025" lvl="1" indent="-533337">
              <a:lnSpc>
                <a:spcPct val="90000"/>
              </a:lnSpc>
              <a:buSzPct val="85000"/>
              <a:defRPr/>
            </a:pPr>
            <a:r>
              <a:rPr lang="en-US" sz="2400" dirty="0" err="1" smtClean="0">
                <a:cs typeface="Times New Roman" charset="0"/>
              </a:rPr>
              <a:t>Transfüzyon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gerektiren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kanama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oranı</a:t>
            </a:r>
            <a:r>
              <a:rPr lang="en-US" sz="2400" dirty="0" smtClean="0">
                <a:cs typeface="Times New Roman" charset="0"/>
              </a:rPr>
              <a:t> % 4</a:t>
            </a:r>
            <a:endParaRPr lang="en-US" sz="2400" dirty="0">
              <a:cs typeface="Times New Roman" charset="0"/>
            </a:endParaRPr>
          </a:p>
          <a:p>
            <a:pPr marL="1273025" lvl="1" indent="-533337">
              <a:lnSpc>
                <a:spcPct val="90000"/>
              </a:lnSpc>
              <a:buSzPct val="85000"/>
              <a:defRPr/>
            </a:pPr>
            <a:r>
              <a:rPr lang="en-US" sz="2400" dirty="0" err="1" smtClean="0">
                <a:cs typeface="Times New Roman" charset="0"/>
              </a:rPr>
              <a:t>Minör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dirty="0" err="1" smtClean="0">
                <a:cs typeface="Times New Roman" charset="0"/>
              </a:rPr>
              <a:t>komplikasyonlar</a:t>
            </a:r>
            <a:r>
              <a:rPr lang="en-US" sz="2400" dirty="0" smtClean="0">
                <a:cs typeface="Times New Roman" charset="0"/>
              </a:rPr>
              <a:t> % 15</a:t>
            </a:r>
            <a:endParaRPr lang="en-US" sz="2400" dirty="0">
              <a:cs typeface="Times New Roman" charset="0"/>
            </a:endParaRPr>
          </a:p>
          <a:p>
            <a:pPr marL="0" indent="0">
              <a:buNone/>
            </a:pPr>
            <a:r>
              <a:rPr lang="tr-TR" b="1" i="1" dirty="0" smtClean="0"/>
              <a:t>Geç komplikasyonlar:</a:t>
            </a:r>
          </a:p>
          <a:p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inkontinans</a:t>
            </a:r>
            <a:endParaRPr lang="tr-TR" dirty="0"/>
          </a:p>
          <a:p>
            <a:r>
              <a:rPr lang="tr-TR" dirty="0" err="1" smtClean="0"/>
              <a:t>Rekürens</a:t>
            </a:r>
            <a:endParaRPr lang="tr-TR" dirty="0" smtClean="0"/>
          </a:p>
          <a:p>
            <a:r>
              <a:rPr lang="tr-TR" dirty="0" err="1" smtClean="0"/>
              <a:t>Ürogenital</a:t>
            </a:r>
            <a:r>
              <a:rPr lang="tr-TR" dirty="0" smtClean="0"/>
              <a:t> </a:t>
            </a:r>
            <a:r>
              <a:rPr lang="tr-TR" dirty="0" err="1" smtClean="0"/>
              <a:t>prolapsus</a:t>
            </a:r>
            <a:endParaRPr lang="tr-T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TJOD İstanbul 2017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7169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5000" dirty="0" err="1" smtClean="0">
                <a:solidFill>
                  <a:srgbClr val="000000"/>
                </a:solidFill>
              </a:rPr>
              <a:t>Sakrospinöz</a:t>
            </a:r>
            <a:r>
              <a:rPr lang="tr-TR" sz="5000" dirty="0" smtClean="0">
                <a:solidFill>
                  <a:srgbClr val="000000"/>
                </a:solidFill>
              </a:rPr>
              <a:t> </a:t>
            </a:r>
            <a:r>
              <a:rPr lang="tr-TR" sz="5000" dirty="0" err="1">
                <a:solidFill>
                  <a:srgbClr val="000000"/>
                </a:solidFill>
              </a:rPr>
              <a:t>Ligament</a:t>
            </a:r>
            <a:r>
              <a:rPr lang="tr-TR" sz="5000" dirty="0">
                <a:solidFill>
                  <a:srgbClr val="000000"/>
                </a:solidFill>
              </a:rPr>
              <a:t> </a:t>
            </a:r>
            <a:r>
              <a:rPr lang="tr-TR" sz="5000" dirty="0" err="1" smtClean="0">
                <a:solidFill>
                  <a:srgbClr val="000000"/>
                </a:solidFill>
              </a:rPr>
              <a:t>Fiksasyonu</a:t>
            </a:r>
            <a:endParaRPr lang="tr-TR" sz="5000" dirty="0">
              <a:solidFill>
                <a:srgbClr val="000000"/>
              </a:solidFill>
            </a:endParaRPr>
          </a:p>
        </p:txBody>
      </p:sp>
      <p:sp>
        <p:nvSpPr>
          <p:cNvPr id="133123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4197872" y="1522418"/>
            <a:ext cx="5904656" cy="5761329"/>
          </a:xfrm>
        </p:spPr>
        <p:txBody>
          <a:bodyPr>
            <a:normAutofit/>
          </a:bodyPr>
          <a:lstStyle/>
          <a:p>
            <a:r>
              <a:rPr lang="tr-TR" dirty="0"/>
              <a:t>Richter, 1968 tanımlamış</a:t>
            </a:r>
          </a:p>
          <a:p>
            <a:r>
              <a:rPr lang="tr-TR" dirty="0"/>
              <a:t>1971’de </a:t>
            </a:r>
            <a:r>
              <a:rPr lang="tr-TR" dirty="0" err="1"/>
              <a:t>Randall</a:t>
            </a:r>
            <a:r>
              <a:rPr lang="tr-TR" dirty="0"/>
              <a:t> ve </a:t>
            </a:r>
            <a:r>
              <a:rPr lang="tr-TR" dirty="0" err="1"/>
              <a:t>Nichols’dan</a:t>
            </a:r>
            <a:r>
              <a:rPr lang="tr-TR" dirty="0"/>
              <a:t> sonra popülarite kazanmıştır</a:t>
            </a:r>
          </a:p>
          <a:p>
            <a:r>
              <a:rPr lang="tr-TR" dirty="0"/>
              <a:t>Bu prosedür için </a:t>
            </a:r>
            <a:r>
              <a:rPr lang="tr-TR" dirty="0" err="1"/>
              <a:t>pelvik</a:t>
            </a:r>
            <a:r>
              <a:rPr lang="tr-TR" dirty="0"/>
              <a:t> anatominin iyi bilinmesi gerekir</a:t>
            </a:r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597475" y="6076082"/>
            <a:ext cx="9568871" cy="83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9073" tIns="49537" rIns="99073" bIns="49537" anchor="ctr">
            <a:spAutoFit/>
          </a:bodyPr>
          <a:lstStyle/>
          <a:p>
            <a:pPr>
              <a:tabLst>
                <a:tab pos="247685" algn="l"/>
              </a:tabLst>
            </a:pPr>
            <a:r>
              <a:rPr lang="tr-TR" sz="2400" dirty="0">
                <a:solidFill>
                  <a:srgbClr val="000000"/>
                </a:solidFill>
                <a:latin typeface="+mj-lt"/>
              </a:rPr>
              <a:t>Richter 1968</a:t>
            </a:r>
          </a:p>
          <a:p>
            <a:pPr>
              <a:tabLst>
                <a:tab pos="247685" algn="l"/>
              </a:tabLst>
            </a:pPr>
            <a:r>
              <a:rPr lang="tr-TR" sz="2400" dirty="0" err="1">
                <a:solidFill>
                  <a:srgbClr val="000000"/>
                </a:solidFill>
                <a:latin typeface="+mj-lt"/>
              </a:rPr>
              <a:t>Randall</a:t>
            </a:r>
            <a:r>
              <a:rPr lang="tr-TR" sz="2400" dirty="0">
                <a:solidFill>
                  <a:srgbClr val="000000"/>
                </a:solidFill>
                <a:latin typeface="+mj-lt"/>
              </a:rPr>
              <a:t> 1971</a:t>
            </a:r>
          </a:p>
        </p:txBody>
      </p:sp>
      <p:pic>
        <p:nvPicPr>
          <p:cNvPr id="6" name="Picture 16" descr="bone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9439" y="1811139"/>
            <a:ext cx="381642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4984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69519</TotalTime>
  <Words>1842</Words>
  <Application>Microsoft Macintosh PowerPoint</Application>
  <PresentationFormat>Custom</PresentationFormat>
  <Paragraphs>531</Paragraphs>
  <Slides>47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Office Theme</vt:lpstr>
      <vt:lpstr>1_Custom Design</vt:lpstr>
      <vt:lpstr>Custom Design</vt:lpstr>
      <vt:lpstr>Ofis Teması</vt:lpstr>
      <vt:lpstr>Image</vt:lpstr>
      <vt:lpstr>Apikal prolapsusun cerrahi tedavisi Vajinal ? Abdominal? Transvajinal meş? Laparaskopi?  Prof. Dr. Fuat Demirci Florence Nightingale Sağlık Grubu</vt:lpstr>
      <vt:lpstr>Apikal prolapsusun cerrahi tedavisi</vt:lpstr>
      <vt:lpstr>Kolpokleizis</vt:lpstr>
      <vt:lpstr>Kolpokleizis hazırlığı</vt:lpstr>
      <vt:lpstr>Kolpokleizis</vt:lpstr>
      <vt:lpstr>Parsiyel kolpokleizis</vt:lpstr>
      <vt:lpstr>Total kolpokleizis (kolpektomi)</vt:lpstr>
      <vt:lpstr>Kolpokleizis: Komplikasyonlar</vt:lpstr>
      <vt:lpstr>Sakrospinöz Ligament Fiksasyonu</vt:lpstr>
      <vt:lpstr>Anatomi Koksiks-SSL Kompleksi</vt:lpstr>
      <vt:lpstr> Sakrospinöz Fiksasyon: Prosedür </vt:lpstr>
      <vt:lpstr>Sakrospinöz ligament fiksasyonu: Prosedür</vt:lpstr>
      <vt:lpstr>Sakrospinöz ligament Fiksasyonu</vt:lpstr>
      <vt:lpstr>Sakrospinöz ligament Fiksasyonu</vt:lpstr>
      <vt:lpstr>Sakrospinöz ligament Fiksasyonu: başarı. Barber and Maher 2013</vt:lpstr>
      <vt:lpstr>PowerPoint Presentation</vt:lpstr>
      <vt:lpstr>Prolapsusta transvajinal meş kullanımı</vt:lpstr>
      <vt:lpstr>Transvajinal meşlerin evolüsyonu</vt:lpstr>
      <vt:lpstr>Hasta seçimi: Endikasyon Ellington ve Richter. Obstet Gynecol Int.2013</vt:lpstr>
      <vt:lpstr>Meş vs. KA Randomized controlled trials</vt:lpstr>
      <vt:lpstr>KA vs. Meş. Kanıta dayalı tıp</vt:lpstr>
      <vt:lpstr>Trend</vt:lpstr>
      <vt:lpstr> Sakrokolpopeksi </vt:lpstr>
      <vt:lpstr>PowerPoint Presentation</vt:lpstr>
      <vt:lpstr>Sakrokolpopeksi: Anatomi</vt:lpstr>
      <vt:lpstr>Sakrokolpopeksi: Anatomi</vt:lpstr>
      <vt:lpstr>Sakrokolpopeksi: cerrahi teknik</vt:lpstr>
      <vt:lpstr>Sakrokolpopeksi: cerrahi teknik</vt:lpstr>
      <vt:lpstr>PowerPoint Presentation</vt:lpstr>
      <vt:lpstr>Meşin sakruma fikse edildiği alan</vt:lpstr>
      <vt:lpstr>Sakrokolpopeksi: komplikasyonlar</vt:lpstr>
      <vt:lpstr>Sakrokolpopeksi: Başarı</vt:lpstr>
      <vt:lpstr> Sakrokolpopeksi vs. Sakrospinöz fiksasyon  Cochrane review: 40 çalışma, 3773 hasta</vt:lpstr>
      <vt:lpstr>Laparaskopik sakrokolpopeksi</vt:lpstr>
      <vt:lpstr>Robotik sakrokolpopeksi: Avantajlar</vt:lpstr>
      <vt:lpstr>Robotik SK vs. açık SK</vt:lpstr>
      <vt:lpstr>Robotik vs. LS ve abdominal sakrokolpopeksi</vt:lpstr>
      <vt:lpstr>Robotik SK vs. Laparoskopik SK</vt:lpstr>
      <vt:lpstr>MIC(Robotik and Laparoskopik) vs. Açık SK </vt:lpstr>
      <vt:lpstr>Özet</vt:lpstr>
      <vt:lpstr>Özet</vt:lpstr>
      <vt:lpstr>Hasta seçimi.  Hangi yol?  Hangi operasyon?</vt:lpstr>
      <vt:lpstr>Vajinal yaklaşım endikasyonları</vt:lpstr>
      <vt:lpstr>Abdominal yaklaşım endikasyonları</vt:lpstr>
      <vt:lpstr>Cerrahi kitler(meş) endikasyonları</vt:lpstr>
      <vt:lpstr>Operasyon seçimi</vt:lpstr>
      <vt:lpstr>PowerPoint Presentation</vt:lpstr>
    </vt:vector>
  </TitlesOfParts>
  <Company>Ob&amp;Gyn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Retropubik Cerrahi Yaklaşımlar  Yrd. Doç. Dr. Fuat Demirci</dc:title>
  <dc:creator>Dr. Fuat Demirci</dc:creator>
  <cp:lastModifiedBy>Fuat Demirci</cp:lastModifiedBy>
  <cp:revision>860</cp:revision>
  <cp:lastPrinted>2000-03-08T16:01:32Z</cp:lastPrinted>
  <dcterms:created xsi:type="dcterms:W3CDTF">2000-09-14T19:19:59Z</dcterms:created>
  <dcterms:modified xsi:type="dcterms:W3CDTF">2017-02-11T21:46:30Z</dcterms:modified>
</cp:coreProperties>
</file>