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6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314" r:id="rId17"/>
    <p:sldId id="315" r:id="rId18"/>
    <p:sldId id="316" r:id="rId19"/>
    <p:sldId id="317" r:id="rId20"/>
    <p:sldId id="318" r:id="rId21"/>
    <p:sldId id="320" r:id="rId22"/>
    <p:sldId id="299" r:id="rId23"/>
    <p:sldId id="275" r:id="rId24"/>
    <p:sldId id="276" r:id="rId25"/>
    <p:sldId id="277" r:id="rId26"/>
    <p:sldId id="336" r:id="rId27"/>
    <p:sldId id="297" r:id="rId28"/>
    <p:sldId id="301" r:id="rId29"/>
    <p:sldId id="300" r:id="rId30"/>
    <p:sldId id="285" r:id="rId31"/>
    <p:sldId id="286" r:id="rId32"/>
    <p:sldId id="287" r:id="rId33"/>
    <p:sldId id="288" r:id="rId34"/>
    <p:sldId id="289" r:id="rId35"/>
    <p:sldId id="290" r:id="rId36"/>
    <p:sldId id="303" r:id="rId37"/>
    <p:sldId id="304" r:id="rId38"/>
    <p:sldId id="305" r:id="rId39"/>
    <p:sldId id="306" r:id="rId40"/>
    <p:sldId id="307" r:id="rId41"/>
    <p:sldId id="302" r:id="rId42"/>
    <p:sldId id="321" r:id="rId43"/>
    <p:sldId id="308" r:id="rId44"/>
    <p:sldId id="310" r:id="rId45"/>
    <p:sldId id="309" r:id="rId46"/>
    <p:sldId id="311" r:id="rId47"/>
    <p:sldId id="312" r:id="rId48"/>
    <p:sldId id="331" r:id="rId49"/>
    <p:sldId id="322" r:id="rId50"/>
    <p:sldId id="291" r:id="rId51"/>
    <p:sldId id="292" r:id="rId52"/>
    <p:sldId id="294" r:id="rId53"/>
    <p:sldId id="296" r:id="rId54"/>
    <p:sldId id="330" r:id="rId55"/>
    <p:sldId id="332" r:id="rId56"/>
    <p:sldId id="334" r:id="rId57"/>
    <p:sldId id="323" r:id="rId58"/>
    <p:sldId id="324" r:id="rId59"/>
    <p:sldId id="325" r:id="rId60"/>
    <p:sldId id="328" r:id="rId61"/>
    <p:sldId id="327" r:id="rId62"/>
    <p:sldId id="329" r:id="rId63"/>
    <p:sldId id="335" r:id="rId64"/>
    <p:sldId id="337" r:id="rId6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39E8A3-87E3-44C1-B752-E37C533B3C38}" type="datetimeFigureOut">
              <a:rPr lang="tr-TR" smtClean="0"/>
              <a:pPr/>
              <a:t>05.11.2017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0B3A4E-7615-42D5-904E-1805D117FBD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5" name="24 Alt Başlık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1" name="30 Veri Yer Tutucusu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05.11.2017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05.11.2017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05.11.2017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05.11.2017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05.11.2017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05.11.2017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05.11.2017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Resim Yer Tutucusu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Başlık Yer Tutucusu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1" name="30 Metin Yer Tutucusu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7" name="26 Veri Yer Tutucusu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05.11.2017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wedg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786050" y="857232"/>
            <a:ext cx="6215106" cy="3714776"/>
          </a:xfrm>
        </p:spPr>
        <p:txBody>
          <a:bodyPr/>
          <a:lstStyle/>
          <a:p>
            <a:r>
              <a:rPr lang="tr-TR" dirty="0" smtClean="0"/>
              <a:t>VAGİNAL MEŞLER VE    CİNSEL DİSFONKSİYON, hasta </a:t>
            </a:r>
            <a:r>
              <a:rPr lang="tr-TR" dirty="0" err="1" smtClean="0"/>
              <a:t>yönetİmİ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sz="2000" dirty="0" smtClean="0"/>
              <a:t>Doç dr. Süleyman salman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2400" dirty="0" smtClean="0"/>
              <a:t/>
            </a:r>
            <a:br>
              <a:rPr lang="tr-TR" sz="2400" dirty="0" smtClean="0"/>
            </a:br>
            <a:r>
              <a:rPr lang="tr-TR" sz="2400" dirty="0" err="1" smtClean="0"/>
              <a:t>Taksİm</a:t>
            </a:r>
            <a:r>
              <a:rPr lang="tr-TR" sz="2400" dirty="0" smtClean="0"/>
              <a:t> </a:t>
            </a:r>
            <a:r>
              <a:rPr lang="tr-TR" sz="2400" dirty="0" err="1" smtClean="0"/>
              <a:t>eğİtİm</a:t>
            </a:r>
            <a:r>
              <a:rPr lang="tr-TR" sz="2400" dirty="0" smtClean="0"/>
              <a:t> ve </a:t>
            </a:r>
            <a:r>
              <a:rPr lang="tr-TR" sz="2400" dirty="0" err="1" smtClean="0"/>
              <a:t>araştIrma</a:t>
            </a:r>
            <a:r>
              <a:rPr lang="tr-TR" sz="2400" dirty="0" smtClean="0"/>
              <a:t>  </a:t>
            </a:r>
            <a:r>
              <a:rPr lang="tr-TR" sz="2400" dirty="0" err="1" smtClean="0"/>
              <a:t>hastanesİ</a:t>
            </a:r>
            <a:endParaRPr lang="tr-TR" sz="2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71480"/>
            <a:ext cx="7239000" cy="5884256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Materyalin özelliğine göre doku cevabı değişmektedir: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Sentetik </a:t>
            </a:r>
            <a:r>
              <a:rPr lang="tr-TR" dirty="0" err="1" smtClean="0"/>
              <a:t>meşlerde</a:t>
            </a:r>
            <a:r>
              <a:rPr lang="tr-TR" dirty="0" smtClean="0"/>
              <a:t> : lif çapı,</a:t>
            </a:r>
            <a:r>
              <a:rPr lang="tr-TR" dirty="0" err="1" smtClean="0"/>
              <a:t>por</a:t>
            </a:r>
            <a:r>
              <a:rPr lang="tr-TR" dirty="0" smtClean="0"/>
              <a:t> aralığı, dokuma ve örgü yapısı doku reaksiyonunu etkilemektedir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</a:t>
            </a:r>
            <a:r>
              <a:rPr lang="tr-TR" dirty="0" err="1" smtClean="0"/>
              <a:t>Autografts</a:t>
            </a:r>
            <a:r>
              <a:rPr lang="tr-TR" dirty="0" smtClean="0"/>
              <a:t>: doku cevabı genellikle problem oluşturmaz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</a:t>
            </a:r>
            <a:r>
              <a:rPr lang="tr-TR" dirty="0" err="1" smtClean="0"/>
              <a:t>Allografts</a:t>
            </a:r>
            <a:r>
              <a:rPr lang="tr-TR" dirty="0" smtClean="0"/>
              <a:t>: doku reaksiyonunu etkileyen faktörler tam olarak aydınlatılamamıştır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</a:t>
            </a:r>
            <a:r>
              <a:rPr lang="tr-TR" dirty="0" err="1" smtClean="0"/>
              <a:t>Xenografts</a:t>
            </a:r>
            <a:r>
              <a:rPr lang="tr-TR" dirty="0" smtClean="0"/>
              <a:t>: materyalin hücresel </a:t>
            </a:r>
            <a:r>
              <a:rPr lang="tr-TR" dirty="0" err="1" smtClean="0"/>
              <a:t>komponenti</a:t>
            </a:r>
            <a:r>
              <a:rPr lang="tr-TR" dirty="0" smtClean="0"/>
              <a:t> ve steril edilirken kullanılan kimyasallar doku  </a:t>
            </a:r>
            <a:r>
              <a:rPr lang="tr-TR" dirty="0" err="1" smtClean="0"/>
              <a:t>reksiyonunda</a:t>
            </a:r>
            <a:r>
              <a:rPr lang="tr-TR" dirty="0" smtClean="0"/>
              <a:t> rol oynamaktadır.</a:t>
            </a:r>
          </a:p>
          <a:p>
            <a:pPr>
              <a:buFont typeface="Wingdings" pitchFamily="2" charset="2"/>
              <a:buChar char="Ø"/>
            </a:pP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928670"/>
            <a:ext cx="7239000" cy="552706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   Hem </a:t>
            </a:r>
            <a:r>
              <a:rPr lang="tr-TR" dirty="0" err="1" smtClean="0"/>
              <a:t>absorbe</a:t>
            </a:r>
            <a:r>
              <a:rPr lang="tr-TR" dirty="0" smtClean="0"/>
              <a:t> olan </a:t>
            </a:r>
            <a:r>
              <a:rPr lang="tr-TR" dirty="0" err="1" smtClean="0"/>
              <a:t>hemde</a:t>
            </a:r>
            <a:r>
              <a:rPr lang="tr-TR" dirty="0" smtClean="0"/>
              <a:t> </a:t>
            </a:r>
            <a:r>
              <a:rPr lang="tr-TR" dirty="0" err="1" smtClean="0"/>
              <a:t>absorbe</a:t>
            </a:r>
            <a:r>
              <a:rPr lang="tr-TR" dirty="0" smtClean="0"/>
              <a:t> olmayan sentetik </a:t>
            </a:r>
            <a:r>
              <a:rPr lang="tr-TR" dirty="0" err="1" smtClean="0"/>
              <a:t>meşler</a:t>
            </a:r>
            <a:r>
              <a:rPr lang="tr-TR" dirty="0" smtClean="0"/>
              <a:t>  dokuda kronik </a:t>
            </a:r>
            <a:r>
              <a:rPr lang="tr-TR" dirty="0" err="1" smtClean="0"/>
              <a:t>inflamasyon</a:t>
            </a:r>
            <a:r>
              <a:rPr lang="tr-TR" dirty="0" smtClean="0"/>
              <a:t> oluştururlar.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Absorbe</a:t>
            </a:r>
            <a:r>
              <a:rPr lang="tr-TR" dirty="0" smtClean="0"/>
              <a:t> olan materyaller </a:t>
            </a:r>
            <a:r>
              <a:rPr lang="tr-TR" dirty="0" err="1" smtClean="0"/>
              <a:t>absorbe</a:t>
            </a:r>
            <a:r>
              <a:rPr lang="tr-TR" dirty="0" smtClean="0"/>
              <a:t> olduktan sonra </a:t>
            </a:r>
            <a:r>
              <a:rPr lang="tr-TR" dirty="0" err="1" smtClean="0"/>
              <a:t>kollagenden</a:t>
            </a:r>
            <a:r>
              <a:rPr lang="tr-TR" dirty="0" smtClean="0"/>
              <a:t> zengin </a:t>
            </a:r>
            <a:r>
              <a:rPr lang="tr-TR" dirty="0" err="1" smtClean="0"/>
              <a:t>konnektif</a:t>
            </a:r>
            <a:r>
              <a:rPr lang="tr-TR" dirty="0" smtClean="0"/>
              <a:t> doku ile yer değiştirirler bundan dolayı gerekli doku gerginliğini uzun dönem sağlayamazlar.</a:t>
            </a:r>
          </a:p>
          <a:p>
            <a:pPr>
              <a:buNone/>
            </a:pPr>
            <a:r>
              <a:rPr lang="tr-TR" dirty="0" smtClean="0"/>
              <a:t>   </a:t>
            </a:r>
          </a:p>
          <a:p>
            <a:pPr>
              <a:buNone/>
            </a:pPr>
            <a:r>
              <a:rPr lang="tr-TR" dirty="0" smtClean="0"/>
              <a:t>             </a:t>
            </a:r>
            <a:r>
              <a:rPr lang="tr-TR" sz="1400" dirty="0" smtClean="0"/>
              <a:t>(</a:t>
            </a:r>
            <a:r>
              <a:rPr lang="tr-TR" sz="1400" dirty="0" err="1" smtClean="0"/>
              <a:t>Barbolt</a:t>
            </a:r>
            <a:r>
              <a:rPr lang="tr-TR" sz="1400" dirty="0" smtClean="0"/>
              <a:t> TA. </a:t>
            </a:r>
            <a:r>
              <a:rPr lang="tr-TR" sz="1400" dirty="0" err="1" smtClean="0"/>
              <a:t>Int</a:t>
            </a:r>
            <a:r>
              <a:rPr lang="tr-TR" sz="1400" dirty="0" smtClean="0"/>
              <a:t> </a:t>
            </a:r>
            <a:r>
              <a:rPr lang="tr-TR" sz="1400" dirty="0" err="1" smtClean="0"/>
              <a:t>Urogynecol</a:t>
            </a:r>
            <a:r>
              <a:rPr lang="tr-TR" sz="1400" dirty="0" smtClean="0"/>
              <a:t> J </a:t>
            </a:r>
            <a:r>
              <a:rPr lang="tr-TR" sz="1400" dirty="0" err="1" smtClean="0"/>
              <a:t>pelvic</a:t>
            </a:r>
            <a:r>
              <a:rPr lang="tr-TR" sz="1400" dirty="0" smtClean="0"/>
              <a:t> </a:t>
            </a:r>
            <a:r>
              <a:rPr lang="tr-TR" sz="1400" dirty="0" err="1" smtClean="0"/>
              <a:t>Floor</a:t>
            </a:r>
            <a:r>
              <a:rPr lang="tr-TR" sz="1400" dirty="0" smtClean="0"/>
              <a:t> </a:t>
            </a:r>
            <a:r>
              <a:rPr lang="tr-TR" sz="1400" dirty="0" err="1" smtClean="0"/>
              <a:t>Dysfunct</a:t>
            </a:r>
            <a:r>
              <a:rPr lang="tr-TR" sz="1400" dirty="0" smtClean="0"/>
              <a:t> 2006)</a:t>
            </a:r>
            <a:endParaRPr lang="tr-TR" sz="1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000108"/>
            <a:ext cx="7239000" cy="5455628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Nonabsorbable</a:t>
            </a:r>
            <a:r>
              <a:rPr lang="tr-TR" dirty="0" smtClean="0"/>
              <a:t> materyaller daha fazla </a:t>
            </a:r>
            <a:r>
              <a:rPr lang="tr-TR" dirty="0" err="1" smtClean="0"/>
              <a:t>konnektif</a:t>
            </a:r>
            <a:r>
              <a:rPr lang="tr-TR" dirty="0" smtClean="0"/>
              <a:t> doku reaksiyonuna yol açarak uzun süreli doku gerginliği sağlarlar.</a:t>
            </a:r>
          </a:p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Por</a:t>
            </a:r>
            <a:r>
              <a:rPr lang="tr-TR" dirty="0" smtClean="0"/>
              <a:t> büyüklüğü ve örgü yapısı hücre </a:t>
            </a:r>
            <a:r>
              <a:rPr lang="tr-TR" dirty="0" err="1" smtClean="0"/>
              <a:t>infiltrasyonunu</a:t>
            </a:r>
            <a:r>
              <a:rPr lang="tr-TR" dirty="0" smtClean="0"/>
              <a:t>, enfeksiyon riskini,adezyon formasyonunu, meşin </a:t>
            </a:r>
            <a:r>
              <a:rPr lang="tr-TR" dirty="0" err="1" smtClean="0"/>
              <a:t>fleksibilitesini</a:t>
            </a:r>
            <a:r>
              <a:rPr lang="tr-TR" dirty="0" smtClean="0"/>
              <a:t> etkilemektedir.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sz="1400" dirty="0" smtClean="0"/>
              <a:t>                                          (</a:t>
            </a:r>
            <a:r>
              <a:rPr lang="tr-TR" sz="1400" dirty="0" err="1" smtClean="0"/>
              <a:t>Falagas</a:t>
            </a:r>
            <a:r>
              <a:rPr lang="tr-TR" sz="1400" dirty="0" smtClean="0"/>
              <a:t> ME. </a:t>
            </a:r>
            <a:r>
              <a:rPr lang="tr-TR" sz="1400" dirty="0" err="1" smtClean="0"/>
              <a:t>Eur</a:t>
            </a:r>
            <a:r>
              <a:rPr lang="tr-TR" sz="1400" dirty="0" smtClean="0"/>
              <a:t> j </a:t>
            </a:r>
            <a:r>
              <a:rPr lang="tr-TR" sz="1400" dirty="0" err="1" smtClean="0"/>
              <a:t>Obstet</a:t>
            </a:r>
            <a:r>
              <a:rPr lang="tr-TR" sz="1400" dirty="0" smtClean="0"/>
              <a:t> </a:t>
            </a:r>
            <a:r>
              <a:rPr lang="tr-TR" sz="1400" dirty="0" err="1" smtClean="0"/>
              <a:t>Gynecol</a:t>
            </a:r>
            <a:r>
              <a:rPr lang="tr-TR" sz="1400" dirty="0" smtClean="0"/>
              <a:t> </a:t>
            </a:r>
            <a:r>
              <a:rPr lang="tr-TR" sz="1400" dirty="0" err="1" smtClean="0"/>
              <a:t>Reprod</a:t>
            </a:r>
            <a:r>
              <a:rPr lang="tr-TR" sz="1400" dirty="0" smtClean="0"/>
              <a:t>   </a:t>
            </a:r>
            <a:r>
              <a:rPr lang="tr-TR" sz="1400" dirty="0" err="1" smtClean="0"/>
              <a:t>Biol</a:t>
            </a:r>
            <a:r>
              <a:rPr lang="tr-TR" sz="1400" dirty="0" smtClean="0"/>
              <a:t> 2007)</a:t>
            </a:r>
            <a:endParaRPr lang="tr-TR" sz="1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714356"/>
            <a:ext cx="7410480" cy="5741380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Makropor</a:t>
            </a:r>
            <a:r>
              <a:rPr lang="tr-TR" dirty="0" smtClean="0"/>
              <a:t> </a:t>
            </a:r>
            <a:r>
              <a:rPr lang="tr-TR" dirty="0" err="1" smtClean="0"/>
              <a:t>meşler</a:t>
            </a:r>
            <a:r>
              <a:rPr lang="tr-TR" sz="2000" dirty="0" smtClean="0"/>
              <a:t>(</a:t>
            </a:r>
            <a:r>
              <a:rPr lang="tr-TR" sz="2000" dirty="0" err="1" smtClean="0"/>
              <a:t>por</a:t>
            </a:r>
            <a:r>
              <a:rPr lang="tr-TR" sz="2000" dirty="0" smtClean="0"/>
              <a:t> aralığı&gt;75 </a:t>
            </a:r>
            <a:r>
              <a:rPr lang="tr-TR" sz="2000" dirty="0" err="1" smtClean="0"/>
              <a:t>micron</a:t>
            </a:r>
            <a:r>
              <a:rPr lang="tr-TR" sz="2000" dirty="0" smtClean="0"/>
              <a:t>; 1mm =1000micron)</a:t>
            </a:r>
          </a:p>
          <a:p>
            <a:pPr>
              <a:buNone/>
            </a:pPr>
            <a:r>
              <a:rPr lang="tr-TR" dirty="0" smtClean="0"/>
              <a:t>  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  Hücre </a:t>
            </a:r>
            <a:r>
              <a:rPr lang="tr-TR" dirty="0" err="1" smtClean="0"/>
              <a:t>kolonizasyonuna</a:t>
            </a:r>
            <a:r>
              <a:rPr lang="tr-TR" dirty="0" smtClean="0"/>
              <a:t> izin vererek </a:t>
            </a:r>
            <a:r>
              <a:rPr lang="tr-TR" dirty="0" err="1" smtClean="0"/>
              <a:t>kolagen</a:t>
            </a:r>
            <a:r>
              <a:rPr lang="tr-TR" dirty="0" smtClean="0"/>
              <a:t> depozitleri ve </a:t>
            </a:r>
            <a:r>
              <a:rPr lang="tr-TR" dirty="0" err="1" smtClean="0"/>
              <a:t>angiogenez</a:t>
            </a:r>
            <a:r>
              <a:rPr lang="tr-TR" dirty="0" smtClean="0"/>
              <a:t> oluşumuna neden olur.</a:t>
            </a:r>
          </a:p>
          <a:p>
            <a:pPr>
              <a:buNone/>
            </a:pPr>
            <a:r>
              <a:rPr lang="tr-TR" dirty="0" smtClean="0"/>
              <a:t>    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  Büyük </a:t>
            </a:r>
            <a:r>
              <a:rPr lang="tr-TR" dirty="0" err="1" smtClean="0"/>
              <a:t>por</a:t>
            </a:r>
            <a:r>
              <a:rPr lang="tr-TR" dirty="0" smtClean="0"/>
              <a:t> aralığı </a:t>
            </a:r>
            <a:r>
              <a:rPr lang="tr-TR" dirty="0" err="1" smtClean="0"/>
              <a:t>immun</a:t>
            </a:r>
            <a:r>
              <a:rPr lang="tr-TR" dirty="0" smtClean="0"/>
              <a:t> hücrelerin geçişine izin vererek enfeksiyon riskini azaltmaktadır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42918"/>
            <a:ext cx="7239000" cy="5812818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   </a:t>
            </a:r>
            <a:r>
              <a:rPr lang="tr-TR" dirty="0" err="1" smtClean="0"/>
              <a:t>Micropor</a:t>
            </a:r>
            <a:r>
              <a:rPr lang="tr-TR" dirty="0" smtClean="0"/>
              <a:t> (</a:t>
            </a:r>
            <a:r>
              <a:rPr lang="tr-TR" dirty="0" err="1" smtClean="0"/>
              <a:t>por</a:t>
            </a:r>
            <a:r>
              <a:rPr lang="tr-TR" dirty="0" smtClean="0"/>
              <a:t> aralığı&lt;10 </a:t>
            </a:r>
            <a:r>
              <a:rPr lang="tr-TR" dirty="0" err="1" smtClean="0"/>
              <a:t>micron</a:t>
            </a:r>
            <a:r>
              <a:rPr lang="tr-TR" dirty="0" smtClean="0"/>
              <a:t>) materyaller </a:t>
            </a:r>
            <a:r>
              <a:rPr lang="tr-TR" dirty="0" err="1" smtClean="0"/>
              <a:t>immun</a:t>
            </a:r>
            <a:r>
              <a:rPr lang="tr-TR" dirty="0" smtClean="0"/>
              <a:t> hücrelerin ve </a:t>
            </a:r>
            <a:r>
              <a:rPr lang="tr-TR" dirty="0" err="1" smtClean="0"/>
              <a:t>fibroblastalrın</a:t>
            </a:r>
            <a:r>
              <a:rPr lang="tr-TR" dirty="0" smtClean="0"/>
              <a:t> </a:t>
            </a:r>
            <a:r>
              <a:rPr lang="tr-TR" dirty="0" err="1" smtClean="0"/>
              <a:t>meş</a:t>
            </a:r>
            <a:r>
              <a:rPr lang="tr-TR" dirty="0" smtClean="0"/>
              <a:t> yüzeyine geçişini kısıtlamaktadır.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 </a:t>
            </a:r>
            <a:r>
              <a:rPr lang="tr-TR" dirty="0" err="1" smtClean="0"/>
              <a:t>Makrofajların</a:t>
            </a:r>
            <a:r>
              <a:rPr lang="tr-TR" dirty="0" smtClean="0"/>
              <a:t> ve </a:t>
            </a:r>
            <a:r>
              <a:rPr lang="tr-TR" dirty="0" err="1" smtClean="0"/>
              <a:t>Naturel</a:t>
            </a:r>
            <a:r>
              <a:rPr lang="tr-TR" dirty="0" smtClean="0"/>
              <a:t> killer hücrelerin ortalama çapı 9 ile 20 </a:t>
            </a:r>
            <a:r>
              <a:rPr lang="tr-TR" dirty="0" err="1" smtClean="0"/>
              <a:t>micron</a:t>
            </a:r>
            <a:r>
              <a:rPr lang="tr-TR" dirty="0" smtClean="0"/>
              <a:t> arasındadır. </a:t>
            </a:r>
            <a:r>
              <a:rPr lang="tr-TR" dirty="0" err="1" smtClean="0"/>
              <a:t>Por</a:t>
            </a:r>
            <a:r>
              <a:rPr lang="tr-TR" dirty="0" smtClean="0"/>
              <a:t> içinde saklanan 1 mikrondan küçük bakterilere ulaşamazlar.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 Ayrıca küçük </a:t>
            </a:r>
            <a:r>
              <a:rPr lang="tr-TR" dirty="0" err="1" smtClean="0"/>
              <a:t>por</a:t>
            </a:r>
            <a:r>
              <a:rPr lang="tr-TR" dirty="0" smtClean="0"/>
              <a:t> aralığı nedeniyle </a:t>
            </a:r>
            <a:r>
              <a:rPr lang="tr-TR" dirty="0" err="1" smtClean="0"/>
              <a:t>kollagen</a:t>
            </a:r>
            <a:r>
              <a:rPr lang="tr-TR" dirty="0" smtClean="0"/>
              <a:t> ve </a:t>
            </a:r>
            <a:r>
              <a:rPr lang="tr-TR" dirty="0" err="1" smtClean="0"/>
              <a:t>konektif</a:t>
            </a:r>
            <a:r>
              <a:rPr lang="tr-TR" dirty="0" smtClean="0"/>
              <a:t> doku hücreleri </a:t>
            </a:r>
            <a:r>
              <a:rPr lang="tr-TR" dirty="0" err="1" smtClean="0"/>
              <a:t>meşi</a:t>
            </a:r>
            <a:r>
              <a:rPr lang="tr-TR" dirty="0" smtClean="0"/>
              <a:t> </a:t>
            </a:r>
            <a:r>
              <a:rPr lang="tr-TR" dirty="0" err="1" smtClean="0"/>
              <a:t>infiltre</a:t>
            </a:r>
            <a:r>
              <a:rPr lang="tr-TR" dirty="0" smtClean="0"/>
              <a:t> edemediğinden  </a:t>
            </a:r>
            <a:r>
              <a:rPr lang="tr-TR" dirty="0" err="1" smtClean="0"/>
              <a:t>encapsulasyon</a:t>
            </a:r>
            <a:r>
              <a:rPr lang="tr-TR" dirty="0" smtClean="0"/>
              <a:t> (sinüs formasyonu) oluşturur.</a:t>
            </a:r>
          </a:p>
          <a:p>
            <a:pPr>
              <a:buNone/>
            </a:pPr>
            <a:r>
              <a:rPr lang="tr-TR" dirty="0" smtClean="0"/>
              <a:t>   Bu faktörler nedeniyle </a:t>
            </a:r>
            <a:r>
              <a:rPr lang="tr-TR" dirty="0" err="1" smtClean="0"/>
              <a:t>mikroporlu</a:t>
            </a:r>
            <a:r>
              <a:rPr lang="tr-TR" dirty="0" smtClean="0"/>
              <a:t> </a:t>
            </a:r>
            <a:r>
              <a:rPr lang="tr-TR" dirty="0" err="1" smtClean="0"/>
              <a:t>meşler</a:t>
            </a:r>
            <a:r>
              <a:rPr lang="tr-TR" dirty="0" smtClean="0"/>
              <a:t> enfeksiyona daha fazla neden olmaktadır.</a:t>
            </a:r>
          </a:p>
          <a:p>
            <a:pPr>
              <a:buNone/>
            </a:pPr>
            <a:r>
              <a:rPr lang="tr-TR" dirty="0" smtClean="0"/>
              <a:t>                    </a:t>
            </a:r>
            <a:r>
              <a:rPr lang="tr-TR" sz="1200" dirty="0" smtClean="0"/>
              <a:t>(</a:t>
            </a:r>
            <a:r>
              <a:rPr lang="tr-TR" sz="1200" dirty="0" err="1" smtClean="0"/>
              <a:t>Iglesia</a:t>
            </a:r>
            <a:r>
              <a:rPr lang="tr-TR" sz="1200" dirty="0" smtClean="0"/>
              <a:t> </a:t>
            </a:r>
            <a:r>
              <a:rPr lang="tr-TR" sz="1200" dirty="0" err="1" smtClean="0"/>
              <a:t>Cb</a:t>
            </a:r>
            <a:r>
              <a:rPr lang="tr-TR" sz="1200" dirty="0" smtClean="0"/>
              <a:t>. </a:t>
            </a:r>
            <a:r>
              <a:rPr lang="tr-TR" sz="1200" dirty="0" err="1" smtClean="0"/>
              <a:t>Int</a:t>
            </a:r>
            <a:r>
              <a:rPr lang="tr-TR" sz="1200" dirty="0" smtClean="0"/>
              <a:t> </a:t>
            </a:r>
            <a:r>
              <a:rPr lang="tr-TR" sz="1200" dirty="0" err="1" smtClean="0"/>
              <a:t>urogynecol</a:t>
            </a:r>
            <a:r>
              <a:rPr lang="tr-TR" sz="1200" dirty="0" smtClean="0"/>
              <a:t> J </a:t>
            </a:r>
            <a:r>
              <a:rPr lang="tr-TR" sz="1200" dirty="0" err="1" smtClean="0"/>
              <a:t>Pelvic</a:t>
            </a:r>
            <a:r>
              <a:rPr lang="tr-TR" sz="1200" dirty="0" smtClean="0"/>
              <a:t> </a:t>
            </a:r>
            <a:r>
              <a:rPr lang="tr-TR" sz="1200" dirty="0" err="1" smtClean="0"/>
              <a:t>floor</a:t>
            </a:r>
            <a:r>
              <a:rPr lang="tr-TR" sz="1200" dirty="0" smtClean="0"/>
              <a:t> </a:t>
            </a:r>
            <a:r>
              <a:rPr lang="tr-TR" sz="1200" dirty="0" err="1" smtClean="0"/>
              <a:t>Dysfunct</a:t>
            </a:r>
            <a:r>
              <a:rPr lang="tr-TR" sz="1200" dirty="0" smtClean="0"/>
              <a:t> 1997)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sz="half" idx="2"/>
          </p:nvPr>
        </p:nvSpPr>
        <p:spPr>
          <a:xfrm>
            <a:off x="5389098" y="1357298"/>
            <a:ext cx="3429000" cy="1714512"/>
          </a:xfrm>
        </p:spPr>
        <p:txBody>
          <a:bodyPr>
            <a:normAutofit fontScale="85000" lnSpcReduction="10000"/>
          </a:bodyPr>
          <a:lstStyle/>
          <a:p>
            <a:r>
              <a:rPr lang="tr-TR" dirty="0" err="1" smtClean="0"/>
              <a:t>Nonabsorbable</a:t>
            </a:r>
            <a:r>
              <a:rPr lang="tr-TR" dirty="0" smtClean="0"/>
              <a:t> sentetik </a:t>
            </a:r>
            <a:r>
              <a:rPr lang="tr-TR" dirty="0" err="1" smtClean="0"/>
              <a:t>meşler</a:t>
            </a:r>
            <a:r>
              <a:rPr lang="tr-TR" dirty="0" smtClean="0"/>
              <a:t> </a:t>
            </a:r>
            <a:r>
              <a:rPr lang="tr-TR" dirty="0" err="1" smtClean="0"/>
              <a:t>por</a:t>
            </a:r>
            <a:r>
              <a:rPr lang="tr-TR" dirty="0" smtClean="0"/>
              <a:t> aralıklarına ve ağırlıklarına göre 4 tipe ayrılarak sınıflandırılırlar. Tip 4  sentetik materyaller  </a:t>
            </a:r>
            <a:r>
              <a:rPr lang="tr-TR" dirty="0" err="1" smtClean="0"/>
              <a:t>Submikroskopik</a:t>
            </a:r>
            <a:r>
              <a:rPr lang="tr-TR" dirty="0" smtClean="0"/>
              <a:t> </a:t>
            </a:r>
            <a:r>
              <a:rPr lang="tr-TR" dirty="0" err="1" smtClean="0"/>
              <a:t>por</a:t>
            </a:r>
            <a:r>
              <a:rPr lang="tr-TR" dirty="0" smtClean="0"/>
              <a:t> aralığına sahip  olup </a:t>
            </a:r>
            <a:r>
              <a:rPr lang="tr-TR" dirty="0" err="1" smtClean="0"/>
              <a:t>gynecolojik</a:t>
            </a:r>
            <a:r>
              <a:rPr lang="tr-TR" dirty="0" smtClean="0"/>
              <a:t> cerrahide pek kullanılmazlar.</a:t>
            </a:r>
          </a:p>
          <a:p>
            <a:endParaRPr lang="tr-TR" dirty="0" smtClean="0"/>
          </a:p>
          <a:p>
            <a:r>
              <a:rPr lang="tr-TR" dirty="0" smtClean="0"/>
              <a:t>Enfeksiyon ve erozyon riski daha az olduğu için Tip 1 </a:t>
            </a:r>
            <a:r>
              <a:rPr lang="tr-TR" dirty="0" err="1" smtClean="0"/>
              <a:t>makropor</a:t>
            </a:r>
            <a:r>
              <a:rPr lang="tr-TR" dirty="0" smtClean="0"/>
              <a:t> </a:t>
            </a:r>
            <a:r>
              <a:rPr lang="tr-TR" dirty="0" err="1" smtClean="0"/>
              <a:t>monofilament</a:t>
            </a:r>
            <a:r>
              <a:rPr lang="tr-TR" dirty="0" smtClean="0"/>
              <a:t> </a:t>
            </a:r>
            <a:r>
              <a:rPr lang="tr-TR" dirty="0" err="1" smtClean="0"/>
              <a:t>polypropylene</a:t>
            </a:r>
            <a:r>
              <a:rPr lang="tr-TR" dirty="0" smtClean="0"/>
              <a:t> </a:t>
            </a:r>
            <a:r>
              <a:rPr lang="tr-TR" dirty="0" err="1" smtClean="0"/>
              <a:t>meşler</a:t>
            </a:r>
            <a:r>
              <a:rPr lang="tr-TR" dirty="0" smtClean="0"/>
              <a:t> </a:t>
            </a:r>
            <a:r>
              <a:rPr lang="tr-TR" dirty="0" err="1" smtClean="0"/>
              <a:t>pelvik</a:t>
            </a:r>
            <a:r>
              <a:rPr lang="tr-TR" dirty="0" smtClean="0"/>
              <a:t> </a:t>
            </a:r>
            <a:r>
              <a:rPr lang="tr-TR" dirty="0" err="1" smtClean="0"/>
              <a:t>rekonstrüktif</a:t>
            </a:r>
            <a:r>
              <a:rPr lang="tr-TR" dirty="0" smtClean="0"/>
              <a:t> cerrahide kullanılan başlıca </a:t>
            </a:r>
            <a:r>
              <a:rPr lang="tr-TR" dirty="0" err="1" smtClean="0"/>
              <a:t>meşlerdir</a:t>
            </a:r>
            <a:r>
              <a:rPr lang="tr-TR" dirty="0" smtClean="0"/>
              <a:t>.</a:t>
            </a:r>
            <a:endParaRPr lang="tr-TR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5482" b="5482"/>
          <a:stretch>
            <a:fillRect/>
          </a:stretch>
        </p:blipFill>
        <p:spPr bwMode="auto">
          <a:xfrm>
            <a:off x="357158" y="714356"/>
            <a:ext cx="478634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1975" y="614363"/>
            <a:ext cx="8020050" cy="5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50" y="819150"/>
            <a:ext cx="8267700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613" y="928688"/>
            <a:ext cx="772477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3450" y="619125"/>
            <a:ext cx="7277100" cy="561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tr-TR" sz="1800" b="1" dirty="0" smtClean="0">
                <a:latin typeface="Arial Black" pitchFamily="34" charset="0"/>
              </a:rPr>
              <a:t>   </a:t>
            </a:r>
            <a:endParaRPr lang="tr-TR" sz="1800" b="1" dirty="0" smtClean="0">
              <a:latin typeface="+mj-lt"/>
            </a:endParaRPr>
          </a:p>
          <a:p>
            <a:pPr algn="just">
              <a:buNone/>
            </a:pPr>
            <a:r>
              <a:rPr lang="tr-TR" sz="1800" b="1" dirty="0" smtClean="0">
                <a:latin typeface="+mj-lt"/>
              </a:rPr>
              <a:t>    </a:t>
            </a:r>
            <a:r>
              <a:rPr lang="tr-TR" sz="1800" b="1" dirty="0" err="1" smtClean="0">
                <a:latin typeface="+mj-lt"/>
              </a:rPr>
              <a:t>Populasyon</a:t>
            </a:r>
            <a:r>
              <a:rPr lang="tr-TR" sz="1800" b="1" dirty="0" smtClean="0">
                <a:latin typeface="+mj-lt"/>
              </a:rPr>
              <a:t> bazlı epidemiyolojik çalışmalarda 80 yaşına kadar kadınların %12.6’sının  </a:t>
            </a:r>
            <a:r>
              <a:rPr lang="tr-TR" sz="1800" b="1" dirty="0" err="1" smtClean="0">
                <a:latin typeface="+mj-lt"/>
              </a:rPr>
              <a:t>pelvik</a:t>
            </a:r>
            <a:r>
              <a:rPr lang="tr-TR" sz="1800" b="1" dirty="0" smtClean="0">
                <a:latin typeface="+mj-lt"/>
              </a:rPr>
              <a:t> organ </a:t>
            </a:r>
            <a:r>
              <a:rPr lang="tr-TR" sz="1800" b="1" dirty="0" err="1" smtClean="0">
                <a:latin typeface="+mj-lt"/>
              </a:rPr>
              <a:t>prolapsusu</a:t>
            </a:r>
            <a:r>
              <a:rPr lang="tr-TR" sz="1800" b="1" dirty="0" smtClean="0">
                <a:latin typeface="+mj-lt"/>
              </a:rPr>
              <a:t> nedeniyle ameliyat olduğu bildirilmekte</a:t>
            </a:r>
            <a:r>
              <a:rPr lang="tr-TR" sz="1100" b="1" dirty="0" smtClean="0">
                <a:latin typeface="+mj-lt"/>
              </a:rPr>
              <a:t>   (</a:t>
            </a:r>
            <a:r>
              <a:rPr lang="tr-TR" sz="1100" b="1" dirty="0" err="1" smtClean="0">
                <a:latin typeface="+mj-lt"/>
              </a:rPr>
              <a:t>Wu</a:t>
            </a:r>
            <a:r>
              <a:rPr lang="tr-TR" sz="1100" b="1" dirty="0" smtClean="0">
                <a:latin typeface="+mj-lt"/>
              </a:rPr>
              <a:t> JM. </a:t>
            </a:r>
            <a:r>
              <a:rPr lang="tr-TR" sz="1100" b="1" dirty="0" err="1" smtClean="0">
                <a:latin typeface="+mj-lt"/>
              </a:rPr>
              <a:t>Obstet</a:t>
            </a:r>
            <a:r>
              <a:rPr lang="tr-TR" sz="1100" b="1" dirty="0" smtClean="0">
                <a:latin typeface="+mj-lt"/>
              </a:rPr>
              <a:t> </a:t>
            </a:r>
            <a:r>
              <a:rPr lang="tr-TR" sz="1100" b="1" dirty="0" err="1" smtClean="0">
                <a:latin typeface="+mj-lt"/>
              </a:rPr>
              <a:t>Gynecol</a:t>
            </a:r>
            <a:r>
              <a:rPr lang="tr-TR" sz="1100" b="1" dirty="0" smtClean="0">
                <a:latin typeface="+mj-lt"/>
              </a:rPr>
              <a:t> 2014)</a:t>
            </a:r>
          </a:p>
          <a:p>
            <a:pPr algn="just">
              <a:buNone/>
            </a:pPr>
            <a:r>
              <a:rPr lang="tr-TR" sz="1800" b="1" dirty="0" smtClean="0">
                <a:latin typeface="+mj-lt"/>
              </a:rPr>
              <a:t>    </a:t>
            </a:r>
          </a:p>
          <a:p>
            <a:pPr algn="just">
              <a:buNone/>
            </a:pPr>
            <a:r>
              <a:rPr lang="tr-TR" sz="1800" b="1" dirty="0" smtClean="0">
                <a:latin typeface="+mj-lt"/>
              </a:rPr>
              <a:t>    1990’lı yılardan itibaren sentetik </a:t>
            </a:r>
            <a:r>
              <a:rPr lang="tr-TR" sz="1800" b="1" dirty="0" err="1" smtClean="0">
                <a:latin typeface="+mj-lt"/>
              </a:rPr>
              <a:t>meşler</a:t>
            </a:r>
            <a:r>
              <a:rPr lang="tr-TR" sz="1800" b="1" dirty="0" smtClean="0">
                <a:latin typeface="+mj-lt"/>
              </a:rPr>
              <a:t> stres </a:t>
            </a:r>
            <a:r>
              <a:rPr lang="tr-TR" sz="1800" b="1" dirty="0" err="1" smtClean="0">
                <a:latin typeface="+mj-lt"/>
              </a:rPr>
              <a:t>üriner</a:t>
            </a:r>
            <a:r>
              <a:rPr lang="tr-TR" sz="1800" b="1" dirty="0" smtClean="0">
                <a:latin typeface="+mj-lt"/>
              </a:rPr>
              <a:t> </a:t>
            </a:r>
            <a:r>
              <a:rPr lang="tr-TR" sz="1800" b="1" dirty="0" err="1" smtClean="0">
                <a:latin typeface="+mj-lt"/>
              </a:rPr>
              <a:t>inkontinans</a:t>
            </a:r>
            <a:r>
              <a:rPr lang="tr-TR" sz="1800" b="1" dirty="0" smtClean="0">
                <a:latin typeface="+mj-lt"/>
              </a:rPr>
              <a:t> ve </a:t>
            </a:r>
            <a:r>
              <a:rPr lang="tr-TR" sz="1800" b="1" dirty="0" err="1" smtClean="0">
                <a:latin typeface="+mj-lt"/>
              </a:rPr>
              <a:t>prolapsus</a:t>
            </a:r>
            <a:r>
              <a:rPr lang="tr-TR" sz="1800" b="1" dirty="0" smtClean="0">
                <a:latin typeface="+mj-lt"/>
              </a:rPr>
              <a:t> cerrahisinde sık olarak kullanılmaktadır.</a:t>
            </a:r>
            <a:endParaRPr lang="tr-TR" sz="1800" dirty="0">
              <a:latin typeface="Arial Black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tr-TR" dirty="0" err="1" smtClean="0"/>
              <a:t>Minisling</a:t>
            </a:r>
            <a:r>
              <a:rPr lang="tr-TR" dirty="0" smtClean="0"/>
              <a:t> için kullanılan </a:t>
            </a:r>
            <a:r>
              <a:rPr lang="tr-TR" dirty="0" err="1" smtClean="0"/>
              <a:t>meş</a:t>
            </a:r>
            <a:endParaRPr lang="tr-TR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2490787" y="2762250"/>
            <a:ext cx="3171825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tr-TR" dirty="0" smtClean="0"/>
              <a:t>TOT için </a:t>
            </a:r>
            <a:r>
              <a:rPr lang="tr-TR" dirty="0" err="1" smtClean="0"/>
              <a:t>meş</a:t>
            </a:r>
            <a:r>
              <a:rPr lang="tr-TR" dirty="0" smtClean="0"/>
              <a:t> kiti</a:t>
            </a:r>
            <a:endParaRPr lang="tr-TR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1733550" y="3200400"/>
            <a:ext cx="46863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0238" y="1323975"/>
            <a:ext cx="5343525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Stres </a:t>
            </a:r>
            <a:r>
              <a:rPr lang="tr-TR" dirty="0" err="1" smtClean="0"/>
              <a:t>üriner</a:t>
            </a:r>
            <a:r>
              <a:rPr lang="tr-TR" dirty="0" smtClean="0"/>
              <a:t> </a:t>
            </a:r>
            <a:r>
              <a:rPr lang="tr-TR" dirty="0" err="1" smtClean="0"/>
              <a:t>inkontinans</a:t>
            </a:r>
            <a:r>
              <a:rPr lang="tr-TR" dirty="0" smtClean="0"/>
              <a:t> ve </a:t>
            </a:r>
            <a:r>
              <a:rPr lang="tr-TR" dirty="0" err="1" smtClean="0"/>
              <a:t>prolapsus</a:t>
            </a:r>
            <a:r>
              <a:rPr lang="tr-TR" dirty="0" smtClean="0"/>
              <a:t> için yapılan </a:t>
            </a:r>
            <a:r>
              <a:rPr lang="tr-TR" dirty="0" err="1" smtClean="0"/>
              <a:t>pelvik</a:t>
            </a:r>
            <a:r>
              <a:rPr lang="tr-TR" dirty="0" smtClean="0"/>
              <a:t> </a:t>
            </a:r>
            <a:r>
              <a:rPr lang="tr-TR" dirty="0" err="1" smtClean="0"/>
              <a:t>rekonstrüktif</a:t>
            </a:r>
            <a:r>
              <a:rPr lang="tr-TR" dirty="0" smtClean="0"/>
              <a:t> cerrahiler hastanın yaşam kalitesini artırmaktadır.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Ancak </a:t>
            </a:r>
            <a:r>
              <a:rPr lang="tr-TR" dirty="0" err="1" smtClean="0"/>
              <a:t>meş</a:t>
            </a:r>
            <a:r>
              <a:rPr lang="tr-TR" dirty="0" smtClean="0"/>
              <a:t> kullanımıyla ilgili literatürde birçok komplikasyon bildirilmiştir.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FDA ,</a:t>
            </a:r>
            <a:r>
              <a:rPr lang="tr-TR" dirty="0" err="1" smtClean="0"/>
              <a:t>Prolapsus</a:t>
            </a:r>
            <a:r>
              <a:rPr lang="tr-TR" dirty="0" smtClean="0"/>
              <a:t> için  sentetik </a:t>
            </a:r>
            <a:r>
              <a:rPr lang="tr-TR" dirty="0" err="1" smtClean="0"/>
              <a:t>meş</a:t>
            </a:r>
            <a:r>
              <a:rPr lang="tr-TR" dirty="0" smtClean="0"/>
              <a:t> kullanımına 2001’de uygunluk vermiştir.</a:t>
            </a:r>
          </a:p>
          <a:p>
            <a:pPr>
              <a:buFont typeface="Wingdings" pitchFamily="2" charset="2"/>
              <a:buChar char="Ø"/>
            </a:pPr>
            <a:r>
              <a:rPr lang="tr-TR" dirty="0" err="1" smtClean="0"/>
              <a:t>Trokar</a:t>
            </a:r>
            <a:r>
              <a:rPr lang="tr-TR" dirty="0" smtClean="0"/>
              <a:t> bazlı kitlerin </a:t>
            </a:r>
            <a:r>
              <a:rPr lang="tr-TR" dirty="0" err="1" smtClean="0"/>
              <a:t>kullanımınada</a:t>
            </a:r>
            <a:r>
              <a:rPr lang="tr-TR" dirty="0" smtClean="0"/>
              <a:t> 2004’de uygunluk vermiştir.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71480"/>
            <a:ext cx="7239000" cy="5884256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20 ekim 2008’de FDA ; </a:t>
            </a:r>
            <a:r>
              <a:rPr lang="tr-TR" dirty="0" err="1" smtClean="0"/>
              <a:t>transvaginal</a:t>
            </a:r>
            <a:r>
              <a:rPr lang="tr-TR" dirty="0" smtClean="0"/>
              <a:t> yerleştirilen </a:t>
            </a:r>
            <a:r>
              <a:rPr lang="tr-TR" dirty="0" err="1" smtClean="0"/>
              <a:t>meşlerin</a:t>
            </a:r>
            <a:r>
              <a:rPr lang="tr-TR" dirty="0" smtClean="0"/>
              <a:t> ciddi komplikasyonlar yaptığıyla ilgili duyuru yayınladı.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Bu rapora göre en sık görülen komplikasyonlar: </a:t>
            </a:r>
            <a:r>
              <a:rPr lang="tr-TR" dirty="0" err="1" smtClean="0"/>
              <a:t>meş</a:t>
            </a:r>
            <a:r>
              <a:rPr lang="tr-TR" dirty="0" smtClean="0"/>
              <a:t> erozyonu, enfeksiyon,ağrı ve </a:t>
            </a:r>
            <a:r>
              <a:rPr lang="tr-TR" dirty="0" err="1" smtClean="0"/>
              <a:t>üriner</a:t>
            </a:r>
            <a:r>
              <a:rPr lang="tr-TR" dirty="0" smtClean="0"/>
              <a:t> semptomlardı.</a:t>
            </a:r>
          </a:p>
          <a:p>
            <a:pPr>
              <a:buFont typeface="Wingdings" pitchFamily="2" charset="2"/>
              <a:buChar char="Ø"/>
            </a:pPr>
            <a:r>
              <a:rPr lang="tr-TR" dirty="0" err="1" smtClean="0"/>
              <a:t>klinisyenlerin</a:t>
            </a:r>
            <a:r>
              <a:rPr lang="tr-TR" dirty="0" smtClean="0"/>
              <a:t> </a:t>
            </a:r>
            <a:r>
              <a:rPr lang="tr-TR" dirty="0" err="1" smtClean="0"/>
              <a:t>meşlerle</a:t>
            </a:r>
            <a:r>
              <a:rPr lang="tr-TR" dirty="0" smtClean="0"/>
              <a:t> ilgili eğitim almaları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Hastalara </a:t>
            </a:r>
            <a:r>
              <a:rPr lang="tr-TR" dirty="0" err="1" smtClean="0"/>
              <a:t>meşlerin</a:t>
            </a:r>
            <a:r>
              <a:rPr lang="tr-TR" dirty="0" smtClean="0"/>
              <a:t> </a:t>
            </a:r>
            <a:r>
              <a:rPr lang="tr-TR" dirty="0" err="1" smtClean="0"/>
              <a:t>naturiyle</a:t>
            </a:r>
            <a:r>
              <a:rPr lang="tr-TR" dirty="0" smtClean="0"/>
              <a:t> ilgili bilgi verilmesi</a:t>
            </a:r>
          </a:p>
          <a:p>
            <a:pPr>
              <a:buFont typeface="Wingdings" pitchFamily="2" charset="2"/>
              <a:buChar char="Ø"/>
            </a:pPr>
            <a:r>
              <a:rPr lang="tr-TR" dirty="0" err="1" smtClean="0"/>
              <a:t>Meş</a:t>
            </a:r>
            <a:r>
              <a:rPr lang="tr-TR" dirty="0" smtClean="0"/>
              <a:t> cerrahisinden sonra </a:t>
            </a:r>
            <a:r>
              <a:rPr lang="tr-TR" dirty="0" err="1" smtClean="0"/>
              <a:t>vaginada</a:t>
            </a:r>
            <a:r>
              <a:rPr lang="tr-TR" dirty="0" smtClean="0"/>
              <a:t> </a:t>
            </a:r>
            <a:r>
              <a:rPr lang="tr-TR" dirty="0" err="1" smtClean="0"/>
              <a:t>skarlaşma</a:t>
            </a:r>
            <a:r>
              <a:rPr lang="tr-TR" dirty="0" smtClean="0"/>
              <a:t> ve daralmaya bağlı olarak </a:t>
            </a:r>
            <a:r>
              <a:rPr lang="tr-TR" dirty="0" err="1" smtClean="0"/>
              <a:t>koitus</a:t>
            </a:r>
            <a:r>
              <a:rPr lang="tr-TR" dirty="0" smtClean="0"/>
              <a:t> sırasında cinsel fonksiyonları kötüleştirebileceği ile ilgili hastaların bilgilendirilmesi gerektiği vurgulandı.</a:t>
            </a:r>
          </a:p>
          <a:p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928670"/>
            <a:ext cx="7239000" cy="552706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En son 2016 yılında FDA ,  </a:t>
            </a:r>
            <a:r>
              <a:rPr lang="tr-TR" dirty="0" err="1" smtClean="0"/>
              <a:t>prolapsus</a:t>
            </a:r>
            <a:r>
              <a:rPr lang="tr-TR" dirty="0" smtClean="0"/>
              <a:t> tedavisinde kullanılan  </a:t>
            </a:r>
            <a:r>
              <a:rPr lang="tr-TR" dirty="0" err="1" smtClean="0"/>
              <a:t>transvaginal</a:t>
            </a:r>
            <a:r>
              <a:rPr lang="tr-TR" dirty="0" smtClean="0"/>
              <a:t> </a:t>
            </a:r>
            <a:r>
              <a:rPr lang="tr-TR" dirty="0" err="1" smtClean="0"/>
              <a:t>meşleri</a:t>
            </a:r>
            <a:r>
              <a:rPr lang="tr-TR" dirty="0" smtClean="0"/>
              <a:t> clas3 (yüksek riskli) olarak  yeniden sınıfladı ve üretici firmaların ürünü  piyasaya sürmeden  önce güvenlik ve etkinlikle ilgili gerekli aplikasyonları bildirmeleri şartını getirdi (www.</a:t>
            </a:r>
            <a:r>
              <a:rPr lang="tr-TR" dirty="0" err="1" smtClean="0"/>
              <a:t>fda</a:t>
            </a:r>
            <a:r>
              <a:rPr lang="tr-TR" dirty="0" smtClean="0"/>
              <a:t>.gov)</a:t>
            </a:r>
          </a:p>
          <a:p>
            <a:pPr>
              <a:buFont typeface="Wingdings" pitchFamily="2" charset="2"/>
              <a:buChar char="Ø"/>
            </a:pPr>
            <a:r>
              <a:rPr lang="tr-TR" dirty="0" err="1" smtClean="0"/>
              <a:t>European</a:t>
            </a:r>
            <a:r>
              <a:rPr lang="tr-TR" dirty="0" smtClean="0"/>
              <a:t> </a:t>
            </a:r>
            <a:r>
              <a:rPr lang="tr-TR" dirty="0" err="1" smtClean="0"/>
              <a:t>Commission’da</a:t>
            </a:r>
            <a:r>
              <a:rPr lang="tr-TR" dirty="0" smtClean="0"/>
              <a:t>  2015 yılında  </a:t>
            </a:r>
            <a:r>
              <a:rPr lang="tr-TR" dirty="0" err="1" smtClean="0"/>
              <a:t>Prolapsus</a:t>
            </a:r>
            <a:r>
              <a:rPr lang="tr-TR" dirty="0" smtClean="0"/>
              <a:t> için </a:t>
            </a:r>
            <a:r>
              <a:rPr lang="tr-TR" dirty="0" err="1" smtClean="0"/>
              <a:t>meş</a:t>
            </a:r>
            <a:r>
              <a:rPr lang="tr-TR" dirty="0" smtClean="0"/>
              <a:t> cerrahisinin kompleks olgularda ve </a:t>
            </a:r>
            <a:r>
              <a:rPr lang="tr-TR" dirty="0" err="1" smtClean="0"/>
              <a:t>primer</a:t>
            </a:r>
            <a:r>
              <a:rPr lang="tr-TR" dirty="0" smtClean="0"/>
              <a:t> tamirin yetersiz olduğu olgularda kullanılmasını  duyurdu. (</a:t>
            </a:r>
            <a:r>
              <a:rPr lang="tr-TR" dirty="0" err="1" smtClean="0"/>
              <a:t>European</a:t>
            </a:r>
            <a:r>
              <a:rPr lang="tr-TR" dirty="0" smtClean="0"/>
              <a:t> </a:t>
            </a:r>
            <a:r>
              <a:rPr lang="tr-TR" dirty="0" err="1" smtClean="0"/>
              <a:t>Commission</a:t>
            </a:r>
            <a:r>
              <a:rPr lang="tr-TR" dirty="0" smtClean="0"/>
              <a:t> </a:t>
            </a:r>
            <a:r>
              <a:rPr lang="tr-TR" dirty="0" err="1" smtClean="0"/>
              <a:t>Scientific</a:t>
            </a:r>
            <a:r>
              <a:rPr lang="tr-TR" dirty="0" smtClean="0"/>
              <a:t> </a:t>
            </a:r>
            <a:r>
              <a:rPr lang="tr-TR" dirty="0" err="1" smtClean="0"/>
              <a:t>Committee</a:t>
            </a:r>
            <a:r>
              <a:rPr lang="tr-TR" dirty="0" smtClean="0"/>
              <a:t>)</a:t>
            </a:r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Neden </a:t>
            </a:r>
            <a:r>
              <a:rPr lang="tr-TR" dirty="0" err="1" smtClean="0"/>
              <a:t>Meş</a:t>
            </a:r>
            <a:r>
              <a:rPr lang="tr-TR" dirty="0" smtClean="0"/>
              <a:t> Kullanıyoruz: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Hastaların kendi destek dokusunun zayıf olması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Natür doku tamirinde </a:t>
            </a:r>
            <a:r>
              <a:rPr lang="tr-TR" dirty="0" err="1" smtClean="0"/>
              <a:t>rekürrens</a:t>
            </a:r>
            <a:r>
              <a:rPr lang="tr-TR" dirty="0" smtClean="0"/>
              <a:t> oranı daha fazla</a:t>
            </a:r>
          </a:p>
          <a:p>
            <a:pPr>
              <a:buFont typeface="Wingdings" pitchFamily="2" charset="2"/>
              <a:buChar char="Ø"/>
            </a:pPr>
            <a:r>
              <a:rPr lang="tr-TR" dirty="0" err="1" smtClean="0"/>
              <a:t>Konvansiyel</a:t>
            </a:r>
            <a:r>
              <a:rPr lang="tr-TR" dirty="0" smtClean="0"/>
              <a:t> yöntemlerin zorluğu</a:t>
            </a:r>
          </a:p>
          <a:p>
            <a:pPr>
              <a:buFont typeface="Wingdings" pitchFamily="2" charset="2"/>
              <a:buChar char="Ø"/>
            </a:pPr>
            <a:r>
              <a:rPr lang="tr-TR" dirty="0" err="1" smtClean="0"/>
              <a:t>Meş</a:t>
            </a:r>
            <a:r>
              <a:rPr lang="tr-TR" dirty="0" smtClean="0"/>
              <a:t> ile birlikte hem santral </a:t>
            </a:r>
            <a:r>
              <a:rPr lang="tr-TR" dirty="0" err="1" smtClean="0"/>
              <a:t>hemde</a:t>
            </a:r>
            <a:r>
              <a:rPr lang="tr-TR" dirty="0" smtClean="0"/>
              <a:t> </a:t>
            </a:r>
            <a:r>
              <a:rPr lang="tr-TR" dirty="0" err="1" smtClean="0"/>
              <a:t>paravaginal</a:t>
            </a:r>
            <a:r>
              <a:rPr lang="tr-TR" dirty="0" smtClean="0"/>
              <a:t>  </a:t>
            </a:r>
            <a:r>
              <a:rPr lang="tr-TR" dirty="0" err="1" smtClean="0"/>
              <a:t>defektin</a:t>
            </a:r>
            <a:r>
              <a:rPr lang="tr-TR" dirty="0" smtClean="0"/>
              <a:t> düzeltilebilmesi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928670"/>
            <a:ext cx="3786214" cy="4667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178300" y="928670"/>
            <a:ext cx="3521075" cy="4245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Yer Tutucusu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tr-TR" dirty="0" err="1" smtClean="0">
                <a:solidFill>
                  <a:prstClr val="black"/>
                </a:solidFill>
              </a:rPr>
              <a:t>Maher</a:t>
            </a:r>
            <a:r>
              <a:rPr lang="tr-TR" dirty="0" smtClean="0">
                <a:solidFill>
                  <a:prstClr val="black"/>
                </a:solidFill>
              </a:rPr>
              <a:t> C et </a:t>
            </a:r>
            <a:r>
              <a:rPr lang="tr-TR" dirty="0" err="1" smtClean="0">
                <a:solidFill>
                  <a:prstClr val="black"/>
                </a:solidFill>
              </a:rPr>
              <a:t>all</a:t>
            </a:r>
            <a:r>
              <a:rPr lang="tr-TR" dirty="0" smtClean="0">
                <a:solidFill>
                  <a:prstClr val="black"/>
                </a:solidFill>
              </a:rPr>
              <a:t>. </a:t>
            </a:r>
            <a:r>
              <a:rPr lang="tr-TR" dirty="0" err="1" smtClean="0">
                <a:solidFill>
                  <a:prstClr val="black"/>
                </a:solidFill>
              </a:rPr>
              <a:t>Cohchrane</a:t>
            </a:r>
            <a:r>
              <a:rPr lang="tr-TR" dirty="0" smtClean="0">
                <a:solidFill>
                  <a:prstClr val="black"/>
                </a:solidFill>
              </a:rPr>
              <a:t> </a:t>
            </a:r>
            <a:r>
              <a:rPr lang="tr-TR" dirty="0" err="1" smtClean="0">
                <a:solidFill>
                  <a:prstClr val="black"/>
                </a:solidFill>
              </a:rPr>
              <a:t>Database</a:t>
            </a:r>
            <a:r>
              <a:rPr lang="tr-TR" dirty="0" smtClean="0">
                <a:solidFill>
                  <a:prstClr val="black"/>
                </a:solidFill>
              </a:rPr>
              <a:t> of </a:t>
            </a:r>
            <a:r>
              <a:rPr lang="tr-TR" dirty="0" err="1" smtClean="0">
                <a:solidFill>
                  <a:prstClr val="black"/>
                </a:solidFill>
              </a:rPr>
              <a:t>Systematic</a:t>
            </a:r>
            <a:r>
              <a:rPr lang="tr-TR" dirty="0" smtClean="0">
                <a:solidFill>
                  <a:prstClr val="black"/>
                </a:solidFill>
              </a:rPr>
              <a:t> </a:t>
            </a:r>
            <a:r>
              <a:rPr lang="tr-TR" dirty="0" err="1" smtClean="0">
                <a:solidFill>
                  <a:prstClr val="black"/>
                </a:solidFill>
              </a:rPr>
              <a:t>Rewiews</a:t>
            </a:r>
            <a:r>
              <a:rPr lang="tr-TR" dirty="0" smtClean="0">
                <a:solidFill>
                  <a:prstClr val="black"/>
                </a:solidFill>
              </a:rPr>
              <a:t> 2016</a:t>
            </a:r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1033462" y="2319337"/>
            <a:ext cx="608647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85860"/>
            <a:ext cx="7239000" cy="324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71480"/>
            <a:ext cx="7239000" cy="5884256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 PELVİK CERRAHİDE KULLANILAN REKONSTRÜKTİF MATERYALLERİN TİPLERİ</a:t>
            </a:r>
          </a:p>
          <a:p>
            <a:pPr>
              <a:buNone/>
            </a:pPr>
            <a:r>
              <a:rPr lang="tr-TR" sz="1800" dirty="0" smtClean="0"/>
              <a:t>     </a:t>
            </a:r>
          </a:p>
          <a:p>
            <a:pPr>
              <a:buFont typeface="Wingdings" pitchFamily="2" charset="2"/>
              <a:buChar char="Ø"/>
            </a:pPr>
            <a:r>
              <a:rPr lang="tr-TR" sz="1800" dirty="0" smtClean="0"/>
              <a:t>Sentetik  </a:t>
            </a:r>
            <a:r>
              <a:rPr lang="tr-TR" sz="1800" dirty="0" err="1" smtClean="0"/>
              <a:t>Meşler</a:t>
            </a:r>
            <a:endParaRPr lang="tr-TR" sz="1800" dirty="0" smtClean="0"/>
          </a:p>
          <a:p>
            <a:pPr>
              <a:buNone/>
            </a:pPr>
            <a:endParaRPr lang="tr-TR" sz="1800" dirty="0" smtClean="0"/>
          </a:p>
          <a:p>
            <a:pPr>
              <a:buFont typeface="Wingdings" pitchFamily="2" charset="2"/>
              <a:buChar char="Ø"/>
            </a:pPr>
            <a:r>
              <a:rPr lang="tr-TR" sz="1800" dirty="0" err="1" smtClean="0"/>
              <a:t>Autograft</a:t>
            </a:r>
            <a:endParaRPr lang="tr-TR" sz="1800" dirty="0" smtClean="0"/>
          </a:p>
          <a:p>
            <a:pPr>
              <a:buNone/>
            </a:pPr>
            <a:endParaRPr lang="tr-TR" sz="1800" dirty="0" smtClean="0"/>
          </a:p>
          <a:p>
            <a:pPr>
              <a:buFont typeface="Wingdings" pitchFamily="2" charset="2"/>
              <a:buChar char="Ø"/>
            </a:pPr>
            <a:r>
              <a:rPr lang="tr-TR" sz="1800" dirty="0" smtClean="0"/>
              <a:t> </a:t>
            </a:r>
            <a:r>
              <a:rPr lang="tr-TR" sz="1800" dirty="0" err="1" smtClean="0"/>
              <a:t>Allograft</a:t>
            </a:r>
            <a:endParaRPr lang="tr-TR" sz="1800" dirty="0" smtClean="0"/>
          </a:p>
          <a:p>
            <a:pPr>
              <a:buNone/>
            </a:pPr>
            <a:endParaRPr lang="tr-TR" sz="1800" dirty="0" smtClean="0"/>
          </a:p>
          <a:p>
            <a:pPr>
              <a:buFont typeface="Wingdings" pitchFamily="2" charset="2"/>
              <a:buChar char="Ø"/>
            </a:pPr>
            <a:r>
              <a:rPr lang="tr-TR" sz="1800" dirty="0" smtClean="0"/>
              <a:t> </a:t>
            </a:r>
            <a:r>
              <a:rPr lang="tr-TR" sz="1800" dirty="0" err="1" smtClean="0"/>
              <a:t>Xenograft</a:t>
            </a:r>
            <a:endParaRPr lang="tr-TR" sz="1800" dirty="0" smtClean="0"/>
          </a:p>
          <a:p>
            <a:pPr>
              <a:buNone/>
            </a:pPr>
            <a:r>
              <a:rPr lang="tr-TR" sz="1800" dirty="0" smtClean="0"/>
              <a:t> </a:t>
            </a:r>
          </a:p>
          <a:p>
            <a:pPr>
              <a:buNone/>
            </a:pPr>
            <a:r>
              <a:rPr lang="tr-TR" sz="1800" dirty="0" smtClean="0"/>
              <a:t>    Olmak üzere farklı kaynaklardan üretilmiş dört tip </a:t>
            </a:r>
            <a:r>
              <a:rPr lang="tr-TR" sz="1800" dirty="0" err="1" smtClean="0"/>
              <a:t>rekonstrüktif</a:t>
            </a:r>
            <a:r>
              <a:rPr lang="tr-TR" sz="1800" dirty="0" smtClean="0"/>
              <a:t> materyal vardır.</a:t>
            </a:r>
          </a:p>
          <a:p>
            <a:pPr>
              <a:buNone/>
            </a:pPr>
            <a:endParaRPr lang="tr-TR" sz="1800" dirty="0" smtClean="0"/>
          </a:p>
          <a:p>
            <a:pPr>
              <a:buNone/>
            </a:pPr>
            <a:endParaRPr lang="tr-TR" sz="18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None/>
            </a:pPr>
            <a:r>
              <a:rPr lang="tr-TR" dirty="0" smtClean="0"/>
              <a:t>     Kullanılan sentetik </a:t>
            </a:r>
            <a:r>
              <a:rPr lang="tr-TR" dirty="0" err="1" smtClean="0"/>
              <a:t>meşlerin</a:t>
            </a:r>
            <a:r>
              <a:rPr lang="tr-TR" dirty="0" smtClean="0"/>
              <a:t> birçok komplikasyonları vardır.  Bunların </a:t>
            </a:r>
            <a:r>
              <a:rPr lang="tr-TR" dirty="0" err="1" smtClean="0"/>
              <a:t>Başlıcaları</a:t>
            </a:r>
            <a:r>
              <a:rPr lang="tr-TR" dirty="0" smtClean="0"/>
              <a:t>:</a:t>
            </a:r>
          </a:p>
          <a:p>
            <a:pPr marL="514350" indent="-514350">
              <a:buFont typeface="Wingdings" pitchFamily="2" charset="2"/>
              <a:buChar char="Ø"/>
            </a:pPr>
            <a:endParaRPr lang="tr-TR" dirty="0" smtClean="0"/>
          </a:p>
          <a:p>
            <a:pPr marL="514350" indent="-514350">
              <a:buFont typeface="Wingdings" pitchFamily="2" charset="2"/>
              <a:buChar char="Ø"/>
            </a:pPr>
            <a:r>
              <a:rPr lang="tr-TR" dirty="0" err="1" smtClean="0"/>
              <a:t>Pelvik</a:t>
            </a:r>
            <a:r>
              <a:rPr lang="tr-TR" dirty="0" smtClean="0"/>
              <a:t> yada </a:t>
            </a:r>
            <a:r>
              <a:rPr lang="tr-TR" dirty="0" err="1" smtClean="0"/>
              <a:t>vaginal</a:t>
            </a:r>
            <a:r>
              <a:rPr lang="tr-TR" dirty="0" smtClean="0"/>
              <a:t> ağrı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tr-TR" dirty="0" smtClean="0"/>
              <a:t>Mesh erozyonu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tr-TR" dirty="0" err="1" smtClean="0"/>
              <a:t>Disparoni</a:t>
            </a:r>
            <a:endParaRPr lang="tr-TR" dirty="0" smtClean="0"/>
          </a:p>
          <a:p>
            <a:pPr marL="514350" indent="-514350">
              <a:buFont typeface="Wingdings" pitchFamily="2" charset="2"/>
              <a:buChar char="Ø"/>
            </a:pPr>
            <a:r>
              <a:rPr lang="tr-TR" dirty="0" smtClean="0"/>
              <a:t>Şişkinlik hissi</a:t>
            </a:r>
          </a:p>
          <a:p>
            <a:pPr marL="514350" indent="-514350">
              <a:buNone/>
            </a:pPr>
            <a:r>
              <a:rPr lang="tr-TR" dirty="0" smtClean="0"/>
              <a:t>                      </a:t>
            </a:r>
            <a:r>
              <a:rPr lang="tr-TR" sz="1400" dirty="0" smtClean="0"/>
              <a:t>FDA </a:t>
            </a:r>
            <a:r>
              <a:rPr lang="tr-TR" sz="1400" dirty="0" err="1" smtClean="0"/>
              <a:t>Safety</a:t>
            </a:r>
            <a:r>
              <a:rPr lang="tr-TR" sz="1400" dirty="0" smtClean="0"/>
              <a:t> </a:t>
            </a:r>
            <a:r>
              <a:rPr lang="tr-TR" sz="1400" dirty="0" err="1" smtClean="0"/>
              <a:t>Communication</a:t>
            </a:r>
            <a:r>
              <a:rPr lang="tr-TR" sz="1400" dirty="0" smtClean="0"/>
              <a:t> 2012</a:t>
            </a:r>
            <a:endParaRPr lang="tr-TR" sz="1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</a:t>
            </a:r>
            <a:r>
              <a:rPr lang="tr-TR" sz="2800" dirty="0" err="1" smtClean="0"/>
              <a:t>Meş</a:t>
            </a:r>
            <a:r>
              <a:rPr lang="tr-TR" sz="2800" dirty="0" smtClean="0"/>
              <a:t> erozyonu olan hasta şu şikayetlerle karşımıza çıkabilir:</a:t>
            </a:r>
            <a:endParaRPr lang="tr-TR" dirty="0" smtClean="0"/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</a:t>
            </a:r>
            <a:r>
              <a:rPr lang="tr-TR" dirty="0" err="1" smtClean="0"/>
              <a:t>Vaginal</a:t>
            </a:r>
            <a:r>
              <a:rPr lang="tr-TR" dirty="0" smtClean="0"/>
              <a:t> kanama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</a:t>
            </a:r>
            <a:r>
              <a:rPr lang="tr-TR" dirty="0" err="1" smtClean="0"/>
              <a:t>Pelvik</a:t>
            </a:r>
            <a:r>
              <a:rPr lang="tr-TR" dirty="0" smtClean="0"/>
              <a:t> ağrı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</a:t>
            </a:r>
            <a:r>
              <a:rPr lang="tr-TR" dirty="0" err="1" smtClean="0"/>
              <a:t>Disparoni</a:t>
            </a:r>
            <a:endParaRPr lang="tr-TR" dirty="0" smtClean="0"/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Partner </a:t>
            </a:r>
            <a:r>
              <a:rPr lang="tr-TR" dirty="0" err="1" smtClean="0"/>
              <a:t>irritasyonu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          </a:t>
            </a:r>
          </a:p>
          <a:p>
            <a:pPr>
              <a:buNone/>
            </a:pPr>
            <a:r>
              <a:rPr lang="tr-TR" dirty="0" smtClean="0"/>
              <a:t>            </a:t>
            </a:r>
            <a:r>
              <a:rPr lang="tr-TR" sz="1000" dirty="0" smtClean="0"/>
              <a:t>( </a:t>
            </a:r>
            <a:r>
              <a:rPr lang="tr-TR" sz="1000" dirty="0" err="1" smtClean="0"/>
              <a:t>Lo</a:t>
            </a:r>
            <a:r>
              <a:rPr lang="tr-TR" sz="1000" dirty="0" smtClean="0"/>
              <a:t> TS. </a:t>
            </a:r>
            <a:r>
              <a:rPr lang="tr-TR" sz="1000" dirty="0" err="1" smtClean="0"/>
              <a:t>Aust</a:t>
            </a:r>
            <a:r>
              <a:rPr lang="tr-TR" sz="1000" dirty="0" smtClean="0"/>
              <a:t> N Z J </a:t>
            </a:r>
            <a:r>
              <a:rPr lang="tr-TR" sz="1000" dirty="0" err="1" smtClean="0"/>
              <a:t>Obstet</a:t>
            </a:r>
            <a:r>
              <a:rPr lang="tr-TR" sz="1000" dirty="0" smtClean="0"/>
              <a:t> </a:t>
            </a:r>
            <a:r>
              <a:rPr lang="tr-TR" sz="1000" dirty="0" err="1" smtClean="0"/>
              <a:t>Gynaecol</a:t>
            </a:r>
            <a:r>
              <a:rPr lang="tr-TR" sz="1000" dirty="0" smtClean="0"/>
              <a:t> 2015)</a:t>
            </a:r>
            <a:endParaRPr lang="tr-TR" sz="10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714356"/>
            <a:ext cx="7239000" cy="5741380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Semptomların tipleri ve </a:t>
            </a:r>
            <a:r>
              <a:rPr lang="tr-TR" dirty="0" err="1" smtClean="0"/>
              <a:t>prevelansı</a:t>
            </a:r>
            <a:endParaRPr lang="tr-TR" dirty="0" smtClean="0"/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  cerrahi </a:t>
            </a:r>
            <a:r>
              <a:rPr lang="tr-TR" dirty="0" err="1" smtClean="0"/>
              <a:t>endikasyona</a:t>
            </a:r>
            <a:r>
              <a:rPr lang="tr-TR" dirty="0" smtClean="0"/>
              <a:t> (</a:t>
            </a:r>
            <a:r>
              <a:rPr lang="tr-TR" dirty="0" err="1" smtClean="0"/>
              <a:t>inkontinans</a:t>
            </a:r>
            <a:r>
              <a:rPr lang="tr-TR" dirty="0" smtClean="0"/>
              <a:t> yada </a:t>
            </a:r>
            <a:r>
              <a:rPr lang="tr-TR" dirty="0" err="1" smtClean="0"/>
              <a:t>prolapsus</a:t>
            </a:r>
            <a:r>
              <a:rPr lang="tr-TR" dirty="0" smtClean="0"/>
              <a:t> nedeniyle)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Meşin anatomik lokalizasyonuna(</a:t>
            </a:r>
            <a:r>
              <a:rPr lang="tr-TR" dirty="0" err="1" smtClean="0"/>
              <a:t>Subüretral</a:t>
            </a:r>
            <a:r>
              <a:rPr lang="tr-TR" dirty="0" smtClean="0"/>
              <a:t>, </a:t>
            </a:r>
            <a:r>
              <a:rPr lang="tr-TR" dirty="0" err="1" smtClean="0"/>
              <a:t>anteriör</a:t>
            </a:r>
            <a:r>
              <a:rPr lang="tr-TR" dirty="0" smtClean="0"/>
              <a:t>, </a:t>
            </a:r>
            <a:r>
              <a:rPr lang="tr-TR" dirty="0" err="1" smtClean="0"/>
              <a:t>apikal</a:t>
            </a:r>
            <a:r>
              <a:rPr lang="tr-TR" dirty="0" smtClean="0"/>
              <a:t>, </a:t>
            </a:r>
            <a:r>
              <a:rPr lang="tr-TR" dirty="0" err="1" smtClean="0"/>
              <a:t>posteriör</a:t>
            </a:r>
            <a:r>
              <a:rPr lang="tr-TR" dirty="0" smtClean="0"/>
              <a:t>)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Meşin </a:t>
            </a:r>
            <a:r>
              <a:rPr lang="tr-TR" dirty="0" err="1" smtClean="0"/>
              <a:t>transvaginal</a:t>
            </a:r>
            <a:r>
              <a:rPr lang="tr-TR" dirty="0" smtClean="0"/>
              <a:t> yada kit ile yerleştirilme şekline göre değişir.</a:t>
            </a:r>
          </a:p>
          <a:p>
            <a:pPr>
              <a:buNone/>
            </a:pPr>
            <a:r>
              <a:rPr lang="tr-TR" dirty="0" smtClean="0"/>
              <a:t> </a:t>
            </a:r>
            <a:r>
              <a:rPr lang="tr-TR" dirty="0" err="1" smtClean="0"/>
              <a:t>Meş</a:t>
            </a:r>
            <a:r>
              <a:rPr lang="tr-TR" dirty="0" smtClean="0"/>
              <a:t> ile ilgili semptomlar hastaların en az %10’ da görülür</a:t>
            </a:r>
          </a:p>
          <a:p>
            <a:pPr>
              <a:buNone/>
            </a:pPr>
            <a:r>
              <a:rPr lang="tr-TR" sz="1200" dirty="0" smtClean="0"/>
              <a:t>                                                                    ( El –</a:t>
            </a:r>
            <a:r>
              <a:rPr lang="tr-TR" sz="1200" dirty="0" err="1" smtClean="0"/>
              <a:t>Khawand</a:t>
            </a:r>
            <a:r>
              <a:rPr lang="tr-TR" sz="1200" dirty="0" smtClean="0"/>
              <a:t> D. </a:t>
            </a:r>
            <a:r>
              <a:rPr lang="tr-TR" sz="1200" dirty="0" err="1" smtClean="0"/>
              <a:t>Female</a:t>
            </a:r>
            <a:r>
              <a:rPr lang="tr-TR" sz="1200" dirty="0" smtClean="0"/>
              <a:t> </a:t>
            </a:r>
            <a:r>
              <a:rPr lang="tr-TR" sz="1200" dirty="0" err="1" smtClean="0"/>
              <a:t>Pelvic</a:t>
            </a:r>
            <a:r>
              <a:rPr lang="tr-TR" sz="1200" dirty="0" smtClean="0"/>
              <a:t> </a:t>
            </a:r>
            <a:r>
              <a:rPr lang="tr-TR" sz="1200" dirty="0" err="1" smtClean="0"/>
              <a:t>Med</a:t>
            </a:r>
            <a:r>
              <a:rPr lang="tr-TR" sz="1200" dirty="0" smtClean="0"/>
              <a:t> </a:t>
            </a:r>
            <a:r>
              <a:rPr lang="tr-TR" sz="1200" dirty="0" err="1" smtClean="0"/>
              <a:t>Reconstr</a:t>
            </a:r>
            <a:r>
              <a:rPr lang="tr-TR" sz="1200" dirty="0" smtClean="0"/>
              <a:t>. </a:t>
            </a:r>
            <a:r>
              <a:rPr lang="tr-TR" sz="1200" dirty="0" err="1" smtClean="0"/>
              <a:t>Surg</a:t>
            </a:r>
            <a:r>
              <a:rPr lang="tr-TR" sz="1200" dirty="0" smtClean="0"/>
              <a:t> 2014 )</a:t>
            </a:r>
            <a:endParaRPr lang="tr-TR" sz="12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785794"/>
            <a:ext cx="7239000" cy="5669942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Meş</a:t>
            </a:r>
            <a:r>
              <a:rPr lang="tr-TR" dirty="0" smtClean="0"/>
              <a:t> ile ilgili komplikasyonların yönetimi klinik deneyime ve gözlemsel çalışmalara dayanmaktadır. Standardize edilmiş tedavi algoritması yoktur.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tr-TR" dirty="0" smtClean="0"/>
              <a:t>    </a:t>
            </a:r>
            <a:r>
              <a:rPr lang="tr-TR" dirty="0" err="1" smtClean="0"/>
              <a:t>Asemptomatik</a:t>
            </a:r>
            <a:r>
              <a:rPr lang="tr-TR" dirty="0" smtClean="0"/>
              <a:t> hastalarda örneğin cinsel  </a:t>
            </a:r>
            <a:r>
              <a:rPr lang="tr-TR" dirty="0" err="1" smtClean="0"/>
              <a:t>inaktif</a:t>
            </a:r>
            <a:r>
              <a:rPr lang="tr-TR" dirty="0" smtClean="0"/>
              <a:t> kadınlarda kanama ve akıntı yada ağrı yapmayan   durumlarda hiçbir girişim yapılmadan hasta takip edilebilir </a:t>
            </a:r>
          </a:p>
          <a:p>
            <a:pPr>
              <a:buNone/>
            </a:pPr>
            <a:r>
              <a:rPr lang="tr-TR" dirty="0" smtClean="0"/>
              <a:t>   </a:t>
            </a:r>
          </a:p>
          <a:p>
            <a:pPr>
              <a:buNone/>
            </a:pPr>
            <a:r>
              <a:rPr lang="tr-TR" dirty="0" smtClean="0"/>
              <a:t>    Küçük </a:t>
            </a:r>
            <a:r>
              <a:rPr lang="tr-TR" dirty="0" err="1" smtClean="0"/>
              <a:t>infekte</a:t>
            </a:r>
            <a:r>
              <a:rPr lang="tr-TR" dirty="0" smtClean="0"/>
              <a:t> olmayan </a:t>
            </a:r>
            <a:r>
              <a:rPr lang="tr-TR" dirty="0" err="1" smtClean="0"/>
              <a:t>meş</a:t>
            </a:r>
            <a:r>
              <a:rPr lang="tr-TR" dirty="0" smtClean="0"/>
              <a:t> erozyonlarında       östrojen krem kullanılabilir.</a:t>
            </a:r>
          </a:p>
          <a:p>
            <a:pPr>
              <a:buNone/>
            </a:pPr>
            <a:r>
              <a:rPr lang="tr-TR" dirty="0" smtClean="0"/>
              <a:t>    2 cm den küçük </a:t>
            </a:r>
            <a:r>
              <a:rPr lang="tr-TR" dirty="0" err="1" smtClean="0"/>
              <a:t>enfekte</a:t>
            </a:r>
            <a:r>
              <a:rPr lang="tr-TR" dirty="0" smtClean="0"/>
              <a:t> olmayan </a:t>
            </a:r>
            <a:r>
              <a:rPr lang="tr-TR" dirty="0" err="1" smtClean="0"/>
              <a:t>meş</a:t>
            </a:r>
            <a:r>
              <a:rPr lang="tr-TR" dirty="0" smtClean="0"/>
              <a:t> erozyonlarında    günlük </a:t>
            </a:r>
            <a:r>
              <a:rPr lang="tr-TR" dirty="0" err="1" smtClean="0"/>
              <a:t>östrogen</a:t>
            </a:r>
            <a:r>
              <a:rPr lang="tr-TR" dirty="0" smtClean="0"/>
              <a:t> krem uygulanmasıyla 12 haftada iyileşme görülebilir. Tedavide 0.625 gr </a:t>
            </a:r>
            <a:r>
              <a:rPr lang="tr-TR" dirty="0" err="1" smtClean="0"/>
              <a:t>conjuge</a:t>
            </a:r>
            <a:r>
              <a:rPr lang="tr-TR" dirty="0" smtClean="0"/>
              <a:t> </a:t>
            </a:r>
            <a:r>
              <a:rPr lang="tr-TR" dirty="0" err="1" smtClean="0"/>
              <a:t>östrogen</a:t>
            </a:r>
            <a:r>
              <a:rPr lang="tr-TR" dirty="0" smtClean="0"/>
              <a:t> krem yada 10 </a:t>
            </a:r>
            <a:r>
              <a:rPr lang="tr-TR" dirty="0" err="1" smtClean="0"/>
              <a:t>mcg</a:t>
            </a:r>
            <a:r>
              <a:rPr lang="tr-TR" dirty="0" smtClean="0"/>
              <a:t> </a:t>
            </a:r>
            <a:r>
              <a:rPr lang="tr-TR" dirty="0" err="1" smtClean="0"/>
              <a:t>estradiol</a:t>
            </a:r>
            <a:r>
              <a:rPr lang="tr-TR" dirty="0" smtClean="0"/>
              <a:t>  kullanılabilir.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1" y="285729"/>
            <a:ext cx="5876948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Dikdörtgen"/>
          <p:cNvSpPr/>
          <p:nvPr/>
        </p:nvSpPr>
        <p:spPr>
          <a:xfrm>
            <a:off x="2000232" y="6072206"/>
            <a:ext cx="4714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>2cm den büyük </a:t>
            </a:r>
            <a:r>
              <a:rPr lang="tr-TR" dirty="0" err="1" smtClean="0"/>
              <a:t>meş</a:t>
            </a:r>
            <a:r>
              <a:rPr lang="tr-TR" dirty="0" smtClean="0"/>
              <a:t> erozyonlarında cerrahi girişim gerekir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tr-TR" dirty="0" smtClean="0"/>
              <a:t>   </a:t>
            </a:r>
            <a:r>
              <a:rPr lang="tr-TR" dirty="0" err="1" smtClean="0"/>
              <a:t>Enfekte</a:t>
            </a:r>
            <a:r>
              <a:rPr lang="tr-TR" dirty="0" smtClean="0"/>
              <a:t> </a:t>
            </a:r>
            <a:r>
              <a:rPr lang="tr-TR" dirty="0" err="1" smtClean="0"/>
              <a:t>meş</a:t>
            </a:r>
            <a:r>
              <a:rPr lang="tr-TR" dirty="0" smtClean="0"/>
              <a:t> erozyonunda kötü kokulu yoğun akıntı vardır.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  </a:t>
            </a:r>
            <a:r>
              <a:rPr lang="tr-TR" dirty="0" err="1" smtClean="0"/>
              <a:t>Makropor</a:t>
            </a:r>
            <a:r>
              <a:rPr lang="tr-TR" dirty="0" smtClean="0"/>
              <a:t> </a:t>
            </a:r>
            <a:r>
              <a:rPr lang="tr-TR" dirty="0" err="1" smtClean="0"/>
              <a:t>meşler</a:t>
            </a:r>
            <a:r>
              <a:rPr lang="tr-TR" dirty="0" smtClean="0"/>
              <a:t> genelde </a:t>
            </a:r>
            <a:r>
              <a:rPr lang="tr-TR" dirty="0" err="1" smtClean="0"/>
              <a:t>enfekte</a:t>
            </a:r>
            <a:r>
              <a:rPr lang="tr-TR" dirty="0" smtClean="0"/>
              <a:t> olmaz,</a:t>
            </a:r>
            <a:r>
              <a:rPr lang="tr-TR" dirty="0" err="1" smtClean="0"/>
              <a:t>mikroporlu</a:t>
            </a:r>
            <a:r>
              <a:rPr lang="tr-TR" dirty="0" smtClean="0"/>
              <a:t> </a:t>
            </a:r>
            <a:r>
              <a:rPr lang="tr-TR" dirty="0" err="1" smtClean="0"/>
              <a:t>meşlerde</a:t>
            </a:r>
            <a:r>
              <a:rPr lang="tr-TR" dirty="0" smtClean="0"/>
              <a:t> enfeksiyon ve </a:t>
            </a:r>
            <a:r>
              <a:rPr lang="tr-TR" dirty="0" err="1" smtClean="0"/>
              <a:t>sinus</a:t>
            </a:r>
            <a:r>
              <a:rPr lang="tr-TR" dirty="0" smtClean="0"/>
              <a:t> formasyonu daha çok görülür.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  </a:t>
            </a:r>
            <a:r>
              <a:rPr lang="tr-TR" dirty="0" err="1" smtClean="0"/>
              <a:t>Enfekte</a:t>
            </a:r>
            <a:r>
              <a:rPr lang="tr-TR" dirty="0" smtClean="0"/>
              <a:t> </a:t>
            </a:r>
            <a:r>
              <a:rPr lang="tr-TR" dirty="0" err="1" smtClean="0"/>
              <a:t>meş</a:t>
            </a:r>
            <a:r>
              <a:rPr lang="tr-TR" dirty="0" smtClean="0"/>
              <a:t> erozyonu varlığında </a:t>
            </a:r>
            <a:r>
              <a:rPr lang="tr-TR" dirty="0" err="1" smtClean="0"/>
              <a:t>meş</a:t>
            </a:r>
            <a:r>
              <a:rPr lang="tr-TR" dirty="0" smtClean="0"/>
              <a:t> </a:t>
            </a:r>
            <a:r>
              <a:rPr lang="tr-TR" dirty="0" err="1" smtClean="0"/>
              <a:t>eksizyonu</a:t>
            </a:r>
            <a:r>
              <a:rPr lang="tr-TR" dirty="0" smtClean="0"/>
              <a:t> ve </a:t>
            </a:r>
            <a:r>
              <a:rPr lang="tr-TR" dirty="0" err="1" smtClean="0"/>
              <a:t>antibiyoterapi</a:t>
            </a:r>
            <a:r>
              <a:rPr lang="tr-TR" dirty="0" smtClean="0"/>
              <a:t> yapılır,</a:t>
            </a:r>
            <a:r>
              <a:rPr lang="tr-TR" dirty="0" err="1" smtClean="0"/>
              <a:t>ciprofloksasin</a:t>
            </a:r>
            <a:r>
              <a:rPr lang="tr-TR" dirty="0" smtClean="0"/>
              <a:t> yada </a:t>
            </a:r>
            <a:r>
              <a:rPr lang="tr-TR" dirty="0" err="1" smtClean="0"/>
              <a:t>levofloksasin</a:t>
            </a:r>
            <a:r>
              <a:rPr lang="tr-TR" dirty="0" smtClean="0"/>
              <a:t> ile birlikte </a:t>
            </a:r>
            <a:r>
              <a:rPr lang="tr-TR" dirty="0" err="1" smtClean="0"/>
              <a:t>metronidazol</a:t>
            </a:r>
            <a:r>
              <a:rPr lang="tr-TR" dirty="0" smtClean="0"/>
              <a:t> sıklıkla tedavi edicidir.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75" y="285750"/>
            <a:ext cx="4667250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871538"/>
            <a:ext cx="457200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461963"/>
            <a:ext cx="4419600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785794"/>
            <a:ext cx="7239000" cy="5669942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 Sentetik Materyaller: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Sentetik materyaller </a:t>
            </a:r>
            <a:r>
              <a:rPr lang="tr-TR" dirty="0" err="1" smtClean="0"/>
              <a:t>absorbable</a:t>
            </a:r>
            <a:r>
              <a:rPr lang="tr-TR" dirty="0" smtClean="0"/>
              <a:t> ve </a:t>
            </a:r>
            <a:r>
              <a:rPr lang="tr-TR" dirty="0" err="1" smtClean="0"/>
              <a:t>non</a:t>
            </a:r>
            <a:r>
              <a:rPr lang="tr-TR" dirty="0" smtClean="0"/>
              <a:t>- </a:t>
            </a:r>
            <a:r>
              <a:rPr lang="tr-TR" dirty="0" err="1" smtClean="0"/>
              <a:t>absorbable</a:t>
            </a:r>
            <a:r>
              <a:rPr lang="tr-TR" dirty="0" smtClean="0"/>
              <a:t> olmak üzere ikiye ayrılırlar.</a:t>
            </a:r>
          </a:p>
          <a:p>
            <a:pPr>
              <a:buNone/>
            </a:pPr>
            <a:r>
              <a:rPr lang="tr-TR" dirty="0" smtClean="0"/>
              <a:t>  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  </a:t>
            </a:r>
            <a:r>
              <a:rPr lang="tr-TR" dirty="0" err="1" smtClean="0"/>
              <a:t>polygalactin</a:t>
            </a:r>
            <a:r>
              <a:rPr lang="tr-TR" dirty="0" smtClean="0"/>
              <a:t> 910 (</a:t>
            </a:r>
            <a:r>
              <a:rPr lang="tr-TR" dirty="0" err="1" smtClean="0"/>
              <a:t>Vicryl</a:t>
            </a:r>
            <a:r>
              <a:rPr lang="tr-TR" dirty="0" smtClean="0"/>
              <a:t>), </a:t>
            </a:r>
            <a:r>
              <a:rPr lang="tr-TR" dirty="0" err="1" smtClean="0"/>
              <a:t>polyglycolic</a:t>
            </a:r>
            <a:r>
              <a:rPr lang="tr-TR" dirty="0" smtClean="0"/>
              <a:t> </a:t>
            </a:r>
            <a:r>
              <a:rPr lang="tr-TR" dirty="0" err="1" smtClean="0"/>
              <a:t>acid</a:t>
            </a:r>
            <a:r>
              <a:rPr lang="tr-TR" dirty="0" smtClean="0"/>
              <a:t> (</a:t>
            </a:r>
            <a:r>
              <a:rPr lang="tr-TR" dirty="0" err="1" smtClean="0"/>
              <a:t>Dexon</a:t>
            </a:r>
            <a:r>
              <a:rPr lang="tr-TR" dirty="0" smtClean="0"/>
              <a:t>) </a:t>
            </a:r>
            <a:r>
              <a:rPr lang="tr-TR" dirty="0" err="1" smtClean="0"/>
              <a:t>absorbable</a:t>
            </a:r>
            <a:r>
              <a:rPr lang="tr-TR" dirty="0" smtClean="0"/>
              <a:t> materyallerdir.</a:t>
            </a:r>
          </a:p>
          <a:p>
            <a:pPr>
              <a:buNone/>
            </a:pPr>
            <a:r>
              <a:rPr lang="tr-TR" dirty="0" smtClean="0"/>
              <a:t>   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  </a:t>
            </a:r>
            <a:r>
              <a:rPr lang="tr-TR" dirty="0" err="1" smtClean="0"/>
              <a:t>polypropylene</a:t>
            </a:r>
            <a:r>
              <a:rPr lang="tr-TR" dirty="0" smtClean="0"/>
              <a:t> (</a:t>
            </a:r>
            <a:r>
              <a:rPr lang="tr-TR" dirty="0" err="1" smtClean="0"/>
              <a:t>Marlex</a:t>
            </a:r>
            <a:r>
              <a:rPr lang="tr-TR" dirty="0" smtClean="0"/>
              <a:t>, </a:t>
            </a:r>
            <a:r>
              <a:rPr lang="tr-TR" dirty="0" err="1" smtClean="0"/>
              <a:t>Prolene</a:t>
            </a:r>
            <a:r>
              <a:rPr lang="tr-TR" dirty="0" smtClean="0"/>
              <a:t>) ve </a:t>
            </a:r>
            <a:r>
              <a:rPr lang="tr-TR" dirty="0" err="1" smtClean="0"/>
              <a:t>expanded</a:t>
            </a:r>
            <a:r>
              <a:rPr lang="tr-TR" dirty="0" smtClean="0"/>
              <a:t> </a:t>
            </a:r>
            <a:r>
              <a:rPr lang="tr-TR" dirty="0" err="1" smtClean="0"/>
              <a:t>polytetrafluoroethylene</a:t>
            </a:r>
            <a:r>
              <a:rPr lang="tr-TR" dirty="0" smtClean="0"/>
              <a:t> (</a:t>
            </a:r>
            <a:r>
              <a:rPr lang="tr-TR" dirty="0" err="1" smtClean="0"/>
              <a:t>ePTFE</a:t>
            </a:r>
            <a:r>
              <a:rPr lang="tr-TR" dirty="0" smtClean="0"/>
              <a:t>, Gore-</a:t>
            </a:r>
            <a:r>
              <a:rPr lang="tr-TR" dirty="0" err="1" smtClean="0"/>
              <a:t>tex</a:t>
            </a:r>
            <a:r>
              <a:rPr lang="tr-TR" dirty="0" smtClean="0"/>
              <a:t>) </a:t>
            </a:r>
            <a:r>
              <a:rPr lang="tr-TR" dirty="0" err="1" smtClean="0"/>
              <a:t>non</a:t>
            </a:r>
            <a:r>
              <a:rPr lang="tr-TR" dirty="0" smtClean="0"/>
              <a:t>-</a:t>
            </a:r>
            <a:r>
              <a:rPr lang="tr-TR" dirty="0" err="1" smtClean="0"/>
              <a:t>absorbable</a:t>
            </a:r>
            <a:r>
              <a:rPr lang="tr-TR" dirty="0" smtClean="0"/>
              <a:t> materyallerdir.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tr-TR" dirty="0" smtClean="0"/>
              <a:t>Özellikle </a:t>
            </a:r>
            <a:r>
              <a:rPr lang="tr-TR" dirty="0" err="1" smtClean="0"/>
              <a:t>mikroporlu</a:t>
            </a:r>
            <a:r>
              <a:rPr lang="tr-TR" dirty="0" smtClean="0"/>
              <a:t> ve </a:t>
            </a:r>
            <a:r>
              <a:rPr lang="tr-TR" dirty="0" err="1" smtClean="0"/>
              <a:t>multiflamentli</a:t>
            </a:r>
            <a:r>
              <a:rPr lang="tr-TR" dirty="0" smtClean="0"/>
              <a:t> </a:t>
            </a:r>
            <a:r>
              <a:rPr lang="tr-TR" dirty="0" err="1" smtClean="0"/>
              <a:t>meş</a:t>
            </a:r>
            <a:r>
              <a:rPr lang="tr-TR" dirty="0" smtClean="0"/>
              <a:t> kullanımda </a:t>
            </a:r>
            <a:r>
              <a:rPr lang="tr-TR" dirty="0" err="1" smtClean="0"/>
              <a:t>Abdominal</a:t>
            </a:r>
            <a:r>
              <a:rPr lang="tr-TR" dirty="0" smtClean="0"/>
              <a:t> yapılan </a:t>
            </a:r>
            <a:r>
              <a:rPr lang="tr-TR" dirty="0" err="1" smtClean="0"/>
              <a:t>sakrokolpopeksi</a:t>
            </a:r>
            <a:r>
              <a:rPr lang="tr-TR" dirty="0" smtClean="0"/>
              <a:t> den  sonrada </a:t>
            </a:r>
            <a:r>
              <a:rPr lang="tr-TR" dirty="0" err="1" smtClean="0"/>
              <a:t>vaginal</a:t>
            </a:r>
            <a:r>
              <a:rPr lang="tr-TR" dirty="0" smtClean="0"/>
              <a:t> </a:t>
            </a:r>
            <a:r>
              <a:rPr lang="tr-TR" dirty="0" err="1" smtClean="0"/>
              <a:t>meş</a:t>
            </a:r>
            <a:r>
              <a:rPr lang="tr-TR" dirty="0" smtClean="0"/>
              <a:t> erozyonu görülebilir</a:t>
            </a:r>
            <a:endParaRPr lang="tr-T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2174300" y="2133600"/>
            <a:ext cx="3804800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142844" y="1071546"/>
            <a:ext cx="7553356" cy="5433806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Meş</a:t>
            </a:r>
            <a:r>
              <a:rPr lang="tr-TR" dirty="0" smtClean="0"/>
              <a:t> </a:t>
            </a:r>
            <a:r>
              <a:rPr lang="tr-TR" dirty="0" err="1" smtClean="0"/>
              <a:t>eksizyonunun</a:t>
            </a:r>
            <a:r>
              <a:rPr lang="tr-TR" dirty="0" smtClean="0"/>
              <a:t> başlıca </a:t>
            </a:r>
            <a:r>
              <a:rPr lang="tr-TR" dirty="0" err="1" smtClean="0"/>
              <a:t>endikasyonları</a:t>
            </a:r>
            <a:r>
              <a:rPr lang="tr-TR" dirty="0" smtClean="0"/>
              <a:t>: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</a:t>
            </a:r>
            <a:r>
              <a:rPr lang="tr-TR" dirty="0" err="1" smtClean="0"/>
              <a:t>Disparoni</a:t>
            </a:r>
            <a:endParaRPr lang="tr-TR" dirty="0" smtClean="0"/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Kronik </a:t>
            </a:r>
            <a:r>
              <a:rPr lang="tr-TR" dirty="0" err="1" smtClean="0"/>
              <a:t>pelvik</a:t>
            </a:r>
            <a:r>
              <a:rPr lang="tr-TR" dirty="0" smtClean="0"/>
              <a:t> ağrı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</a:t>
            </a:r>
            <a:r>
              <a:rPr lang="tr-TR" dirty="0" err="1" smtClean="0"/>
              <a:t>Vaginal</a:t>
            </a:r>
            <a:r>
              <a:rPr lang="tr-TR" dirty="0" smtClean="0"/>
              <a:t> kanama/akıntı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 </a:t>
            </a:r>
            <a:r>
              <a:rPr lang="tr-TR" dirty="0" err="1" smtClean="0"/>
              <a:t>İnfeksiyon</a:t>
            </a:r>
            <a:endParaRPr lang="tr-TR" dirty="0" smtClean="0"/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 Erozyon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28596" y="1071546"/>
            <a:ext cx="7239000" cy="5433806"/>
          </a:xfrm>
        </p:spPr>
        <p:txBody>
          <a:bodyPr/>
          <a:lstStyle/>
          <a:p>
            <a:pPr>
              <a:buNone/>
            </a:pPr>
            <a:r>
              <a:rPr lang="tr-TR" dirty="0" err="1" smtClean="0"/>
              <a:t>Meş</a:t>
            </a:r>
            <a:r>
              <a:rPr lang="tr-TR" dirty="0" smtClean="0"/>
              <a:t> erozyonunu önlemek için: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/>
              <a:t> </a:t>
            </a:r>
            <a:r>
              <a:rPr lang="tr-TR" sz="2400" dirty="0" err="1" smtClean="0"/>
              <a:t>Meş</a:t>
            </a:r>
            <a:r>
              <a:rPr lang="tr-TR" sz="2400" dirty="0" smtClean="0"/>
              <a:t> </a:t>
            </a:r>
            <a:r>
              <a:rPr lang="tr-TR" sz="2400" dirty="0" err="1" smtClean="0"/>
              <a:t>puboservikal</a:t>
            </a:r>
            <a:r>
              <a:rPr lang="tr-TR" sz="2400" dirty="0" smtClean="0"/>
              <a:t> </a:t>
            </a:r>
            <a:r>
              <a:rPr lang="tr-TR" sz="2400" dirty="0" err="1" smtClean="0"/>
              <a:t>fasya</a:t>
            </a:r>
            <a:r>
              <a:rPr lang="tr-TR" sz="2400" dirty="0" smtClean="0"/>
              <a:t> altına yerleştirilmeli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/>
              <a:t> </a:t>
            </a:r>
            <a:r>
              <a:rPr lang="tr-TR" sz="2400" dirty="0" err="1" smtClean="0"/>
              <a:t>Vagen</a:t>
            </a:r>
            <a:r>
              <a:rPr lang="tr-TR" sz="2400" dirty="0" smtClean="0"/>
              <a:t> duvarı </a:t>
            </a:r>
            <a:r>
              <a:rPr lang="tr-TR" sz="2400" dirty="0" err="1" smtClean="0"/>
              <a:t>vertikal</a:t>
            </a:r>
            <a:r>
              <a:rPr lang="tr-TR" sz="2400" dirty="0" smtClean="0"/>
              <a:t> açılmalı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/>
              <a:t> </a:t>
            </a:r>
            <a:r>
              <a:rPr lang="tr-TR" sz="2400" dirty="0" err="1" smtClean="0"/>
              <a:t>Meş</a:t>
            </a:r>
            <a:r>
              <a:rPr lang="tr-TR" sz="2400" dirty="0" smtClean="0"/>
              <a:t> çok gergin olmamalı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/>
              <a:t> </a:t>
            </a:r>
            <a:r>
              <a:rPr lang="tr-TR" sz="2400" dirty="0" err="1" smtClean="0"/>
              <a:t>Meş</a:t>
            </a:r>
            <a:r>
              <a:rPr lang="tr-TR" sz="2400" dirty="0" smtClean="0"/>
              <a:t> kendi üzerine katlanmamalı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/>
              <a:t> </a:t>
            </a:r>
            <a:r>
              <a:rPr lang="tr-TR" sz="2400" dirty="0" err="1" smtClean="0"/>
              <a:t>Meş</a:t>
            </a:r>
            <a:r>
              <a:rPr lang="tr-TR" sz="2400" dirty="0" smtClean="0"/>
              <a:t> </a:t>
            </a:r>
            <a:r>
              <a:rPr lang="tr-TR" sz="2400" dirty="0" err="1" smtClean="0"/>
              <a:t>vagen</a:t>
            </a:r>
            <a:r>
              <a:rPr lang="tr-TR" sz="2400" dirty="0" smtClean="0"/>
              <a:t> duvarına </a:t>
            </a:r>
            <a:r>
              <a:rPr lang="tr-TR" sz="2400" dirty="0" err="1" smtClean="0"/>
              <a:t>sütüre</a:t>
            </a:r>
            <a:r>
              <a:rPr lang="tr-TR" sz="2400" dirty="0" smtClean="0"/>
              <a:t> edilmemeli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/>
              <a:t> Gerekmiyorsa </a:t>
            </a:r>
            <a:r>
              <a:rPr lang="tr-TR" sz="2400" dirty="0" err="1" smtClean="0"/>
              <a:t>histerektomi</a:t>
            </a:r>
            <a:r>
              <a:rPr lang="tr-TR" sz="2400" dirty="0" smtClean="0"/>
              <a:t> yapılmamalı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/>
              <a:t> Fazla </a:t>
            </a:r>
            <a:r>
              <a:rPr lang="tr-TR" sz="2400" dirty="0" err="1" smtClean="0"/>
              <a:t>vagen</a:t>
            </a:r>
            <a:r>
              <a:rPr lang="tr-TR" sz="2400" dirty="0" smtClean="0"/>
              <a:t> dokusu çıkarılmamalı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357166"/>
            <a:ext cx="7239000" cy="609857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Anteriör</a:t>
            </a:r>
            <a:r>
              <a:rPr lang="tr-TR" dirty="0" smtClean="0"/>
              <a:t> </a:t>
            </a:r>
            <a:r>
              <a:rPr lang="tr-TR" dirty="0" err="1" smtClean="0"/>
              <a:t>kompartmanı</a:t>
            </a:r>
            <a:r>
              <a:rPr lang="tr-TR" dirty="0" smtClean="0"/>
              <a:t> ilgilendiren </a:t>
            </a:r>
            <a:r>
              <a:rPr lang="tr-TR" dirty="0" err="1" smtClean="0"/>
              <a:t>meş</a:t>
            </a:r>
            <a:r>
              <a:rPr lang="tr-TR" dirty="0" smtClean="0"/>
              <a:t>  </a:t>
            </a:r>
            <a:r>
              <a:rPr lang="tr-TR" dirty="0" err="1" smtClean="0"/>
              <a:t>eksizyonunda</a:t>
            </a:r>
            <a:r>
              <a:rPr lang="tr-TR" dirty="0" smtClean="0"/>
              <a:t>:</a:t>
            </a:r>
          </a:p>
          <a:p>
            <a:pPr>
              <a:buFont typeface="Wingdings" pitchFamily="2" charset="2"/>
              <a:buChar char="Ø"/>
            </a:pPr>
            <a:r>
              <a:rPr lang="tr-TR" dirty="0" err="1" smtClean="0"/>
              <a:t>Vaginal</a:t>
            </a:r>
            <a:r>
              <a:rPr lang="tr-TR" dirty="0" smtClean="0"/>
              <a:t> </a:t>
            </a:r>
            <a:r>
              <a:rPr lang="tr-TR" dirty="0" err="1" smtClean="0"/>
              <a:t>apexten</a:t>
            </a:r>
            <a:r>
              <a:rPr lang="tr-TR" dirty="0" smtClean="0"/>
              <a:t> mesane boynuna kadar      </a:t>
            </a:r>
          </a:p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midline</a:t>
            </a:r>
            <a:r>
              <a:rPr lang="tr-TR" dirty="0" smtClean="0"/>
              <a:t> </a:t>
            </a:r>
            <a:r>
              <a:rPr lang="tr-TR" dirty="0" err="1" smtClean="0"/>
              <a:t>insizyon</a:t>
            </a:r>
            <a:r>
              <a:rPr lang="tr-TR" dirty="0" smtClean="0"/>
              <a:t> yapılır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Her iki </a:t>
            </a:r>
            <a:r>
              <a:rPr lang="tr-TR" dirty="0" err="1" smtClean="0"/>
              <a:t>pubik</a:t>
            </a:r>
            <a:r>
              <a:rPr lang="tr-TR" dirty="0" smtClean="0"/>
              <a:t> </a:t>
            </a:r>
            <a:r>
              <a:rPr lang="tr-TR" dirty="0" err="1" smtClean="0"/>
              <a:t>ramusa</a:t>
            </a:r>
            <a:r>
              <a:rPr lang="tr-TR" dirty="0" smtClean="0"/>
              <a:t> kadar </a:t>
            </a:r>
            <a:r>
              <a:rPr lang="tr-TR" dirty="0" err="1" smtClean="0"/>
              <a:t>epitel</a:t>
            </a:r>
            <a:r>
              <a:rPr lang="tr-TR" dirty="0" smtClean="0"/>
              <a:t> </a:t>
            </a:r>
            <a:r>
              <a:rPr lang="tr-TR" dirty="0" err="1" smtClean="0"/>
              <a:t>diseke</a:t>
            </a:r>
            <a:r>
              <a:rPr lang="tr-TR" dirty="0" smtClean="0"/>
              <a:t>         edilir</a:t>
            </a:r>
          </a:p>
          <a:p>
            <a:pPr>
              <a:buFont typeface="Wingdings" pitchFamily="2" charset="2"/>
              <a:buChar char="Ø"/>
            </a:pPr>
            <a:r>
              <a:rPr lang="tr-TR" dirty="0" err="1" smtClean="0"/>
              <a:t>Uriner</a:t>
            </a:r>
            <a:r>
              <a:rPr lang="tr-TR" dirty="0" smtClean="0"/>
              <a:t> yaralanmaya dikkat ederek mesane yüzeyinden </a:t>
            </a:r>
            <a:r>
              <a:rPr lang="tr-TR" dirty="0" err="1" smtClean="0"/>
              <a:t>diseke</a:t>
            </a:r>
            <a:r>
              <a:rPr lang="tr-TR" dirty="0" smtClean="0"/>
              <a:t> edilir</a:t>
            </a:r>
          </a:p>
          <a:p>
            <a:pPr>
              <a:buFont typeface="Wingdings" pitchFamily="2" charset="2"/>
              <a:buChar char="Ø"/>
            </a:pPr>
            <a:r>
              <a:rPr lang="tr-TR" dirty="0" err="1" smtClean="0"/>
              <a:t>Meş</a:t>
            </a:r>
            <a:r>
              <a:rPr lang="tr-TR" dirty="0" smtClean="0"/>
              <a:t> kolları mümkün olduğu kadar </a:t>
            </a:r>
            <a:r>
              <a:rPr lang="tr-TR" dirty="0" err="1" smtClean="0"/>
              <a:t>lateralden</a:t>
            </a:r>
            <a:r>
              <a:rPr lang="tr-TR" dirty="0" smtClean="0"/>
              <a:t> kesilir.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Geriye </a:t>
            </a:r>
            <a:r>
              <a:rPr lang="tr-TR" dirty="0" err="1" smtClean="0"/>
              <a:t>puboservikal</a:t>
            </a:r>
            <a:r>
              <a:rPr lang="tr-TR" dirty="0" smtClean="0"/>
              <a:t> doku kalmışsa </a:t>
            </a:r>
            <a:r>
              <a:rPr lang="tr-TR" dirty="0" err="1" smtClean="0"/>
              <a:t>kolporafi</a:t>
            </a:r>
            <a:r>
              <a:rPr lang="tr-TR" dirty="0" smtClean="0"/>
              <a:t> ant. Yapılır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Kalmamışsa </a:t>
            </a:r>
            <a:r>
              <a:rPr lang="tr-TR" dirty="0" err="1" smtClean="0"/>
              <a:t>hemostaz</a:t>
            </a:r>
            <a:r>
              <a:rPr lang="tr-TR" dirty="0" smtClean="0"/>
              <a:t> sonrası </a:t>
            </a:r>
            <a:r>
              <a:rPr lang="tr-TR" dirty="0" err="1" smtClean="0"/>
              <a:t>vaginal</a:t>
            </a:r>
            <a:r>
              <a:rPr lang="tr-TR" dirty="0" smtClean="0"/>
              <a:t> </a:t>
            </a:r>
            <a:r>
              <a:rPr lang="tr-TR" dirty="0" err="1" smtClean="0"/>
              <a:t>epitel</a:t>
            </a:r>
            <a:r>
              <a:rPr lang="tr-TR" dirty="0" smtClean="0"/>
              <a:t> kapatılır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4839" y="1019175"/>
            <a:ext cx="7038996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714356"/>
            <a:ext cx="7239000" cy="57413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Posteriör</a:t>
            </a:r>
            <a:r>
              <a:rPr lang="tr-TR" dirty="0" smtClean="0"/>
              <a:t> </a:t>
            </a:r>
            <a:r>
              <a:rPr lang="tr-TR" dirty="0" err="1" smtClean="0"/>
              <a:t>kompartman</a:t>
            </a:r>
            <a:r>
              <a:rPr lang="tr-TR" dirty="0" smtClean="0"/>
              <a:t> </a:t>
            </a:r>
            <a:r>
              <a:rPr lang="tr-TR" dirty="0" err="1" smtClean="0"/>
              <a:t>eksizyonunda</a:t>
            </a:r>
            <a:r>
              <a:rPr lang="tr-TR" dirty="0" smtClean="0"/>
              <a:t> ise:</a:t>
            </a:r>
          </a:p>
          <a:p>
            <a:pPr>
              <a:buFont typeface="Wingdings" pitchFamily="2" charset="2"/>
              <a:buChar char="Ø"/>
            </a:pPr>
            <a:r>
              <a:rPr lang="tr-TR" dirty="0" err="1" smtClean="0"/>
              <a:t>İntrotustan</a:t>
            </a:r>
            <a:r>
              <a:rPr lang="tr-TR" dirty="0" smtClean="0"/>
              <a:t> </a:t>
            </a:r>
            <a:r>
              <a:rPr lang="tr-TR" dirty="0" err="1" smtClean="0"/>
              <a:t>vaginal</a:t>
            </a:r>
            <a:r>
              <a:rPr lang="tr-TR" dirty="0" smtClean="0"/>
              <a:t> </a:t>
            </a:r>
            <a:r>
              <a:rPr lang="tr-TR" dirty="0" err="1" smtClean="0"/>
              <a:t>apekse</a:t>
            </a:r>
            <a:r>
              <a:rPr lang="tr-TR" dirty="0" smtClean="0"/>
              <a:t> kadar </a:t>
            </a:r>
            <a:r>
              <a:rPr lang="tr-TR" dirty="0" err="1" smtClean="0"/>
              <a:t>midline</a:t>
            </a:r>
            <a:r>
              <a:rPr lang="tr-TR" dirty="0" smtClean="0"/>
              <a:t> </a:t>
            </a:r>
            <a:r>
              <a:rPr lang="tr-TR" dirty="0" err="1" smtClean="0"/>
              <a:t>insizyon</a:t>
            </a:r>
            <a:r>
              <a:rPr lang="tr-TR" dirty="0" smtClean="0"/>
              <a:t> yapılır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Meşin </a:t>
            </a:r>
            <a:r>
              <a:rPr lang="tr-TR" dirty="0" err="1" smtClean="0"/>
              <a:t>superior</a:t>
            </a:r>
            <a:r>
              <a:rPr lang="tr-TR" dirty="0" smtClean="0"/>
              <a:t> yüzeyi </a:t>
            </a:r>
            <a:r>
              <a:rPr lang="tr-TR" dirty="0" err="1" smtClean="0"/>
              <a:t>vagen</a:t>
            </a:r>
            <a:r>
              <a:rPr lang="tr-TR" dirty="0" smtClean="0"/>
              <a:t> </a:t>
            </a:r>
            <a:r>
              <a:rPr lang="tr-TR" dirty="0" err="1" smtClean="0"/>
              <a:t>epitelinden</a:t>
            </a:r>
            <a:r>
              <a:rPr lang="tr-TR" dirty="0" smtClean="0"/>
              <a:t> </a:t>
            </a:r>
            <a:r>
              <a:rPr lang="tr-TR" dirty="0" err="1" smtClean="0"/>
              <a:t>diseke</a:t>
            </a:r>
            <a:r>
              <a:rPr lang="tr-TR" dirty="0" smtClean="0"/>
              <a:t> edilir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Meşin </a:t>
            </a:r>
            <a:r>
              <a:rPr lang="tr-TR" dirty="0" err="1" smtClean="0"/>
              <a:t>inferior</a:t>
            </a:r>
            <a:r>
              <a:rPr lang="tr-TR" dirty="0" smtClean="0"/>
              <a:t> yüzeyi </a:t>
            </a:r>
            <a:r>
              <a:rPr lang="tr-TR" dirty="0" err="1" smtClean="0"/>
              <a:t>diseke</a:t>
            </a:r>
            <a:r>
              <a:rPr lang="tr-TR" dirty="0" smtClean="0"/>
              <a:t> edilirken rektumdaki parmak yardımıyla rektum duvarından </a:t>
            </a:r>
            <a:r>
              <a:rPr lang="tr-TR" dirty="0" err="1" smtClean="0"/>
              <a:t>eksizyonu</a:t>
            </a:r>
            <a:r>
              <a:rPr lang="tr-TR" dirty="0" smtClean="0"/>
              <a:t> yapılır</a:t>
            </a:r>
          </a:p>
          <a:p>
            <a:pPr>
              <a:buFont typeface="Wingdings" pitchFamily="2" charset="2"/>
              <a:buChar char="Ø"/>
            </a:pPr>
            <a:r>
              <a:rPr lang="tr-TR" dirty="0" err="1" smtClean="0"/>
              <a:t>Meş</a:t>
            </a:r>
            <a:r>
              <a:rPr lang="tr-TR" dirty="0" smtClean="0"/>
              <a:t> kolları </a:t>
            </a:r>
            <a:r>
              <a:rPr lang="tr-TR" dirty="0" err="1" smtClean="0"/>
              <a:t>spinal</a:t>
            </a:r>
            <a:r>
              <a:rPr lang="tr-TR" dirty="0" smtClean="0"/>
              <a:t> çıkıntıya kadar </a:t>
            </a:r>
            <a:r>
              <a:rPr lang="tr-TR" dirty="0" err="1" smtClean="0"/>
              <a:t>diseke</a:t>
            </a:r>
            <a:r>
              <a:rPr lang="tr-TR" dirty="0" smtClean="0"/>
              <a:t> edilip mümkün olduğunca </a:t>
            </a:r>
            <a:r>
              <a:rPr lang="tr-TR" dirty="0" err="1" smtClean="0"/>
              <a:t>lateralden</a:t>
            </a:r>
            <a:r>
              <a:rPr lang="tr-TR" dirty="0" smtClean="0"/>
              <a:t> eksize edilir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Bu bölgenin aşırı </a:t>
            </a:r>
            <a:r>
              <a:rPr lang="tr-TR" dirty="0" err="1" smtClean="0"/>
              <a:t>diseksiyonu</a:t>
            </a:r>
            <a:r>
              <a:rPr lang="tr-TR" dirty="0" smtClean="0"/>
              <a:t>  fazla kanamaya neden olabilir.</a:t>
            </a:r>
          </a:p>
          <a:p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2000240"/>
            <a:ext cx="2928957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071678"/>
            <a:ext cx="2857520" cy="3420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00240"/>
            <a:ext cx="7572428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Büyük </a:t>
            </a:r>
            <a:r>
              <a:rPr lang="tr-TR" dirty="0" err="1" smtClean="0"/>
              <a:t>meş</a:t>
            </a:r>
            <a:r>
              <a:rPr lang="tr-TR" dirty="0" smtClean="0"/>
              <a:t> erozyonlarının çıkarılmasından sonra </a:t>
            </a:r>
            <a:r>
              <a:rPr lang="tr-TR" dirty="0" err="1" smtClean="0"/>
              <a:t>vaginal</a:t>
            </a:r>
            <a:r>
              <a:rPr lang="tr-TR" dirty="0" smtClean="0"/>
              <a:t> </a:t>
            </a:r>
            <a:r>
              <a:rPr lang="tr-TR" dirty="0" err="1" smtClean="0"/>
              <a:t>epitelde</a:t>
            </a:r>
            <a:r>
              <a:rPr lang="tr-TR" dirty="0" smtClean="0"/>
              <a:t> boşluklar oluşabilir.</a:t>
            </a:r>
          </a:p>
          <a:p>
            <a:pPr>
              <a:buNone/>
            </a:pPr>
            <a:r>
              <a:rPr lang="tr-TR" dirty="0" smtClean="0"/>
              <a:t>   Bu boşlukların </a:t>
            </a:r>
            <a:r>
              <a:rPr lang="tr-TR" dirty="0" err="1" smtClean="0"/>
              <a:t>primer</a:t>
            </a:r>
            <a:r>
              <a:rPr lang="tr-TR" dirty="0" smtClean="0"/>
              <a:t> </a:t>
            </a:r>
            <a:r>
              <a:rPr lang="tr-TR" dirty="0" err="1" smtClean="0"/>
              <a:t>sütürlerle</a:t>
            </a:r>
            <a:r>
              <a:rPr lang="tr-TR" dirty="0" smtClean="0"/>
              <a:t> kapatılması </a:t>
            </a:r>
            <a:r>
              <a:rPr lang="tr-TR" dirty="0" err="1" smtClean="0"/>
              <a:t>vaginal</a:t>
            </a:r>
            <a:r>
              <a:rPr lang="tr-TR" dirty="0" smtClean="0"/>
              <a:t> daralmaya sebep olarak cinsel  fonksiyonları kötü yönde etkiler</a:t>
            </a:r>
          </a:p>
          <a:p>
            <a:pPr>
              <a:buNone/>
            </a:pPr>
            <a:r>
              <a:rPr lang="tr-TR" dirty="0" smtClean="0"/>
              <a:t>   Domuz ince barsak mukozası bu boşlukların kapatılması için kullanılabilir. Daha sonra </a:t>
            </a:r>
            <a:r>
              <a:rPr lang="tr-TR" dirty="0" err="1" smtClean="0"/>
              <a:t>östrogen</a:t>
            </a:r>
            <a:r>
              <a:rPr lang="tr-TR" dirty="0" smtClean="0"/>
              <a:t> ve </a:t>
            </a:r>
            <a:r>
              <a:rPr lang="tr-TR" dirty="0" err="1" smtClean="0"/>
              <a:t>vaginal</a:t>
            </a:r>
            <a:r>
              <a:rPr lang="tr-TR" dirty="0" smtClean="0"/>
              <a:t> </a:t>
            </a:r>
            <a:r>
              <a:rPr lang="tr-TR" dirty="0" err="1" smtClean="0"/>
              <a:t>dilatör</a:t>
            </a:r>
            <a:r>
              <a:rPr lang="tr-TR" dirty="0" smtClean="0"/>
              <a:t> uygulanması  </a:t>
            </a:r>
            <a:r>
              <a:rPr lang="tr-TR" dirty="0" err="1" smtClean="0"/>
              <a:t>vagen</a:t>
            </a:r>
            <a:r>
              <a:rPr lang="tr-TR" dirty="0" smtClean="0"/>
              <a:t> uzunluğunun sağlanmasında etkilidir.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714348" y="285728"/>
            <a:ext cx="6143652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Komplikasyonları nedeniyle </a:t>
            </a:r>
            <a:r>
              <a:rPr lang="tr-TR" sz="2400" dirty="0" err="1" smtClean="0"/>
              <a:t>meş</a:t>
            </a:r>
            <a:r>
              <a:rPr lang="tr-TR" sz="2400" dirty="0" smtClean="0"/>
              <a:t> çıkarılması </a:t>
            </a:r>
            <a:r>
              <a:rPr lang="tr-TR" sz="2400" dirty="0" err="1" smtClean="0"/>
              <a:t>major</a:t>
            </a:r>
            <a:r>
              <a:rPr lang="tr-TR" sz="2400" dirty="0" smtClean="0"/>
              <a:t> bir operasyondur</a:t>
            </a:r>
          </a:p>
          <a:p>
            <a:endParaRPr lang="tr-TR" sz="2400" dirty="0" smtClean="0"/>
          </a:p>
          <a:p>
            <a:r>
              <a:rPr lang="tr-TR" sz="2400" dirty="0" smtClean="0"/>
              <a:t>Deneyimli merkezlerde  yapılmalıdır</a:t>
            </a:r>
          </a:p>
          <a:p>
            <a:endParaRPr lang="tr-TR" sz="2400" dirty="0" smtClean="0"/>
          </a:p>
          <a:p>
            <a:r>
              <a:rPr lang="tr-TR" sz="2400" dirty="0" err="1" smtClean="0"/>
              <a:t>Pelvik</a:t>
            </a:r>
            <a:r>
              <a:rPr lang="tr-TR" sz="2400" dirty="0" smtClean="0"/>
              <a:t> kasların </a:t>
            </a:r>
            <a:r>
              <a:rPr lang="tr-TR" sz="2400" dirty="0" err="1" smtClean="0"/>
              <a:t>kontraksiyonu</a:t>
            </a:r>
            <a:r>
              <a:rPr lang="tr-TR" sz="2400" dirty="0" smtClean="0"/>
              <a:t> sonucu </a:t>
            </a:r>
            <a:r>
              <a:rPr lang="tr-TR" sz="2400" dirty="0" err="1" smtClean="0"/>
              <a:t>meş</a:t>
            </a:r>
            <a:r>
              <a:rPr lang="tr-TR" sz="2400" dirty="0" smtClean="0"/>
              <a:t> cerrahisi sonrası ağrı korkusuyla  </a:t>
            </a:r>
            <a:r>
              <a:rPr lang="tr-TR" sz="2400" dirty="0" err="1" smtClean="0"/>
              <a:t>sekonder</a:t>
            </a:r>
            <a:r>
              <a:rPr lang="tr-TR" sz="2400" dirty="0" smtClean="0"/>
              <a:t> </a:t>
            </a:r>
            <a:r>
              <a:rPr lang="tr-TR" sz="2400" dirty="0" err="1" smtClean="0"/>
              <a:t>vaginusmus</a:t>
            </a:r>
            <a:r>
              <a:rPr lang="tr-TR" sz="2400" dirty="0" smtClean="0"/>
              <a:t> oluşabilir</a:t>
            </a:r>
          </a:p>
          <a:p>
            <a:endParaRPr lang="tr-TR" sz="2400" dirty="0" smtClean="0"/>
          </a:p>
          <a:p>
            <a:r>
              <a:rPr lang="tr-TR" sz="2400" dirty="0" err="1" smtClean="0"/>
              <a:t>Meş</a:t>
            </a:r>
            <a:r>
              <a:rPr lang="tr-TR" sz="2400" dirty="0" smtClean="0"/>
              <a:t> komplikasyonlarının erken teşhis ve tedavisi </a:t>
            </a:r>
            <a:r>
              <a:rPr lang="tr-TR" sz="2400" dirty="0" err="1" smtClean="0"/>
              <a:t>sekonder</a:t>
            </a:r>
            <a:r>
              <a:rPr lang="tr-TR" sz="2400" dirty="0" smtClean="0"/>
              <a:t> </a:t>
            </a:r>
            <a:r>
              <a:rPr lang="tr-TR" sz="2400" dirty="0" err="1" smtClean="0"/>
              <a:t>vaginusmus</a:t>
            </a:r>
            <a:r>
              <a:rPr lang="tr-TR" sz="2400" dirty="0" smtClean="0"/>
              <a:t> gibi kronik hastalıkların önlenmesinde çok önemlidir.</a:t>
            </a:r>
          </a:p>
          <a:p>
            <a:r>
              <a:rPr lang="tr-TR" sz="2400" dirty="0" smtClean="0"/>
              <a:t>2015 yılında yayınlanan çalışmada </a:t>
            </a:r>
            <a:r>
              <a:rPr lang="tr-TR" sz="2400" dirty="0" err="1" smtClean="0"/>
              <a:t>meş</a:t>
            </a:r>
            <a:r>
              <a:rPr lang="tr-TR" sz="2400" dirty="0" smtClean="0"/>
              <a:t> </a:t>
            </a:r>
            <a:r>
              <a:rPr lang="tr-TR" sz="2400" dirty="0" err="1" smtClean="0"/>
              <a:t>eksizyonu</a:t>
            </a:r>
            <a:r>
              <a:rPr lang="tr-TR" sz="2400" dirty="0" smtClean="0"/>
              <a:t> yapılan hastaların %87 sinde </a:t>
            </a:r>
            <a:r>
              <a:rPr lang="tr-TR" sz="2400" dirty="0" err="1" smtClean="0"/>
              <a:t>disparoninin</a:t>
            </a:r>
            <a:r>
              <a:rPr lang="tr-TR" sz="2400" dirty="0" smtClean="0"/>
              <a:t> </a:t>
            </a:r>
            <a:r>
              <a:rPr lang="tr-TR" sz="2400" dirty="0" err="1" smtClean="0"/>
              <a:t>eksizyondan</a:t>
            </a:r>
            <a:r>
              <a:rPr lang="tr-TR" sz="2400" dirty="0" smtClean="0"/>
              <a:t> sonrada devam ettiği bildirilmiş </a:t>
            </a:r>
          </a:p>
          <a:p>
            <a:r>
              <a:rPr lang="tr-TR" sz="2400" dirty="0" smtClean="0"/>
              <a:t>                        </a:t>
            </a:r>
            <a:r>
              <a:rPr lang="tr-TR" sz="1000" dirty="0" smtClean="0"/>
              <a:t>(</a:t>
            </a:r>
            <a:r>
              <a:rPr lang="tr-TR" sz="1000" dirty="0" err="1" smtClean="0"/>
              <a:t>Hokenstad</a:t>
            </a:r>
            <a:r>
              <a:rPr lang="tr-TR" sz="1000" dirty="0" smtClean="0"/>
              <a:t> ED. </a:t>
            </a:r>
            <a:r>
              <a:rPr lang="tr-TR" sz="1000" dirty="0" err="1" smtClean="0"/>
              <a:t>Female</a:t>
            </a:r>
            <a:r>
              <a:rPr lang="tr-TR" sz="1000" dirty="0" smtClean="0"/>
              <a:t> </a:t>
            </a:r>
            <a:r>
              <a:rPr lang="tr-TR" sz="1000" dirty="0" err="1" smtClean="0"/>
              <a:t>Pelvic</a:t>
            </a:r>
            <a:r>
              <a:rPr lang="tr-TR" sz="1000" dirty="0" smtClean="0"/>
              <a:t> </a:t>
            </a:r>
            <a:r>
              <a:rPr lang="tr-TR" sz="1000" dirty="0" err="1" smtClean="0"/>
              <a:t>Med</a:t>
            </a:r>
            <a:r>
              <a:rPr lang="tr-TR" sz="1000" dirty="0" smtClean="0"/>
              <a:t> </a:t>
            </a:r>
            <a:r>
              <a:rPr lang="tr-TR" sz="1000" dirty="0" err="1" smtClean="0"/>
              <a:t>Reconstr</a:t>
            </a:r>
            <a:r>
              <a:rPr lang="tr-TR" sz="1000" dirty="0" smtClean="0"/>
              <a:t> </a:t>
            </a:r>
            <a:r>
              <a:rPr lang="tr-TR" sz="1000" dirty="0" err="1" smtClean="0"/>
              <a:t>surg</a:t>
            </a:r>
            <a:r>
              <a:rPr lang="tr-TR" sz="1000" dirty="0" smtClean="0"/>
              <a:t> 2015)</a:t>
            </a:r>
            <a:r>
              <a:rPr lang="tr-TR" sz="2400" dirty="0" smtClean="0"/>
              <a:t>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714356"/>
            <a:ext cx="7239000" cy="5741380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</a:t>
            </a:r>
            <a:r>
              <a:rPr lang="tr-TR" dirty="0" err="1" smtClean="0"/>
              <a:t>Autografts</a:t>
            </a:r>
            <a:r>
              <a:rPr lang="tr-TR" dirty="0" smtClean="0"/>
              <a:t>: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Hastanın kendi dokularından alınıp kullanılan materyallerdir. Genellikle </a:t>
            </a:r>
            <a:r>
              <a:rPr lang="tr-TR" dirty="0" err="1" smtClean="0"/>
              <a:t>rektus</a:t>
            </a:r>
            <a:r>
              <a:rPr lang="tr-TR" dirty="0" smtClean="0"/>
              <a:t> kası </a:t>
            </a:r>
            <a:r>
              <a:rPr lang="tr-TR" dirty="0" err="1" smtClean="0"/>
              <a:t>fasyası</a:t>
            </a:r>
            <a:r>
              <a:rPr lang="tr-TR" dirty="0" smtClean="0"/>
              <a:t> yada </a:t>
            </a:r>
            <a:r>
              <a:rPr lang="tr-TR" dirty="0" err="1" smtClean="0"/>
              <a:t>fasia</a:t>
            </a:r>
            <a:r>
              <a:rPr lang="tr-TR" dirty="0" smtClean="0"/>
              <a:t> lata </a:t>
            </a:r>
            <a:r>
              <a:rPr lang="tr-TR" dirty="0" err="1" smtClean="0"/>
              <a:t>tendonu</a:t>
            </a:r>
            <a:r>
              <a:rPr lang="tr-TR" dirty="0" smtClean="0"/>
              <a:t> kullanılmaktadır.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28604"/>
            <a:ext cx="7239000" cy="6027132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Meş</a:t>
            </a:r>
            <a:r>
              <a:rPr lang="tr-TR" dirty="0" smtClean="0"/>
              <a:t> cerrahisini izleyen </a:t>
            </a:r>
            <a:r>
              <a:rPr lang="tr-TR" dirty="0" err="1" smtClean="0"/>
              <a:t>pelvik</a:t>
            </a:r>
            <a:r>
              <a:rPr lang="tr-TR" dirty="0" smtClean="0"/>
              <a:t> ağrının tedavisini  planlamadan önce </a:t>
            </a:r>
            <a:r>
              <a:rPr lang="tr-TR" dirty="0" err="1" smtClean="0"/>
              <a:t>pelvik</a:t>
            </a:r>
            <a:r>
              <a:rPr lang="tr-TR" dirty="0" smtClean="0"/>
              <a:t> muayene ile anatomik nedenler ve </a:t>
            </a:r>
            <a:r>
              <a:rPr lang="tr-TR" dirty="0" err="1" smtClean="0"/>
              <a:t>meş</a:t>
            </a:r>
            <a:r>
              <a:rPr lang="tr-TR" dirty="0" smtClean="0"/>
              <a:t> erozyonu dışlanmalıdır</a:t>
            </a:r>
          </a:p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Pelvik</a:t>
            </a:r>
            <a:r>
              <a:rPr lang="tr-TR" dirty="0" smtClean="0"/>
              <a:t> taban </a:t>
            </a:r>
            <a:r>
              <a:rPr lang="tr-TR" dirty="0" err="1" smtClean="0"/>
              <a:t>tonusu</a:t>
            </a:r>
            <a:r>
              <a:rPr lang="tr-TR" dirty="0" smtClean="0"/>
              <a:t>, ağrının lokalizasyonu, </a:t>
            </a:r>
            <a:r>
              <a:rPr lang="tr-TR" dirty="0" err="1" smtClean="0"/>
              <a:t>intraluminal</a:t>
            </a:r>
            <a:r>
              <a:rPr lang="tr-TR" dirty="0" smtClean="0"/>
              <a:t> </a:t>
            </a:r>
            <a:r>
              <a:rPr lang="tr-TR" dirty="0" err="1" smtClean="0"/>
              <a:t>meş</a:t>
            </a:r>
            <a:r>
              <a:rPr lang="tr-TR" dirty="0" smtClean="0"/>
              <a:t>, </a:t>
            </a:r>
            <a:r>
              <a:rPr lang="tr-TR" dirty="0" err="1" smtClean="0"/>
              <a:t>vaginal</a:t>
            </a:r>
            <a:r>
              <a:rPr lang="tr-TR" dirty="0" smtClean="0"/>
              <a:t> </a:t>
            </a:r>
            <a:r>
              <a:rPr lang="tr-TR" dirty="0" err="1" smtClean="0"/>
              <a:t>striktür</a:t>
            </a:r>
            <a:r>
              <a:rPr lang="tr-TR" dirty="0" smtClean="0"/>
              <a:t> olup olmadığı değerlendirilmeli.</a:t>
            </a:r>
          </a:p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İntraluminal</a:t>
            </a:r>
            <a:r>
              <a:rPr lang="tr-TR" dirty="0" smtClean="0"/>
              <a:t> </a:t>
            </a:r>
            <a:r>
              <a:rPr lang="tr-TR" dirty="0" err="1" smtClean="0"/>
              <a:t>meş</a:t>
            </a:r>
            <a:r>
              <a:rPr lang="tr-TR" dirty="0" smtClean="0"/>
              <a:t> erozyonunu tespit etmek için  </a:t>
            </a:r>
            <a:r>
              <a:rPr lang="tr-TR" dirty="0" err="1" smtClean="0"/>
              <a:t>Rektal</a:t>
            </a:r>
            <a:r>
              <a:rPr lang="tr-TR" dirty="0" smtClean="0"/>
              <a:t> muayene  ve </a:t>
            </a:r>
            <a:r>
              <a:rPr lang="tr-TR" dirty="0" err="1" smtClean="0"/>
              <a:t>üriner</a:t>
            </a:r>
            <a:r>
              <a:rPr lang="tr-TR" dirty="0" smtClean="0"/>
              <a:t> şikayetleri olan hastalara </a:t>
            </a:r>
            <a:r>
              <a:rPr lang="tr-TR" dirty="0" err="1" smtClean="0"/>
              <a:t>sistoskopi</a:t>
            </a:r>
            <a:r>
              <a:rPr lang="tr-TR" dirty="0" smtClean="0"/>
              <a:t> yapılmalı.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Şiddetli </a:t>
            </a:r>
            <a:r>
              <a:rPr lang="tr-TR" dirty="0" err="1" smtClean="0"/>
              <a:t>pelvik</a:t>
            </a:r>
            <a:r>
              <a:rPr lang="tr-TR" dirty="0" smtClean="0"/>
              <a:t> ağrının belirgin bir etiyolojisi yoksa </a:t>
            </a:r>
            <a:r>
              <a:rPr lang="tr-TR" dirty="0" err="1" smtClean="0"/>
              <a:t>meş</a:t>
            </a:r>
            <a:r>
              <a:rPr lang="tr-TR" dirty="0" smtClean="0"/>
              <a:t> </a:t>
            </a:r>
            <a:r>
              <a:rPr lang="tr-TR" dirty="0" err="1" smtClean="0"/>
              <a:t>eksizyonu</a:t>
            </a:r>
            <a:r>
              <a:rPr lang="tr-TR" dirty="0" smtClean="0"/>
              <a:t> ve </a:t>
            </a:r>
            <a:r>
              <a:rPr lang="tr-TR" dirty="0" err="1" smtClean="0"/>
              <a:t>pelvik</a:t>
            </a:r>
            <a:r>
              <a:rPr lang="tr-TR" dirty="0" smtClean="0"/>
              <a:t> taban terapisi önerilmektedir</a:t>
            </a:r>
          </a:p>
          <a:p>
            <a:pPr>
              <a:buNone/>
            </a:pPr>
            <a:r>
              <a:rPr lang="tr-TR" dirty="0" smtClean="0"/>
              <a:t>   SUİ nedeniyle </a:t>
            </a:r>
            <a:r>
              <a:rPr lang="tr-TR" dirty="0" err="1" smtClean="0"/>
              <a:t>meş</a:t>
            </a:r>
            <a:r>
              <a:rPr lang="tr-TR" dirty="0" smtClean="0"/>
              <a:t> uygulanan ve ağrı nedeniyle </a:t>
            </a:r>
            <a:r>
              <a:rPr lang="tr-TR" dirty="0" err="1" smtClean="0"/>
              <a:t>eksizyonu</a:t>
            </a:r>
            <a:r>
              <a:rPr lang="tr-TR" dirty="0" smtClean="0"/>
              <a:t> gereken hastalarda sonraki   </a:t>
            </a:r>
            <a:r>
              <a:rPr lang="tr-TR" dirty="0" err="1" smtClean="0"/>
              <a:t>inkontinans</a:t>
            </a:r>
            <a:r>
              <a:rPr lang="tr-TR" dirty="0" smtClean="0"/>
              <a:t> tedavisi için </a:t>
            </a:r>
            <a:r>
              <a:rPr lang="tr-TR" dirty="0" err="1" smtClean="0"/>
              <a:t>Burch</a:t>
            </a:r>
            <a:r>
              <a:rPr lang="tr-TR" dirty="0" smtClean="0"/>
              <a:t> tercih edilir yada  </a:t>
            </a:r>
            <a:r>
              <a:rPr lang="tr-TR" dirty="0" err="1" smtClean="0"/>
              <a:t>otograftler</a:t>
            </a:r>
            <a:r>
              <a:rPr lang="tr-TR" dirty="0" smtClean="0"/>
              <a:t> kullanılabilir.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00042"/>
            <a:ext cx="7239000" cy="5955694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Geleneksel </a:t>
            </a:r>
            <a:r>
              <a:rPr lang="tr-TR" dirty="0" err="1" smtClean="0"/>
              <a:t>prolapsus</a:t>
            </a:r>
            <a:r>
              <a:rPr lang="tr-TR" dirty="0" smtClean="0"/>
              <a:t> tedavisinden sonra  cinsel </a:t>
            </a:r>
            <a:r>
              <a:rPr lang="tr-TR" dirty="0" err="1" smtClean="0"/>
              <a:t>disfonksiyonun</a:t>
            </a:r>
            <a:r>
              <a:rPr lang="tr-TR" dirty="0" smtClean="0"/>
              <a:t> düzeldiği bilinmekte </a:t>
            </a:r>
            <a:r>
              <a:rPr lang="tr-TR" sz="1000" dirty="0" smtClean="0"/>
              <a:t>(</a:t>
            </a:r>
            <a:r>
              <a:rPr lang="tr-TR" sz="1000" dirty="0" err="1" smtClean="0"/>
              <a:t>Roovers</a:t>
            </a:r>
            <a:r>
              <a:rPr lang="tr-TR" sz="1000" dirty="0" smtClean="0"/>
              <a:t> JP. J </a:t>
            </a:r>
            <a:r>
              <a:rPr lang="tr-TR" sz="1000" dirty="0" err="1" smtClean="0"/>
              <a:t>Psychosom</a:t>
            </a:r>
            <a:r>
              <a:rPr lang="tr-TR" sz="1000" dirty="0" smtClean="0"/>
              <a:t> </a:t>
            </a:r>
            <a:r>
              <a:rPr lang="tr-TR" sz="1000" dirty="0" err="1" smtClean="0"/>
              <a:t>Obstet</a:t>
            </a:r>
            <a:r>
              <a:rPr lang="tr-TR" sz="1000" dirty="0" smtClean="0"/>
              <a:t> </a:t>
            </a:r>
            <a:r>
              <a:rPr lang="tr-TR" sz="1000" dirty="0" err="1" smtClean="0"/>
              <a:t>Gynaecl</a:t>
            </a:r>
            <a:r>
              <a:rPr lang="tr-TR" sz="1000" dirty="0" smtClean="0"/>
              <a:t> 2006)</a:t>
            </a:r>
          </a:p>
          <a:p>
            <a:pPr>
              <a:buNone/>
            </a:pPr>
            <a:endParaRPr lang="tr-TR" sz="1000" dirty="0" smtClean="0"/>
          </a:p>
          <a:p>
            <a:pPr>
              <a:buNone/>
            </a:pPr>
            <a:r>
              <a:rPr lang="tr-TR" sz="2800" dirty="0" smtClean="0"/>
              <a:t>   Ancak </a:t>
            </a:r>
            <a:r>
              <a:rPr lang="tr-TR" sz="2800" dirty="0" err="1" smtClean="0"/>
              <a:t>meş</a:t>
            </a:r>
            <a:r>
              <a:rPr lang="tr-TR" sz="2800" dirty="0" smtClean="0"/>
              <a:t> cerrahisinden sonra cinsel fonksiyonlar kötüleşmekte özellikle davranışsal, </a:t>
            </a:r>
            <a:r>
              <a:rPr lang="tr-TR" sz="2800" dirty="0" err="1" smtClean="0"/>
              <a:t>emosyonel</a:t>
            </a:r>
            <a:r>
              <a:rPr lang="tr-TR" sz="2800" dirty="0" smtClean="0"/>
              <a:t> ve partner ilişkili kötüleşme olmakta</a:t>
            </a:r>
            <a:r>
              <a:rPr lang="tr-TR" sz="1000" dirty="0" smtClean="0"/>
              <a:t>.(</a:t>
            </a:r>
            <a:r>
              <a:rPr lang="tr-TR" sz="1000" dirty="0" err="1" smtClean="0"/>
              <a:t>Altman</a:t>
            </a:r>
            <a:r>
              <a:rPr lang="tr-TR" sz="1000" dirty="0" smtClean="0"/>
              <a:t> D. </a:t>
            </a:r>
            <a:r>
              <a:rPr lang="tr-TR" sz="1000" dirty="0" err="1" smtClean="0"/>
              <a:t>Obstetrics</a:t>
            </a:r>
            <a:r>
              <a:rPr lang="tr-TR" sz="1000" dirty="0" smtClean="0"/>
              <a:t> </a:t>
            </a:r>
            <a:r>
              <a:rPr lang="tr-TR" sz="1000" dirty="0" err="1" smtClean="0"/>
              <a:t>Gynaecology</a:t>
            </a:r>
            <a:r>
              <a:rPr lang="tr-TR" sz="1000" dirty="0" smtClean="0"/>
              <a:t> 2009)</a:t>
            </a:r>
          </a:p>
          <a:p>
            <a:pPr>
              <a:buNone/>
            </a:pPr>
            <a:r>
              <a:rPr lang="tr-TR" sz="2800" dirty="0" smtClean="0"/>
              <a:t>   </a:t>
            </a:r>
            <a:r>
              <a:rPr lang="tr-TR" sz="2800" dirty="0" err="1" smtClean="0"/>
              <a:t>Meş</a:t>
            </a:r>
            <a:r>
              <a:rPr lang="tr-TR" sz="2800" dirty="0" smtClean="0"/>
              <a:t> cerrahisi sonrası </a:t>
            </a:r>
            <a:r>
              <a:rPr lang="tr-TR" sz="2800" dirty="0" err="1" smtClean="0"/>
              <a:t>emosyonel</a:t>
            </a:r>
            <a:r>
              <a:rPr lang="tr-TR" sz="2800" dirty="0" smtClean="0"/>
              <a:t> ve partner ilişkili  </a:t>
            </a:r>
            <a:r>
              <a:rPr lang="tr-TR" sz="2800" dirty="0" err="1" smtClean="0"/>
              <a:t>disfonksiyon</a:t>
            </a:r>
            <a:r>
              <a:rPr lang="tr-TR" sz="2800" dirty="0" smtClean="0"/>
              <a:t> , en az </a:t>
            </a:r>
            <a:r>
              <a:rPr lang="tr-TR" sz="2800" dirty="0" err="1" smtClean="0"/>
              <a:t>disparoni</a:t>
            </a:r>
            <a:r>
              <a:rPr lang="tr-TR" sz="2800" dirty="0" smtClean="0"/>
              <a:t> kadar yaşam kalitesini düşürmektedir.</a:t>
            </a:r>
            <a:endParaRPr lang="tr-TR" sz="28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357166"/>
            <a:ext cx="5897880" cy="1742762"/>
          </a:xfrm>
        </p:spPr>
        <p:txBody>
          <a:bodyPr>
            <a:normAutofit/>
          </a:bodyPr>
          <a:lstStyle/>
          <a:p>
            <a:endParaRPr lang="tr-TR" dirty="0" smtClean="0"/>
          </a:p>
          <a:p>
            <a:r>
              <a:rPr lang="tr-TR" dirty="0" smtClean="0"/>
              <a:t> (</a:t>
            </a:r>
            <a:r>
              <a:rPr lang="tr-TR" sz="1200" dirty="0" err="1" smtClean="0"/>
              <a:t>Daniel</a:t>
            </a:r>
            <a:r>
              <a:rPr lang="tr-TR" sz="1200" dirty="0" smtClean="0"/>
              <a:t> </a:t>
            </a:r>
            <a:r>
              <a:rPr lang="tr-TR" sz="1200" dirty="0" err="1" smtClean="0"/>
              <a:t>Altman</a:t>
            </a:r>
            <a:r>
              <a:rPr lang="tr-TR" sz="1200" dirty="0" smtClean="0"/>
              <a:t> et </a:t>
            </a:r>
            <a:r>
              <a:rPr lang="tr-TR" sz="1200" dirty="0" err="1" smtClean="0"/>
              <a:t>all</a:t>
            </a:r>
            <a:r>
              <a:rPr lang="tr-TR" sz="1200" dirty="0" smtClean="0"/>
              <a:t>. </a:t>
            </a:r>
            <a:r>
              <a:rPr lang="tr-TR" sz="1200" dirty="0" err="1" smtClean="0"/>
              <a:t>Sexual</a:t>
            </a:r>
            <a:r>
              <a:rPr lang="tr-TR" sz="1200" dirty="0" smtClean="0"/>
              <a:t> </a:t>
            </a:r>
            <a:r>
              <a:rPr lang="tr-TR" sz="1200" dirty="0" err="1" smtClean="0"/>
              <a:t>Dysfunction</a:t>
            </a:r>
            <a:r>
              <a:rPr lang="tr-TR" sz="1200" dirty="0" smtClean="0"/>
              <a:t> </a:t>
            </a:r>
            <a:r>
              <a:rPr lang="tr-TR" sz="1200" dirty="0" err="1" smtClean="0"/>
              <a:t>after</a:t>
            </a:r>
            <a:r>
              <a:rPr lang="tr-TR" sz="1200" dirty="0" smtClean="0"/>
              <a:t> </a:t>
            </a:r>
            <a:r>
              <a:rPr lang="tr-TR" sz="1200" dirty="0" err="1" smtClean="0"/>
              <a:t>Trocar</a:t>
            </a:r>
            <a:r>
              <a:rPr lang="tr-TR" sz="1200" dirty="0" smtClean="0"/>
              <a:t> </a:t>
            </a:r>
            <a:r>
              <a:rPr lang="tr-TR" sz="1200" dirty="0" err="1" smtClean="0"/>
              <a:t>Guided</a:t>
            </a:r>
            <a:r>
              <a:rPr lang="tr-TR" sz="1200" dirty="0" smtClean="0"/>
              <a:t> </a:t>
            </a:r>
            <a:r>
              <a:rPr lang="tr-TR" sz="1200" dirty="0" err="1" smtClean="0"/>
              <a:t>transvaginal</a:t>
            </a:r>
            <a:r>
              <a:rPr lang="tr-TR" sz="1200" dirty="0" smtClean="0"/>
              <a:t> Mesh </a:t>
            </a:r>
            <a:r>
              <a:rPr lang="tr-TR" sz="1200" dirty="0" err="1" smtClean="0"/>
              <a:t>Repair</a:t>
            </a:r>
            <a:r>
              <a:rPr lang="tr-TR" sz="1200" dirty="0" smtClean="0"/>
              <a:t> of </a:t>
            </a:r>
            <a:r>
              <a:rPr lang="tr-TR" sz="1200" dirty="0" err="1" smtClean="0"/>
              <a:t>Pelvic</a:t>
            </a:r>
            <a:r>
              <a:rPr lang="tr-TR" sz="1200" dirty="0" smtClean="0"/>
              <a:t> Organ </a:t>
            </a:r>
            <a:r>
              <a:rPr lang="tr-TR" sz="1200" dirty="0" err="1" smtClean="0"/>
              <a:t>Prolapse</a:t>
            </a:r>
            <a:r>
              <a:rPr lang="tr-TR" sz="1200" dirty="0" smtClean="0"/>
              <a:t>. </a:t>
            </a:r>
            <a:r>
              <a:rPr lang="tr-TR" sz="1200" dirty="0" err="1" smtClean="0"/>
              <a:t>Obstetrics</a:t>
            </a:r>
            <a:r>
              <a:rPr lang="tr-TR" sz="1200" dirty="0" smtClean="0"/>
              <a:t> </a:t>
            </a:r>
            <a:r>
              <a:rPr lang="tr-TR" sz="1200" dirty="0" err="1" smtClean="0"/>
              <a:t>Gynaecology</a:t>
            </a:r>
            <a:r>
              <a:rPr lang="tr-TR" sz="1200" dirty="0" smtClean="0"/>
              <a:t> 2009)</a:t>
            </a:r>
            <a:endParaRPr lang="tr-TR" sz="1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1771650" y="2595562"/>
            <a:ext cx="46101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</a:t>
            </a:r>
          </a:p>
          <a:p>
            <a:pPr>
              <a:buNone/>
            </a:pPr>
            <a:r>
              <a:rPr lang="tr-TR" dirty="0" smtClean="0"/>
              <a:t>   sentetik </a:t>
            </a:r>
            <a:r>
              <a:rPr lang="tr-TR" dirty="0" err="1" smtClean="0"/>
              <a:t>meşler</a:t>
            </a:r>
            <a:r>
              <a:rPr lang="tr-TR" dirty="0" smtClean="0"/>
              <a:t> kalıcı olmaları, yüzey alanının fazla olması ve birden fazla </a:t>
            </a:r>
            <a:r>
              <a:rPr lang="tr-TR" dirty="0" err="1" smtClean="0"/>
              <a:t>fixasyon</a:t>
            </a:r>
            <a:r>
              <a:rPr lang="tr-TR" dirty="0" smtClean="0"/>
              <a:t> noktası olması  nedeniyle </a:t>
            </a:r>
            <a:r>
              <a:rPr lang="tr-TR" dirty="0" err="1" smtClean="0"/>
              <a:t>vaginal</a:t>
            </a:r>
            <a:r>
              <a:rPr lang="tr-TR" dirty="0" smtClean="0"/>
              <a:t> sertlik ve </a:t>
            </a:r>
            <a:r>
              <a:rPr lang="tr-TR" dirty="0" err="1" smtClean="0"/>
              <a:t>kontraktüre</a:t>
            </a:r>
            <a:r>
              <a:rPr lang="tr-TR" dirty="0" smtClean="0"/>
              <a:t>  neden olarak cinsel fonksiyonları negatif yönde etkileyebilir.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500042"/>
            <a:ext cx="5897880" cy="500066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2474866"/>
            <a:ext cx="7239000" cy="3689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8605"/>
            <a:ext cx="695325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8 Dikdörtgen"/>
          <p:cNvSpPr/>
          <p:nvPr/>
        </p:nvSpPr>
        <p:spPr>
          <a:xfrm>
            <a:off x="3143240" y="1285860"/>
            <a:ext cx="44291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F. </a:t>
            </a:r>
            <a:r>
              <a:rPr lang="en-US" dirty="0" err="1" smtClean="0"/>
              <a:t>Hugele</a:t>
            </a:r>
            <a:r>
              <a:rPr lang="en-US" dirty="0" smtClean="0"/>
              <a:t> et al. / European Journal of Obstetrics &amp; Gynecology and Reproductive Biology 208 (2017) 16–22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6289" y="409575"/>
            <a:ext cx="6796108" cy="603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142976" y="1000109"/>
            <a:ext cx="57150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Cinsel fonksiyon </a:t>
            </a:r>
            <a:r>
              <a:rPr lang="tr-TR" sz="2400" dirty="0" err="1" smtClean="0"/>
              <a:t>vagenin</a:t>
            </a:r>
            <a:r>
              <a:rPr lang="tr-TR" sz="2400" dirty="0" smtClean="0"/>
              <a:t> anatomik bütünlüğü, </a:t>
            </a:r>
            <a:r>
              <a:rPr lang="tr-TR" sz="2400" dirty="0" err="1" smtClean="0"/>
              <a:t>vagen</a:t>
            </a:r>
            <a:r>
              <a:rPr lang="tr-TR" sz="2400" dirty="0" smtClean="0"/>
              <a:t> duvar kalınlığı, </a:t>
            </a:r>
            <a:r>
              <a:rPr lang="tr-TR" sz="2400" dirty="0" err="1" smtClean="0"/>
              <a:t>konjesyon</a:t>
            </a:r>
            <a:r>
              <a:rPr lang="tr-TR" sz="2400" dirty="0" smtClean="0"/>
              <a:t> ve </a:t>
            </a:r>
            <a:r>
              <a:rPr lang="tr-TR" sz="2400" dirty="0" err="1" smtClean="0"/>
              <a:t>muköz</a:t>
            </a:r>
            <a:r>
              <a:rPr lang="tr-TR" sz="2400" dirty="0" smtClean="0"/>
              <a:t> </a:t>
            </a:r>
            <a:r>
              <a:rPr lang="tr-TR" sz="2400" dirty="0" err="1" smtClean="0"/>
              <a:t>sekesyonlarla</a:t>
            </a:r>
            <a:r>
              <a:rPr lang="tr-TR" sz="2400" dirty="0" smtClean="0"/>
              <a:t> sağlanır.</a:t>
            </a:r>
          </a:p>
          <a:p>
            <a:endParaRPr lang="tr-TR" sz="2400" dirty="0" smtClean="0"/>
          </a:p>
          <a:p>
            <a:r>
              <a:rPr lang="tr-TR" sz="2400" dirty="0" err="1" smtClean="0"/>
              <a:t>Meş</a:t>
            </a:r>
            <a:r>
              <a:rPr lang="tr-TR" sz="2400" dirty="0" smtClean="0"/>
              <a:t> cerrahisi ile yapılan </a:t>
            </a:r>
            <a:r>
              <a:rPr lang="tr-TR" sz="2400" dirty="0" err="1" smtClean="0"/>
              <a:t>vagen</a:t>
            </a:r>
            <a:r>
              <a:rPr lang="tr-TR" sz="2400" dirty="0" smtClean="0"/>
              <a:t> </a:t>
            </a:r>
            <a:r>
              <a:rPr lang="tr-TR" sz="2400" dirty="0" err="1" smtClean="0"/>
              <a:t>diseksiyonları</a:t>
            </a:r>
            <a:r>
              <a:rPr lang="tr-TR" sz="2400" dirty="0" smtClean="0"/>
              <a:t> </a:t>
            </a:r>
            <a:r>
              <a:rPr lang="tr-TR" sz="2400" dirty="0" err="1" smtClean="0"/>
              <a:t>distal</a:t>
            </a:r>
            <a:r>
              <a:rPr lang="tr-TR" sz="2400" dirty="0" smtClean="0"/>
              <a:t> </a:t>
            </a:r>
            <a:r>
              <a:rPr lang="tr-TR" sz="2400" dirty="0" err="1" smtClean="0"/>
              <a:t>pelvik</a:t>
            </a:r>
            <a:r>
              <a:rPr lang="tr-TR" sz="2400" dirty="0" smtClean="0"/>
              <a:t> </a:t>
            </a:r>
            <a:r>
              <a:rPr lang="tr-TR" sz="2400" dirty="0" err="1" smtClean="0"/>
              <a:t>perineal</a:t>
            </a:r>
            <a:r>
              <a:rPr lang="tr-TR" sz="2400" dirty="0" smtClean="0"/>
              <a:t> sinirleri </a:t>
            </a:r>
            <a:r>
              <a:rPr lang="tr-TR" sz="2400" dirty="0" err="1" smtClean="0"/>
              <a:t>hasarlayarak</a:t>
            </a:r>
            <a:r>
              <a:rPr lang="tr-TR" sz="2400" dirty="0" smtClean="0"/>
              <a:t>,klitoris dokusunu </a:t>
            </a:r>
            <a:r>
              <a:rPr lang="tr-TR" sz="2400" dirty="0" err="1" smtClean="0"/>
              <a:t>hasarlayarak</a:t>
            </a:r>
            <a:r>
              <a:rPr lang="tr-TR" sz="2400" dirty="0" smtClean="0"/>
              <a:t> ve </a:t>
            </a:r>
            <a:r>
              <a:rPr lang="tr-TR" sz="2400" dirty="0" err="1" smtClean="0"/>
              <a:t>pelvik</a:t>
            </a:r>
            <a:r>
              <a:rPr lang="tr-TR" sz="2400" dirty="0" smtClean="0"/>
              <a:t> ağrıya neden olan komplikasyonlarla ve partner ilişkili sebeplerle cinsel fonksiyonlarda kötüleşmeye neden olabilir.</a:t>
            </a:r>
            <a:endParaRPr lang="tr-TR" sz="2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928662" y="857232"/>
            <a:ext cx="592933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err="1" smtClean="0"/>
              <a:t>Meş</a:t>
            </a:r>
            <a:r>
              <a:rPr lang="tr-TR" sz="2400" dirty="0" smtClean="0"/>
              <a:t> cerrahisinden sonra </a:t>
            </a:r>
            <a:r>
              <a:rPr lang="tr-TR" sz="2400" dirty="0" err="1" smtClean="0"/>
              <a:t>disparoni</a:t>
            </a:r>
            <a:r>
              <a:rPr lang="tr-TR" sz="2400" dirty="0" smtClean="0"/>
              <a:t> oranları geniş dağılım göstermekte olup kesin serilerde %16,7 olarak bildirilmiş </a:t>
            </a:r>
            <a:r>
              <a:rPr lang="tr-TR" sz="1200" dirty="0" smtClean="0"/>
              <a:t>(</a:t>
            </a:r>
            <a:r>
              <a:rPr lang="tr-TR" sz="1200" dirty="0" err="1" smtClean="0"/>
              <a:t>Sentillhes</a:t>
            </a:r>
            <a:r>
              <a:rPr lang="tr-TR" sz="1200" dirty="0" smtClean="0"/>
              <a:t> </a:t>
            </a:r>
            <a:r>
              <a:rPr lang="tr-TR" sz="1200" dirty="0" err="1" smtClean="0"/>
              <a:t>L.Int</a:t>
            </a:r>
            <a:r>
              <a:rPr lang="tr-TR" sz="1200" dirty="0" smtClean="0"/>
              <a:t> </a:t>
            </a:r>
            <a:r>
              <a:rPr lang="tr-TR" sz="1200" dirty="0" err="1" smtClean="0"/>
              <a:t>Urogynecol</a:t>
            </a:r>
            <a:r>
              <a:rPr lang="tr-TR" sz="1200" dirty="0" smtClean="0"/>
              <a:t> J </a:t>
            </a:r>
            <a:r>
              <a:rPr lang="tr-TR" sz="1200" dirty="0" err="1" smtClean="0"/>
              <a:t>Pelvic</a:t>
            </a:r>
            <a:r>
              <a:rPr lang="tr-TR" sz="1200" dirty="0" smtClean="0"/>
              <a:t> </a:t>
            </a:r>
            <a:r>
              <a:rPr lang="tr-TR" sz="1200" dirty="0" err="1" smtClean="0"/>
              <a:t>Floor</a:t>
            </a:r>
            <a:r>
              <a:rPr lang="tr-TR" sz="1200" dirty="0" smtClean="0"/>
              <a:t> </a:t>
            </a:r>
            <a:r>
              <a:rPr lang="tr-TR" sz="1200" dirty="0" err="1" smtClean="0"/>
              <a:t>Dysfunct</a:t>
            </a:r>
            <a:r>
              <a:rPr lang="tr-TR" sz="1200" dirty="0" smtClean="0"/>
              <a:t> 2008)</a:t>
            </a:r>
          </a:p>
          <a:p>
            <a:r>
              <a:rPr lang="tr-TR" sz="2400" dirty="0" smtClean="0"/>
              <a:t> </a:t>
            </a:r>
          </a:p>
          <a:p>
            <a:r>
              <a:rPr lang="tr-TR" sz="2400" dirty="0" err="1" smtClean="0"/>
              <a:t>Disparoni</a:t>
            </a:r>
            <a:r>
              <a:rPr lang="tr-TR" sz="2400" dirty="0" smtClean="0"/>
              <a:t> ;</a:t>
            </a:r>
          </a:p>
          <a:p>
            <a:r>
              <a:rPr lang="tr-TR" sz="2400" dirty="0" smtClean="0"/>
              <a:t>Meşin aşrı gergin yerleştirilmesine</a:t>
            </a:r>
          </a:p>
          <a:p>
            <a:r>
              <a:rPr lang="tr-TR" sz="2400" dirty="0" smtClean="0"/>
              <a:t>Meşin </a:t>
            </a:r>
            <a:r>
              <a:rPr lang="tr-TR" sz="2400" dirty="0" err="1" smtClean="0"/>
              <a:t>vagen</a:t>
            </a:r>
            <a:r>
              <a:rPr lang="tr-TR" sz="2400" dirty="0" smtClean="0"/>
              <a:t> duvarını çekmesine</a:t>
            </a:r>
          </a:p>
          <a:p>
            <a:r>
              <a:rPr lang="tr-TR" sz="2400" dirty="0" smtClean="0"/>
              <a:t>Anatomik </a:t>
            </a:r>
            <a:r>
              <a:rPr lang="tr-TR" sz="2400" dirty="0" err="1" smtClean="0"/>
              <a:t>distorsiyon</a:t>
            </a:r>
            <a:r>
              <a:rPr lang="tr-TR" sz="2400" dirty="0" smtClean="0"/>
              <a:t> yapmasına</a:t>
            </a:r>
          </a:p>
          <a:p>
            <a:r>
              <a:rPr lang="tr-TR" sz="2400" dirty="0" smtClean="0"/>
              <a:t>Enfeksiyona</a:t>
            </a:r>
          </a:p>
          <a:p>
            <a:r>
              <a:rPr lang="tr-TR" sz="2400" dirty="0" smtClean="0"/>
              <a:t>Erozyona bağlı olarak karşımıza çıkmakta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42918"/>
            <a:ext cx="7239000" cy="581281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Obturatuar</a:t>
            </a:r>
            <a:r>
              <a:rPr lang="tr-TR" dirty="0" smtClean="0"/>
              <a:t> ve </a:t>
            </a:r>
            <a:r>
              <a:rPr lang="tr-TR" dirty="0" err="1" smtClean="0"/>
              <a:t>Pudental</a:t>
            </a:r>
            <a:r>
              <a:rPr lang="tr-TR" dirty="0" smtClean="0"/>
              <a:t> </a:t>
            </a:r>
            <a:r>
              <a:rPr lang="tr-TR" dirty="0" err="1" smtClean="0"/>
              <a:t>neuralji</a:t>
            </a:r>
            <a:r>
              <a:rPr lang="tr-TR" dirty="0" smtClean="0"/>
              <a:t>, </a:t>
            </a:r>
            <a:r>
              <a:rPr lang="tr-TR" dirty="0" err="1" smtClean="0"/>
              <a:t>vaginal</a:t>
            </a:r>
            <a:r>
              <a:rPr lang="tr-TR" dirty="0" smtClean="0"/>
              <a:t> </a:t>
            </a:r>
            <a:r>
              <a:rPr lang="tr-TR" dirty="0" err="1" smtClean="0"/>
              <a:t>meş</a:t>
            </a:r>
            <a:r>
              <a:rPr lang="tr-TR" dirty="0" smtClean="0"/>
              <a:t> cerrahisinden sonra </a:t>
            </a:r>
            <a:r>
              <a:rPr lang="tr-TR" dirty="0" err="1" smtClean="0"/>
              <a:t>pelvik</a:t>
            </a:r>
            <a:r>
              <a:rPr lang="tr-TR" dirty="0" smtClean="0"/>
              <a:t> ağrı ve </a:t>
            </a:r>
            <a:r>
              <a:rPr lang="tr-TR" dirty="0" err="1" smtClean="0"/>
              <a:t>disparoni</a:t>
            </a:r>
            <a:r>
              <a:rPr lang="tr-TR" dirty="0" smtClean="0"/>
              <a:t> yaparak cinsel fonksiyonlarda kötüleşmeye  sebep olabilir.</a:t>
            </a:r>
          </a:p>
          <a:p>
            <a:pPr>
              <a:buNone/>
            </a:pPr>
            <a:r>
              <a:rPr lang="tr-TR" dirty="0" smtClean="0"/>
              <a:t>   </a:t>
            </a:r>
          </a:p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Obturatuar</a:t>
            </a:r>
            <a:r>
              <a:rPr lang="tr-TR" dirty="0" smtClean="0"/>
              <a:t> </a:t>
            </a:r>
            <a:r>
              <a:rPr lang="tr-TR" dirty="0" err="1" smtClean="0"/>
              <a:t>nöraljide</a:t>
            </a:r>
            <a:r>
              <a:rPr lang="tr-TR" dirty="0" smtClean="0"/>
              <a:t>; ağrı keskin , yanık ağrısı gibidir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Uyluk ön ve iç yüzündedir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Hareketle yürümekle </a:t>
            </a:r>
            <a:r>
              <a:rPr lang="tr-TR" dirty="0" err="1" smtClean="0"/>
              <a:t>agreve</a:t>
            </a:r>
            <a:r>
              <a:rPr lang="tr-TR" dirty="0" smtClean="0"/>
              <a:t> olur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Klinik olarak teşhis konulur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Transobturatuar</a:t>
            </a:r>
            <a:r>
              <a:rPr lang="tr-TR" dirty="0" smtClean="0"/>
              <a:t> mesh kolları yerleştirilirken ve </a:t>
            </a:r>
            <a:r>
              <a:rPr lang="tr-TR" dirty="0" err="1" smtClean="0"/>
              <a:t>subüretral</a:t>
            </a:r>
            <a:r>
              <a:rPr lang="tr-TR" dirty="0" smtClean="0"/>
              <a:t> </a:t>
            </a:r>
            <a:r>
              <a:rPr lang="tr-TR" dirty="0" err="1" smtClean="0"/>
              <a:t>sling</a:t>
            </a:r>
            <a:r>
              <a:rPr lang="tr-TR" dirty="0" smtClean="0"/>
              <a:t> yerleştirilirken </a:t>
            </a:r>
            <a:r>
              <a:rPr lang="tr-TR" dirty="0" err="1" smtClean="0"/>
              <a:t>hasarlanabilir</a:t>
            </a: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TVT sinirden uzak geçer ancak  yinede de zedelenebilir.</a:t>
            </a:r>
          </a:p>
          <a:p>
            <a:endParaRPr lang="tr-TR" sz="1200" dirty="0" smtClean="0"/>
          </a:p>
          <a:p>
            <a:pPr>
              <a:buNone/>
            </a:pPr>
            <a:r>
              <a:rPr lang="tr-TR" sz="1200" dirty="0" smtClean="0"/>
              <a:t>                                                                                         (</a:t>
            </a:r>
            <a:r>
              <a:rPr lang="tr-TR" sz="1200" dirty="0" err="1" smtClean="0"/>
              <a:t>Sergent</a:t>
            </a:r>
            <a:r>
              <a:rPr lang="tr-TR" sz="1200" dirty="0" smtClean="0"/>
              <a:t> F. </a:t>
            </a:r>
            <a:r>
              <a:rPr lang="tr-TR" sz="1200" dirty="0" err="1" smtClean="0"/>
              <a:t>Prog</a:t>
            </a:r>
            <a:r>
              <a:rPr lang="tr-TR" sz="1200" dirty="0" smtClean="0"/>
              <a:t> </a:t>
            </a:r>
            <a:r>
              <a:rPr lang="tr-TR" sz="1200" dirty="0" err="1" smtClean="0"/>
              <a:t>Urol</a:t>
            </a:r>
            <a:r>
              <a:rPr lang="tr-TR" sz="1200" dirty="0" smtClean="0"/>
              <a:t> 2003)</a:t>
            </a:r>
          </a:p>
          <a:p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714356"/>
            <a:ext cx="7239000" cy="5741380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Allografts</a:t>
            </a:r>
            <a:r>
              <a:rPr lang="tr-TR" dirty="0" smtClean="0"/>
              <a:t>: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İnsan kadavrasından elde edilen </a:t>
            </a:r>
            <a:r>
              <a:rPr lang="tr-TR" dirty="0" err="1" smtClean="0"/>
              <a:t>fasya</a:t>
            </a:r>
            <a:r>
              <a:rPr lang="tr-TR" dirty="0" smtClean="0"/>
              <a:t> lata yada </a:t>
            </a:r>
            <a:r>
              <a:rPr lang="tr-TR" dirty="0" err="1" smtClean="0"/>
              <a:t>asellüler</a:t>
            </a:r>
            <a:r>
              <a:rPr lang="tr-TR" dirty="0" smtClean="0"/>
              <a:t> </a:t>
            </a:r>
            <a:r>
              <a:rPr lang="tr-TR" dirty="0" err="1" smtClean="0"/>
              <a:t>dermal</a:t>
            </a:r>
            <a:r>
              <a:rPr lang="tr-TR" dirty="0" smtClean="0"/>
              <a:t> yapılardır 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0"/>
            <a:ext cx="7242048" cy="1463040"/>
          </a:xfrm>
        </p:spPr>
        <p:txBody>
          <a:bodyPr>
            <a:normAutofit fontScale="90000"/>
          </a:bodyPr>
          <a:lstStyle/>
          <a:p>
            <a:r>
              <a:rPr lang="tr-TR" sz="1600" dirty="0" smtClean="0"/>
              <a:t>TOT nedeniyle oluşan </a:t>
            </a:r>
            <a:r>
              <a:rPr lang="tr-TR" sz="1600" dirty="0" err="1" smtClean="0"/>
              <a:t>obturatuar</a:t>
            </a:r>
            <a:r>
              <a:rPr lang="tr-TR" sz="1600" dirty="0" smtClean="0"/>
              <a:t> </a:t>
            </a:r>
            <a:r>
              <a:rPr lang="tr-TR" sz="1600" dirty="0" err="1" smtClean="0"/>
              <a:t>nöraljİde</a:t>
            </a:r>
            <a:r>
              <a:rPr lang="tr-TR" sz="1600" dirty="0" smtClean="0"/>
              <a:t> </a:t>
            </a:r>
            <a:r>
              <a:rPr lang="tr-TR" sz="1600" dirty="0" err="1" smtClean="0"/>
              <a:t>meşİn</a:t>
            </a:r>
            <a:r>
              <a:rPr lang="tr-TR" sz="1600" dirty="0" smtClean="0"/>
              <a:t> </a:t>
            </a:r>
            <a:r>
              <a:rPr lang="tr-TR" sz="1600" dirty="0" err="1" smtClean="0"/>
              <a:t>çIkarIlmasI</a:t>
            </a:r>
            <a:r>
              <a:rPr lang="tr-TR" sz="1600" dirty="0" smtClean="0"/>
              <a:t> </a:t>
            </a:r>
            <a:r>
              <a:rPr lang="tr-TR" sz="1600" dirty="0" err="1" smtClean="0"/>
              <a:t>gerekİr</a:t>
            </a:r>
            <a:r>
              <a:rPr lang="tr-TR" sz="1600" dirty="0" smtClean="0"/>
              <a:t/>
            </a:r>
            <a:br>
              <a:rPr lang="tr-TR" sz="1600" dirty="0" smtClean="0"/>
            </a:br>
            <a:r>
              <a:rPr lang="tr-TR" sz="1600" dirty="0" smtClean="0"/>
              <a:t>TVT </a:t>
            </a:r>
            <a:r>
              <a:rPr lang="tr-TR" sz="1600" dirty="0" err="1" smtClean="0"/>
              <a:t>sonrasI</a:t>
            </a:r>
            <a:r>
              <a:rPr lang="tr-TR" sz="1600" dirty="0" smtClean="0"/>
              <a:t> oluşmuşsa </a:t>
            </a:r>
            <a:r>
              <a:rPr lang="tr-TR" sz="1600" dirty="0" err="1" smtClean="0"/>
              <a:t>retzİus</a:t>
            </a:r>
            <a:r>
              <a:rPr lang="tr-TR" sz="1600" dirty="0" smtClean="0"/>
              <a:t> </a:t>
            </a:r>
            <a:r>
              <a:rPr lang="tr-TR" sz="1600" dirty="0" err="1" smtClean="0"/>
              <a:t>aralIğIndan</a:t>
            </a:r>
            <a:r>
              <a:rPr lang="tr-TR" sz="1600" dirty="0" smtClean="0"/>
              <a:t> </a:t>
            </a:r>
            <a:r>
              <a:rPr lang="tr-TR" sz="1600" dirty="0" err="1" smtClean="0"/>
              <a:t>extraperİtoneal</a:t>
            </a:r>
            <a:r>
              <a:rPr lang="tr-TR" sz="1600" dirty="0" smtClean="0"/>
              <a:t> </a:t>
            </a:r>
            <a:r>
              <a:rPr lang="tr-TR" sz="1600" dirty="0" err="1" smtClean="0"/>
              <a:t>laparoskopİ</a:t>
            </a:r>
            <a:r>
              <a:rPr lang="tr-TR" sz="1600" dirty="0" smtClean="0"/>
              <a:t> İle </a:t>
            </a:r>
            <a:r>
              <a:rPr lang="tr-TR" sz="1600" dirty="0" err="1" smtClean="0"/>
              <a:t>tvt</a:t>
            </a:r>
            <a:r>
              <a:rPr lang="tr-TR" sz="1600" dirty="0" smtClean="0"/>
              <a:t> </a:t>
            </a:r>
            <a:r>
              <a:rPr lang="tr-TR" sz="1600" dirty="0" err="1" smtClean="0"/>
              <a:t>kollarI</a:t>
            </a:r>
            <a:r>
              <a:rPr lang="tr-TR" sz="1600" dirty="0" smtClean="0"/>
              <a:t> her </a:t>
            </a:r>
            <a:r>
              <a:rPr lang="tr-TR" sz="1600" dirty="0" err="1" smtClean="0"/>
              <a:t>İkİ</a:t>
            </a:r>
            <a:r>
              <a:rPr lang="tr-TR" sz="1600" dirty="0" smtClean="0"/>
              <a:t> yanda  </a:t>
            </a:r>
            <a:r>
              <a:rPr lang="tr-TR" sz="1600" dirty="0" err="1" smtClean="0"/>
              <a:t>uretra</a:t>
            </a:r>
            <a:r>
              <a:rPr lang="tr-TR" sz="1600" dirty="0" smtClean="0"/>
              <a:t> </a:t>
            </a:r>
            <a:r>
              <a:rPr lang="tr-TR" sz="1600" dirty="0" err="1" smtClean="0"/>
              <a:t>altIna</a:t>
            </a:r>
            <a:r>
              <a:rPr lang="tr-TR" sz="1600" dirty="0" smtClean="0"/>
              <a:t> kadar </a:t>
            </a:r>
            <a:r>
              <a:rPr lang="tr-TR" sz="1600" dirty="0" err="1" smtClean="0"/>
              <a:t>serbestleştİrİlİr</a:t>
            </a:r>
            <a:r>
              <a:rPr lang="tr-TR" sz="1600" dirty="0" smtClean="0"/>
              <a:t> ve </a:t>
            </a:r>
            <a:r>
              <a:rPr lang="tr-TR" sz="1600" dirty="0" err="1" smtClean="0"/>
              <a:t>eksİze</a:t>
            </a:r>
            <a:r>
              <a:rPr lang="tr-TR" sz="1600" dirty="0" smtClean="0"/>
              <a:t> </a:t>
            </a:r>
            <a:r>
              <a:rPr lang="tr-TR" sz="1600" dirty="0" err="1" smtClean="0"/>
              <a:t>edİlİr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00174"/>
            <a:ext cx="3521075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178300" y="1500174"/>
            <a:ext cx="3521075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714356"/>
            <a:ext cx="7239000" cy="57413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Pudental</a:t>
            </a:r>
            <a:r>
              <a:rPr lang="tr-TR" dirty="0" smtClean="0"/>
              <a:t> sinir </a:t>
            </a:r>
            <a:r>
              <a:rPr lang="tr-TR" dirty="0" err="1" smtClean="0"/>
              <a:t>sakrospinöz</a:t>
            </a:r>
            <a:r>
              <a:rPr lang="tr-TR" dirty="0" smtClean="0"/>
              <a:t> çıkıntıya yakın olarak </a:t>
            </a:r>
            <a:r>
              <a:rPr lang="tr-TR" dirty="0" err="1" smtClean="0"/>
              <a:t>sakrosakrospinöz</a:t>
            </a:r>
            <a:r>
              <a:rPr lang="tr-TR" dirty="0" smtClean="0"/>
              <a:t> </a:t>
            </a:r>
            <a:r>
              <a:rPr lang="tr-TR" dirty="0" err="1" smtClean="0"/>
              <a:t>ligamanı</a:t>
            </a:r>
            <a:r>
              <a:rPr lang="tr-TR" dirty="0" smtClean="0"/>
              <a:t> geçer</a:t>
            </a:r>
          </a:p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Posteriör</a:t>
            </a:r>
            <a:r>
              <a:rPr lang="tr-TR" dirty="0" smtClean="0"/>
              <a:t> duvar cerrahisinde </a:t>
            </a:r>
            <a:r>
              <a:rPr lang="tr-TR" dirty="0" err="1" smtClean="0"/>
              <a:t>meş</a:t>
            </a:r>
            <a:r>
              <a:rPr lang="tr-TR" dirty="0" smtClean="0"/>
              <a:t> kolları yerleştirilirken </a:t>
            </a:r>
            <a:r>
              <a:rPr lang="tr-TR" dirty="0" err="1" smtClean="0"/>
              <a:t>hasarlanabilir</a:t>
            </a:r>
            <a:endParaRPr lang="tr-TR" dirty="0" smtClean="0"/>
          </a:p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Pudental</a:t>
            </a:r>
            <a:r>
              <a:rPr lang="tr-TR" dirty="0" smtClean="0"/>
              <a:t> </a:t>
            </a:r>
            <a:r>
              <a:rPr lang="tr-TR" dirty="0" err="1" smtClean="0"/>
              <a:t>nöralji</a:t>
            </a:r>
            <a:r>
              <a:rPr lang="tr-TR" dirty="0" smtClean="0"/>
              <a:t> Teşhisinde 2008 de yayınlanan </a:t>
            </a:r>
            <a:r>
              <a:rPr lang="tr-TR" dirty="0" err="1" smtClean="0"/>
              <a:t>Nantes</a:t>
            </a:r>
            <a:r>
              <a:rPr lang="tr-TR" dirty="0" smtClean="0"/>
              <a:t> kriterleri kullanılır:</a:t>
            </a:r>
          </a:p>
          <a:p>
            <a:pPr>
              <a:buNone/>
            </a:pPr>
            <a:r>
              <a:rPr lang="tr-TR" dirty="0" smtClean="0"/>
              <a:t>   A)  </a:t>
            </a:r>
            <a:r>
              <a:rPr lang="tr-TR" dirty="0" err="1" smtClean="0"/>
              <a:t>Pudental</a:t>
            </a:r>
            <a:r>
              <a:rPr lang="tr-TR" dirty="0" smtClean="0"/>
              <a:t> sinirin anatomik bölgesinde ağrı vardır</a:t>
            </a:r>
          </a:p>
          <a:p>
            <a:pPr>
              <a:buNone/>
            </a:pPr>
            <a:r>
              <a:rPr lang="tr-TR" dirty="0" smtClean="0"/>
              <a:t>   B)Oturmakla ağrı artar </a:t>
            </a:r>
          </a:p>
          <a:p>
            <a:pPr>
              <a:buNone/>
            </a:pPr>
            <a:r>
              <a:rPr lang="tr-TR" dirty="0" smtClean="0"/>
              <a:t>   C)Ağrı gece uykusunu bölmez</a:t>
            </a:r>
          </a:p>
          <a:p>
            <a:pPr>
              <a:buNone/>
            </a:pPr>
            <a:r>
              <a:rPr lang="tr-TR" dirty="0" smtClean="0"/>
              <a:t>   D)klinik muayenede objektif duyu kaybı yoktur</a:t>
            </a:r>
          </a:p>
          <a:p>
            <a:pPr marL="0" indent="0">
              <a:buNone/>
            </a:pPr>
            <a:r>
              <a:rPr lang="tr-TR" sz="1300" dirty="0" smtClean="0"/>
              <a:t>                                                                       (</a:t>
            </a:r>
            <a:r>
              <a:rPr lang="tr-TR" sz="1300" dirty="0" err="1" smtClean="0"/>
              <a:t>Labat</a:t>
            </a:r>
            <a:r>
              <a:rPr lang="tr-TR" sz="1300" dirty="0" smtClean="0"/>
              <a:t> JJ. </a:t>
            </a:r>
            <a:r>
              <a:rPr lang="tr-TR" sz="1300" dirty="0" err="1" smtClean="0"/>
              <a:t>Neurourol</a:t>
            </a:r>
            <a:r>
              <a:rPr lang="tr-TR" sz="1300" dirty="0" smtClean="0"/>
              <a:t> </a:t>
            </a:r>
            <a:r>
              <a:rPr lang="tr-TR" sz="1300" dirty="0" err="1" smtClean="0"/>
              <a:t>Urodyn</a:t>
            </a:r>
            <a:r>
              <a:rPr lang="tr-TR" sz="1300" dirty="0" smtClean="0"/>
              <a:t> 2008)</a:t>
            </a:r>
          </a:p>
          <a:p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928670"/>
            <a:ext cx="7239000" cy="552706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Meş</a:t>
            </a:r>
            <a:r>
              <a:rPr lang="tr-TR" dirty="0" smtClean="0"/>
              <a:t> cerrahisi sonrası 3 ay geçmesine rağmen ağrı </a:t>
            </a:r>
            <a:r>
              <a:rPr lang="tr-TR" dirty="0" err="1" smtClean="0"/>
              <a:t>persiste</a:t>
            </a:r>
            <a:r>
              <a:rPr lang="tr-TR" dirty="0" smtClean="0"/>
              <a:t> ediyorsa enfeksiyon ve erozyon yok ise sinir hasarı araştırılmalıdır. </a:t>
            </a:r>
          </a:p>
          <a:p>
            <a:pPr>
              <a:buNone/>
            </a:pPr>
            <a:r>
              <a:rPr lang="tr-TR" dirty="0" smtClean="0"/>
              <a:t>   Geçici </a:t>
            </a:r>
            <a:r>
              <a:rPr lang="tr-TR" dirty="0" err="1" smtClean="0"/>
              <a:t>pelvik</a:t>
            </a:r>
            <a:r>
              <a:rPr lang="tr-TR" dirty="0" smtClean="0"/>
              <a:t> ağrı </a:t>
            </a:r>
            <a:r>
              <a:rPr lang="tr-TR" dirty="0" err="1" smtClean="0"/>
              <a:t>meş</a:t>
            </a:r>
            <a:r>
              <a:rPr lang="tr-TR" dirty="0" smtClean="0"/>
              <a:t> cerrahisinden  sonra ödem ve </a:t>
            </a:r>
            <a:r>
              <a:rPr lang="tr-TR" dirty="0" err="1" smtClean="0"/>
              <a:t>hematoma</a:t>
            </a:r>
            <a:r>
              <a:rPr lang="tr-TR" dirty="0" smtClean="0"/>
              <a:t> bağlı olabilir</a:t>
            </a:r>
          </a:p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Obturatuar</a:t>
            </a:r>
            <a:r>
              <a:rPr lang="tr-TR" dirty="0" smtClean="0"/>
              <a:t> </a:t>
            </a:r>
            <a:r>
              <a:rPr lang="tr-TR" dirty="0" err="1" smtClean="0"/>
              <a:t>nöraljide</a:t>
            </a:r>
            <a:r>
              <a:rPr lang="tr-TR" dirty="0" smtClean="0"/>
              <a:t> </a:t>
            </a:r>
            <a:r>
              <a:rPr lang="tr-TR" dirty="0" err="1" smtClean="0"/>
              <a:t>obturatuar</a:t>
            </a:r>
            <a:r>
              <a:rPr lang="tr-TR" dirty="0" smtClean="0"/>
              <a:t> fossa </a:t>
            </a:r>
            <a:r>
              <a:rPr lang="tr-TR" dirty="0" err="1" smtClean="0"/>
              <a:t>palpasyonunda</a:t>
            </a:r>
            <a:r>
              <a:rPr lang="tr-TR" dirty="0" smtClean="0"/>
              <a:t> elektrik çarpar tarzda ağrı olur</a:t>
            </a:r>
          </a:p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Pudental</a:t>
            </a:r>
            <a:r>
              <a:rPr lang="tr-TR" dirty="0" smtClean="0"/>
              <a:t> </a:t>
            </a:r>
            <a:r>
              <a:rPr lang="tr-TR" dirty="0" err="1" smtClean="0"/>
              <a:t>nöraljide</a:t>
            </a:r>
            <a:r>
              <a:rPr lang="tr-TR" dirty="0" smtClean="0"/>
              <a:t> ise </a:t>
            </a:r>
            <a:r>
              <a:rPr lang="tr-TR" dirty="0" err="1" smtClean="0"/>
              <a:t>spinal</a:t>
            </a:r>
            <a:r>
              <a:rPr lang="tr-TR" dirty="0" smtClean="0"/>
              <a:t> çıkıntı </a:t>
            </a:r>
            <a:r>
              <a:rPr lang="tr-TR" dirty="0" err="1" smtClean="0"/>
              <a:t>palpasyonu</a:t>
            </a:r>
            <a:r>
              <a:rPr lang="tr-TR" dirty="0" smtClean="0"/>
              <a:t> ağrıyı provoke eder</a:t>
            </a:r>
          </a:p>
          <a:p>
            <a:pPr>
              <a:buNone/>
            </a:pPr>
            <a:r>
              <a:rPr lang="tr-TR" dirty="0" smtClean="0"/>
              <a:t>   Radyolojik görüntüleme altında anti </a:t>
            </a:r>
            <a:r>
              <a:rPr lang="tr-TR" dirty="0" err="1" smtClean="0"/>
              <a:t>inflamatuar</a:t>
            </a:r>
            <a:r>
              <a:rPr lang="tr-TR" dirty="0" smtClean="0"/>
              <a:t> ve lokal </a:t>
            </a:r>
            <a:r>
              <a:rPr lang="tr-TR" dirty="0" err="1" smtClean="0"/>
              <a:t>aneztezik</a:t>
            </a:r>
            <a:r>
              <a:rPr lang="tr-TR" dirty="0" smtClean="0"/>
              <a:t> </a:t>
            </a:r>
            <a:r>
              <a:rPr lang="tr-TR" dirty="0" err="1" smtClean="0"/>
              <a:t>injeksiyonu</a:t>
            </a:r>
            <a:r>
              <a:rPr lang="tr-TR" dirty="0" smtClean="0"/>
              <a:t> tedaviye  ve teşhise yardımcı olur</a:t>
            </a:r>
          </a:p>
          <a:p>
            <a:pPr>
              <a:buNone/>
            </a:pPr>
            <a:r>
              <a:rPr lang="tr-TR" dirty="0" smtClean="0"/>
              <a:t>   Ağrı 6 aydan uzun sürüyorsa meşin çıkarılması gerekir</a:t>
            </a:r>
          </a:p>
          <a:p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857232"/>
            <a:ext cx="7239000" cy="559850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r-TR" dirty="0" smtClean="0"/>
              <a:t>SONUÇ</a:t>
            </a:r>
          </a:p>
          <a:p>
            <a:pPr>
              <a:buFont typeface="Wingdings" pitchFamily="2" charset="2"/>
              <a:buChar char="Ø"/>
            </a:pPr>
            <a:r>
              <a:rPr lang="tr-TR" dirty="0" err="1" smtClean="0"/>
              <a:t>Meş</a:t>
            </a:r>
            <a:r>
              <a:rPr lang="tr-TR" dirty="0" smtClean="0"/>
              <a:t> uygulanacak hastalar, olası komplikasyonlar hakkında bilgilendirilmeli</a:t>
            </a:r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r>
              <a:rPr lang="tr-TR" dirty="0" err="1" smtClean="0"/>
              <a:t>Makroporlu</a:t>
            </a:r>
            <a:r>
              <a:rPr lang="tr-TR" dirty="0" smtClean="0"/>
              <a:t> </a:t>
            </a:r>
            <a:r>
              <a:rPr lang="tr-TR" dirty="0" err="1" smtClean="0"/>
              <a:t>monoflament</a:t>
            </a:r>
            <a:r>
              <a:rPr lang="tr-TR" dirty="0" smtClean="0"/>
              <a:t> </a:t>
            </a:r>
            <a:r>
              <a:rPr lang="tr-TR" dirty="0" err="1" smtClean="0"/>
              <a:t>polypropylen</a:t>
            </a:r>
            <a:r>
              <a:rPr lang="tr-TR" dirty="0" smtClean="0"/>
              <a:t> </a:t>
            </a:r>
            <a:r>
              <a:rPr lang="tr-TR" dirty="0" err="1" smtClean="0"/>
              <a:t>meşler</a:t>
            </a:r>
            <a:r>
              <a:rPr lang="tr-TR" dirty="0" smtClean="0"/>
              <a:t> de komplikasyon riski daha az</a:t>
            </a:r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r>
              <a:rPr lang="tr-TR" dirty="0" err="1" smtClean="0"/>
              <a:t>Meşlerin</a:t>
            </a:r>
            <a:r>
              <a:rPr lang="tr-TR" dirty="0" smtClean="0"/>
              <a:t> aşırı gergin yerleştirilmesinden kaçınılmalı</a:t>
            </a:r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Komplikasyonların erken teşhis ve tedavi edilmesi cinsel fonksiyonlardaki kötüleşmeyi en aza indirir</a:t>
            </a:r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Anatomik düzeltme ≠ yaşam kalitesinde , cinsel fonksiyonlarda düzelme</a:t>
            </a:r>
          </a:p>
          <a:p>
            <a:pPr>
              <a:buFont typeface="Wingdings" pitchFamily="2" charset="2"/>
              <a:buChar char="Ø"/>
            </a:pPr>
            <a:endParaRPr lang="tr-TR" dirty="0" smtClean="0"/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TEŞEKKÜRLER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857232"/>
            <a:ext cx="7239000" cy="5598504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</a:t>
            </a:r>
            <a:r>
              <a:rPr lang="tr-TR" dirty="0" err="1" smtClean="0"/>
              <a:t>Xenografts</a:t>
            </a:r>
            <a:r>
              <a:rPr lang="tr-TR" dirty="0" smtClean="0"/>
              <a:t>: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Sığır ve domuz gibi hayvan dokularından elde edilen materyallerdir. </a:t>
            </a:r>
            <a:r>
              <a:rPr lang="tr-TR" dirty="0" err="1" smtClean="0"/>
              <a:t>Pericard</a:t>
            </a:r>
            <a:r>
              <a:rPr lang="tr-TR" dirty="0" smtClean="0"/>
              <a:t>, </a:t>
            </a:r>
            <a:r>
              <a:rPr lang="tr-TR" dirty="0" err="1" smtClean="0"/>
              <a:t>dermis</a:t>
            </a:r>
            <a:r>
              <a:rPr lang="tr-TR" dirty="0" smtClean="0"/>
              <a:t>, barsak mukozası  gibi dokulardan hazırlanır.</a:t>
            </a:r>
            <a:endParaRPr lang="tr-TR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95" y="1214422"/>
            <a:ext cx="7677665" cy="4591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642918"/>
            <a:ext cx="7239000" cy="5812818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 Kullanılan materyallere doku cevabı şu şekilde tanımlanmıştır: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 </a:t>
            </a:r>
            <a:r>
              <a:rPr lang="tr-TR" dirty="0" err="1" smtClean="0"/>
              <a:t>Incorporation</a:t>
            </a:r>
            <a:r>
              <a:rPr lang="tr-TR" dirty="0" smtClean="0"/>
              <a:t>: materyalin hücre </a:t>
            </a:r>
            <a:r>
              <a:rPr lang="tr-TR" dirty="0" err="1" smtClean="0"/>
              <a:t>infiltrasyonuna</a:t>
            </a:r>
            <a:r>
              <a:rPr lang="tr-TR" dirty="0" smtClean="0"/>
              <a:t> uğraması, yeni damar oluşumu ve </a:t>
            </a:r>
            <a:r>
              <a:rPr lang="tr-TR" dirty="0" err="1" smtClean="0"/>
              <a:t>kollagen</a:t>
            </a:r>
            <a:r>
              <a:rPr lang="tr-TR" dirty="0" smtClean="0"/>
              <a:t> tarafından çevrelenmesi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 </a:t>
            </a:r>
            <a:r>
              <a:rPr lang="tr-TR" dirty="0" err="1" smtClean="0"/>
              <a:t>Encapsulation</a:t>
            </a:r>
            <a:r>
              <a:rPr lang="tr-TR" dirty="0" smtClean="0"/>
              <a:t>: Hücre </a:t>
            </a:r>
            <a:r>
              <a:rPr lang="tr-TR" dirty="0" err="1" smtClean="0"/>
              <a:t>infiltrasyonu</a:t>
            </a:r>
            <a:r>
              <a:rPr lang="tr-TR" dirty="0" smtClean="0"/>
              <a:t> olmadan </a:t>
            </a:r>
            <a:r>
              <a:rPr lang="tr-TR" dirty="0" err="1" smtClean="0"/>
              <a:t>kollagen</a:t>
            </a:r>
            <a:r>
              <a:rPr lang="tr-TR" dirty="0" smtClean="0"/>
              <a:t> ve </a:t>
            </a:r>
            <a:r>
              <a:rPr lang="tr-TR" dirty="0" err="1" smtClean="0"/>
              <a:t>konnektif</a:t>
            </a:r>
            <a:r>
              <a:rPr lang="tr-TR" dirty="0" smtClean="0"/>
              <a:t> dokunun  materyalin periferini çevirmesi,sinüs formasyonu</a:t>
            </a:r>
          </a:p>
          <a:p>
            <a:pPr>
              <a:buFont typeface="Wingdings" pitchFamily="2" charset="2"/>
              <a:buChar char="Ø"/>
            </a:pPr>
            <a:r>
              <a:rPr lang="tr-TR" dirty="0" smtClean="0"/>
              <a:t>  </a:t>
            </a:r>
            <a:r>
              <a:rPr lang="tr-TR" dirty="0" err="1" smtClean="0"/>
              <a:t>Mixed</a:t>
            </a:r>
            <a:r>
              <a:rPr lang="tr-TR" dirty="0" smtClean="0"/>
              <a:t> </a:t>
            </a:r>
            <a:r>
              <a:rPr lang="tr-TR" dirty="0" err="1" smtClean="0"/>
              <a:t>Response</a:t>
            </a:r>
            <a:r>
              <a:rPr lang="tr-TR" dirty="0" smtClean="0"/>
              <a:t>:</a:t>
            </a:r>
            <a:r>
              <a:rPr lang="tr-TR" dirty="0" err="1" smtClean="0"/>
              <a:t>Incorporation</a:t>
            </a:r>
            <a:r>
              <a:rPr lang="tr-TR" dirty="0" smtClean="0"/>
              <a:t> ve </a:t>
            </a:r>
            <a:r>
              <a:rPr lang="tr-TR" dirty="0" err="1" smtClean="0"/>
              <a:t>Encapsulation</a:t>
            </a:r>
            <a:r>
              <a:rPr lang="tr-TR" dirty="0" smtClean="0"/>
              <a:t> ‘un beraber görülmesi</a:t>
            </a:r>
          </a:p>
          <a:p>
            <a:pPr>
              <a:buFont typeface="Wingdings" pitchFamily="2" charset="2"/>
              <a:buChar char="Ø"/>
            </a:pPr>
            <a:r>
              <a:rPr lang="tr-TR" dirty="0" err="1" smtClean="0"/>
              <a:t>Resorption</a:t>
            </a:r>
            <a:r>
              <a:rPr lang="tr-TR" dirty="0" smtClean="0"/>
              <a:t>. Materyalin yeni oluşan </a:t>
            </a:r>
            <a:r>
              <a:rPr lang="tr-TR" dirty="0" err="1" smtClean="0"/>
              <a:t>konnektif</a:t>
            </a:r>
            <a:r>
              <a:rPr lang="tr-TR" dirty="0" smtClean="0"/>
              <a:t> dokuya çevrilmesi </a:t>
            </a:r>
          </a:p>
          <a:p>
            <a:pPr>
              <a:buNone/>
            </a:pPr>
            <a:r>
              <a:rPr lang="tr-TR" dirty="0" smtClean="0"/>
              <a:t>          </a:t>
            </a:r>
            <a:r>
              <a:rPr lang="tr-TR" sz="1400" dirty="0" err="1" smtClean="0"/>
              <a:t>Trabuco</a:t>
            </a:r>
            <a:r>
              <a:rPr lang="tr-TR" sz="1400" dirty="0" smtClean="0"/>
              <a:t> EC. </a:t>
            </a:r>
            <a:r>
              <a:rPr lang="tr-TR" sz="1400" dirty="0" err="1" smtClean="0"/>
              <a:t>Am</a:t>
            </a:r>
            <a:r>
              <a:rPr lang="tr-TR" sz="1400" dirty="0" smtClean="0"/>
              <a:t> J </a:t>
            </a:r>
            <a:r>
              <a:rPr lang="tr-TR" sz="1400" dirty="0" err="1" smtClean="0"/>
              <a:t>Obstet</a:t>
            </a:r>
            <a:r>
              <a:rPr lang="tr-TR" sz="1400" dirty="0" smtClean="0"/>
              <a:t> </a:t>
            </a:r>
            <a:r>
              <a:rPr lang="tr-TR" sz="1400" dirty="0" err="1" smtClean="0"/>
              <a:t>Gynecol</a:t>
            </a:r>
            <a:r>
              <a:rPr lang="tr-TR" sz="1400" dirty="0" smtClean="0"/>
              <a:t>, 2007</a:t>
            </a:r>
            <a:endParaRPr lang="tr-TR" sz="1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engin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Zengin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Zengin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1783</TotalTime>
  <Words>1934</Words>
  <Application>Microsoft Office PowerPoint</Application>
  <PresentationFormat>Ekran Gösterisi (4:3)</PresentationFormat>
  <Paragraphs>227</Paragraphs>
  <Slides>64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64</vt:i4>
      </vt:variant>
    </vt:vector>
  </HeadingPairs>
  <TitlesOfParts>
    <vt:vector size="70" baseType="lpstr">
      <vt:lpstr>Arial Black</vt:lpstr>
      <vt:lpstr>Calibri</vt:lpstr>
      <vt:lpstr>Trebuchet MS</vt:lpstr>
      <vt:lpstr>Wingdings</vt:lpstr>
      <vt:lpstr>Wingdings 2</vt:lpstr>
      <vt:lpstr>Zengin</vt:lpstr>
      <vt:lpstr>VAGİNAL MEŞLER VE    CİNSEL DİSFONKSİYON, hasta yönetİmİ  Doç dr. Süleyman salman  Taksİm eğİtİm ve araştIrma  hastanesİ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TOT nedeniyle oluşan obturatuar nöraljİde meşİn çIkarIlmasI gerekİr TVT sonrasI oluşmuşsa retzİus aralIğIndan extraperİtoneal laparoskopİ İle tvt kollarI her İkİ yanda  uretra altIna kadar serbestleştİrİlİr ve eksİze edİlİr </vt:lpstr>
      <vt:lpstr>PowerPoint Sunusu</vt:lpstr>
      <vt:lpstr>PowerPoint Sunusu</vt:lpstr>
      <vt:lpstr>PowerPoint Sunusu</vt:lpstr>
      <vt:lpstr>TEŞEKKÜRLER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Veli Mihmanli</dc:creator>
  <cp:lastModifiedBy>PiTeknik</cp:lastModifiedBy>
  <cp:revision>172</cp:revision>
  <dcterms:created xsi:type="dcterms:W3CDTF">2017-10-13T10:34:41Z</dcterms:created>
  <dcterms:modified xsi:type="dcterms:W3CDTF">2017-11-05T09:43:16Z</dcterms:modified>
</cp:coreProperties>
</file>