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6"/>
  </p:handoutMasterIdLst>
  <p:sldIdLst>
    <p:sldId id="256" r:id="rId2"/>
    <p:sldId id="257" r:id="rId3"/>
    <p:sldId id="274" r:id="rId4"/>
    <p:sldId id="275" r:id="rId5"/>
    <p:sldId id="276" r:id="rId6"/>
    <p:sldId id="277" r:id="rId7"/>
    <p:sldId id="278" r:id="rId8"/>
    <p:sldId id="258" r:id="rId9"/>
    <p:sldId id="259" r:id="rId10"/>
    <p:sldId id="260" r:id="rId11"/>
    <p:sldId id="262" r:id="rId12"/>
    <p:sldId id="266" r:id="rId13"/>
    <p:sldId id="263" r:id="rId14"/>
    <p:sldId id="283" r:id="rId15"/>
    <p:sldId id="265" r:id="rId16"/>
    <p:sldId id="264" r:id="rId17"/>
    <p:sldId id="282" r:id="rId18"/>
    <p:sldId id="267" r:id="rId19"/>
    <p:sldId id="269" r:id="rId20"/>
    <p:sldId id="270" r:id="rId21"/>
    <p:sldId id="280" r:id="rId22"/>
    <p:sldId id="272" r:id="rId23"/>
    <p:sldId id="281" r:id="rId24"/>
    <p:sldId id="273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9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FFD63F-AF7E-4ECC-BC18-9C5D7FFC6B4A}" type="datetimeFigureOut">
              <a:rPr lang="tr-TR" smtClean="0"/>
              <a:pPr/>
              <a:t>03.11.2017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AC4AA3-3209-43A2-8C0B-6C02CB26D3D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D0177-3DE0-4D9D-B191-C9F68275F025}" type="datetimeFigureOut">
              <a:rPr lang="tr-TR" smtClean="0"/>
              <a:pPr/>
              <a:t>03.11.2017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25EBB-FB1F-43EA-B8DF-B316CC4E28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D0177-3DE0-4D9D-B191-C9F68275F025}" type="datetimeFigureOut">
              <a:rPr lang="tr-TR" smtClean="0"/>
              <a:pPr/>
              <a:t>03.11.2017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25EBB-FB1F-43EA-B8DF-B316CC4E28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D0177-3DE0-4D9D-B191-C9F68275F025}" type="datetimeFigureOut">
              <a:rPr lang="tr-TR" smtClean="0"/>
              <a:pPr/>
              <a:t>03.11.2017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25EBB-FB1F-43EA-B8DF-B316CC4E28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D0177-3DE0-4D9D-B191-C9F68275F025}" type="datetimeFigureOut">
              <a:rPr lang="tr-TR" smtClean="0"/>
              <a:pPr/>
              <a:t>03.11.2017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25EBB-FB1F-43EA-B8DF-B316CC4E28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D0177-3DE0-4D9D-B191-C9F68275F025}" type="datetimeFigureOut">
              <a:rPr lang="tr-TR" smtClean="0"/>
              <a:pPr/>
              <a:t>03.11.2017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25EBB-FB1F-43EA-B8DF-B316CC4E28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D0177-3DE0-4D9D-B191-C9F68275F025}" type="datetimeFigureOut">
              <a:rPr lang="tr-TR" smtClean="0"/>
              <a:pPr/>
              <a:t>03.11.2017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25EBB-FB1F-43EA-B8DF-B316CC4E28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D0177-3DE0-4D9D-B191-C9F68275F025}" type="datetimeFigureOut">
              <a:rPr lang="tr-TR" smtClean="0"/>
              <a:pPr/>
              <a:t>03.11.2017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25EBB-FB1F-43EA-B8DF-B316CC4E28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D0177-3DE0-4D9D-B191-C9F68275F025}" type="datetimeFigureOut">
              <a:rPr lang="tr-TR" smtClean="0"/>
              <a:pPr/>
              <a:t>03.11.2017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25EBB-FB1F-43EA-B8DF-B316CC4E28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D0177-3DE0-4D9D-B191-C9F68275F025}" type="datetimeFigureOut">
              <a:rPr lang="tr-TR" smtClean="0"/>
              <a:pPr/>
              <a:t>03.11.2017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25EBB-FB1F-43EA-B8DF-B316CC4E28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D0177-3DE0-4D9D-B191-C9F68275F025}" type="datetimeFigureOut">
              <a:rPr lang="tr-TR" smtClean="0"/>
              <a:pPr/>
              <a:t>03.11.2017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25EBB-FB1F-43EA-B8DF-B316CC4E28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D0177-3DE0-4D9D-B191-C9F68275F025}" type="datetimeFigureOut">
              <a:rPr lang="tr-TR" smtClean="0"/>
              <a:pPr/>
              <a:t>03.11.2017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25EBB-FB1F-43EA-B8DF-B316CC4E28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D0177-3DE0-4D9D-B191-C9F68275F025}" type="datetimeFigureOut">
              <a:rPr lang="tr-TR" smtClean="0"/>
              <a:pPr/>
              <a:t>03.11.2017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A25EBB-FB1F-43EA-B8DF-B316CC4E280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2636912"/>
            <a:ext cx="7772400" cy="1470025"/>
          </a:xfrm>
        </p:spPr>
        <p:txBody>
          <a:bodyPr>
            <a:normAutofit/>
          </a:bodyPr>
          <a:lstStyle/>
          <a:p>
            <a:r>
              <a:rPr lang="tr-TR" sz="6000" b="1" dirty="0" err="1" smtClean="0">
                <a:solidFill>
                  <a:schemeClr val="accent1">
                    <a:lumMod val="75000"/>
                  </a:schemeClr>
                </a:solidFill>
              </a:rPr>
              <a:t>Pelvik</a:t>
            </a:r>
            <a:r>
              <a:rPr lang="tr-TR" sz="6000" b="1" dirty="0" smtClean="0">
                <a:solidFill>
                  <a:schemeClr val="accent1">
                    <a:lumMod val="75000"/>
                  </a:schemeClr>
                </a:solidFill>
              </a:rPr>
              <a:t> Taban Sağlığı</a:t>
            </a:r>
            <a:endParaRPr lang="tr-TR" sz="6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403648" y="4484712"/>
            <a:ext cx="6400800" cy="1752600"/>
          </a:xfrm>
        </p:spPr>
        <p:txBody>
          <a:bodyPr/>
          <a:lstStyle/>
          <a:p>
            <a:r>
              <a:rPr lang="tr-TR" dirty="0" err="1" smtClean="0">
                <a:solidFill>
                  <a:schemeClr val="accent2">
                    <a:lumMod val="75000"/>
                  </a:schemeClr>
                </a:solidFill>
              </a:rPr>
              <a:t>Prof.Dr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r>
              <a:rPr lang="tr-TR" dirty="0" err="1" smtClean="0">
                <a:solidFill>
                  <a:schemeClr val="accent2">
                    <a:lumMod val="75000"/>
                  </a:schemeClr>
                </a:solidFill>
              </a:rPr>
              <a:t>Önay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 Yalçın</a:t>
            </a:r>
            <a:endParaRPr lang="tr-TR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302" y="332656"/>
            <a:ext cx="389463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r="4149" b="9054"/>
          <a:stretch>
            <a:fillRect/>
          </a:stretch>
        </p:blipFill>
        <p:spPr bwMode="auto">
          <a:xfrm>
            <a:off x="3779912" y="404664"/>
            <a:ext cx="475252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POP-Yaş İlişkisi (1)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1835696" y="5733256"/>
            <a:ext cx="69847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err="1" smtClean="0"/>
              <a:t>Olsen</a:t>
            </a:r>
            <a:r>
              <a:rPr lang="tr-TR" sz="1600" dirty="0" smtClean="0"/>
              <a:t> AL et </a:t>
            </a:r>
            <a:r>
              <a:rPr lang="tr-TR" sz="1600" dirty="0" err="1" smtClean="0"/>
              <a:t>all</a:t>
            </a:r>
            <a:r>
              <a:rPr lang="tr-TR" sz="1600" dirty="0" smtClean="0"/>
              <a:t>….</a:t>
            </a:r>
            <a:r>
              <a:rPr lang="tr-TR" sz="1600" dirty="0" err="1" smtClean="0"/>
              <a:t>Obstet</a:t>
            </a:r>
            <a:r>
              <a:rPr lang="tr-TR" sz="1600" dirty="0" smtClean="0"/>
              <a:t> </a:t>
            </a:r>
            <a:r>
              <a:rPr lang="tr-TR" sz="1600" dirty="0" err="1" smtClean="0"/>
              <a:t>Gynecol</a:t>
            </a:r>
            <a:r>
              <a:rPr lang="tr-TR" sz="1600" dirty="0" smtClean="0"/>
              <a:t> 1997;89:501-506</a:t>
            </a:r>
            <a:endParaRPr lang="tr-TR" sz="1600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125" t="5454" r="-3125" b="1818"/>
          <a:stretch>
            <a:fillRect/>
          </a:stretch>
        </p:blipFill>
        <p:spPr bwMode="auto">
          <a:xfrm>
            <a:off x="1259632" y="1556792"/>
            <a:ext cx="6912768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POP Yıllara Dağılım 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1619672" y="5805264"/>
            <a:ext cx="5760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err="1" smtClean="0"/>
              <a:t>Wu</a:t>
            </a:r>
            <a:r>
              <a:rPr lang="tr-TR" sz="1600" dirty="0" smtClean="0"/>
              <a:t> JM et </a:t>
            </a:r>
            <a:r>
              <a:rPr lang="tr-TR" sz="1600" dirty="0" err="1" smtClean="0"/>
              <a:t>all</a:t>
            </a:r>
            <a:r>
              <a:rPr lang="tr-TR" sz="1600" dirty="0" smtClean="0"/>
              <a:t>…..</a:t>
            </a:r>
            <a:r>
              <a:rPr lang="tr-TR" sz="1600" dirty="0" err="1" smtClean="0"/>
              <a:t>Obstet</a:t>
            </a:r>
            <a:r>
              <a:rPr lang="tr-TR" sz="1600" dirty="0" smtClean="0"/>
              <a:t> </a:t>
            </a:r>
            <a:r>
              <a:rPr lang="tr-TR" sz="1600" dirty="0" err="1" smtClean="0"/>
              <a:t>Gynecol</a:t>
            </a:r>
            <a:r>
              <a:rPr lang="tr-TR" sz="1600" dirty="0" smtClean="0"/>
              <a:t>,114:1278-1283,2009</a:t>
            </a:r>
            <a:endParaRPr lang="tr-TR" sz="16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412776"/>
            <a:ext cx="6480720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tuik.gov.tr/hb/374/kapak/13466_img_1_374_20.03.201316806330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773" y="765175"/>
            <a:ext cx="8321675" cy="475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2 Metin kutusu"/>
          <p:cNvSpPr txBox="1">
            <a:spLocks noChangeArrowheads="1"/>
          </p:cNvSpPr>
          <p:nvPr/>
        </p:nvSpPr>
        <p:spPr bwMode="auto">
          <a:xfrm>
            <a:off x="1258888" y="5673725"/>
            <a:ext cx="55451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dirty="0">
                <a:latin typeface="Calibri" pitchFamily="34" charset="0"/>
              </a:rPr>
              <a:t>TUIK Haber Bülteni </a:t>
            </a:r>
            <a:r>
              <a:rPr lang="en-US" dirty="0" err="1">
                <a:latin typeface="Calibri" pitchFamily="34" charset="0"/>
              </a:rPr>
              <a:t>Sayı</a:t>
            </a:r>
            <a:r>
              <a:rPr lang="en-US" dirty="0">
                <a:latin typeface="Calibri" pitchFamily="34" charset="0"/>
              </a:rPr>
              <a:t>: 13466</a:t>
            </a:r>
            <a:br>
              <a:rPr lang="en-US" dirty="0">
                <a:latin typeface="Calibri" pitchFamily="34" charset="0"/>
              </a:rPr>
            </a:br>
            <a:r>
              <a:rPr lang="en-US" dirty="0">
                <a:latin typeface="Calibri" pitchFamily="34" charset="0"/>
              </a:rPr>
              <a:t>20 Mart 2013</a:t>
            </a:r>
            <a:r>
              <a:rPr lang="tr-TR" dirty="0">
                <a:latin typeface="Calibri" pitchFamily="34" charset="0"/>
              </a:rPr>
              <a:t>   </a:t>
            </a:r>
            <a:r>
              <a:rPr lang="en-US" dirty="0" smtClean="0">
                <a:latin typeface="Calibri" pitchFamily="34" charset="0"/>
              </a:rPr>
              <a:t>10:00</a:t>
            </a:r>
            <a:endParaRPr lang="tr-TR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Asemptomatik</a:t>
            </a:r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POP (1)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75656" y="1556792"/>
            <a:ext cx="5616624" cy="144016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sz="2400" dirty="0" smtClean="0"/>
              <a:t>POP ‘a yönelik semptomlar yok.</a:t>
            </a:r>
          </a:p>
          <a:p>
            <a:pPr>
              <a:buNone/>
            </a:pPr>
            <a:r>
              <a:rPr lang="tr-TR" sz="2400" dirty="0" smtClean="0"/>
              <a:t>(</a:t>
            </a:r>
            <a:r>
              <a:rPr lang="tr-TR" sz="2400" dirty="0" err="1" smtClean="0"/>
              <a:t>Üriner</a:t>
            </a:r>
            <a:r>
              <a:rPr lang="tr-TR" sz="2400" dirty="0" smtClean="0"/>
              <a:t> </a:t>
            </a:r>
            <a:r>
              <a:rPr lang="tr-TR" sz="2400" dirty="0" err="1" smtClean="0"/>
              <a:t>İnkontinans</a:t>
            </a:r>
            <a:r>
              <a:rPr lang="tr-TR" sz="2400" dirty="0" smtClean="0"/>
              <a:t>,</a:t>
            </a:r>
            <a:r>
              <a:rPr lang="tr-TR" sz="2400" dirty="0" err="1" smtClean="0"/>
              <a:t>miksiyon</a:t>
            </a:r>
            <a:r>
              <a:rPr lang="tr-TR" sz="2400" dirty="0" smtClean="0"/>
              <a:t> güçlüğü,</a:t>
            </a:r>
          </a:p>
          <a:p>
            <a:pPr>
              <a:buNone/>
            </a:pPr>
            <a:r>
              <a:rPr lang="tr-TR" sz="2400" dirty="0" err="1" smtClean="0"/>
              <a:t>defekasyon</a:t>
            </a:r>
            <a:r>
              <a:rPr lang="tr-TR" sz="2400" dirty="0" smtClean="0"/>
              <a:t> </a:t>
            </a:r>
            <a:r>
              <a:rPr lang="tr-TR" sz="2400" dirty="0" err="1" smtClean="0"/>
              <a:t>disfonksiyonu</a:t>
            </a:r>
            <a:r>
              <a:rPr lang="tr-TR" sz="2400" dirty="0" smtClean="0"/>
              <a:t>,ele gelen kitle,</a:t>
            </a:r>
          </a:p>
          <a:p>
            <a:pPr>
              <a:buNone/>
            </a:pPr>
            <a:r>
              <a:rPr lang="tr-TR" sz="2400" dirty="0" smtClean="0"/>
              <a:t>aşağı doğru baskı hissi yok.)</a:t>
            </a:r>
            <a:endParaRPr lang="tr-TR" sz="24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1331640" y="3933056"/>
            <a:ext cx="6912768" cy="19389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400" dirty="0" smtClean="0"/>
              <a:t>Öykü</a:t>
            </a:r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Fizik Muayene-POP </a:t>
            </a:r>
            <a:r>
              <a:rPr lang="tr-TR" sz="2400" dirty="0" err="1" smtClean="0"/>
              <a:t>evreleme</a:t>
            </a:r>
            <a:endParaRPr lang="tr-TR" sz="2400" dirty="0" smtClean="0"/>
          </a:p>
          <a:p>
            <a:pPr>
              <a:buFont typeface="Arial" pitchFamily="34" charset="0"/>
              <a:buChar char="•"/>
            </a:pPr>
            <a:r>
              <a:rPr lang="tr-TR" sz="2400" dirty="0" err="1" smtClean="0"/>
              <a:t>Pelvik</a:t>
            </a:r>
            <a:r>
              <a:rPr lang="tr-TR" sz="2400" dirty="0" smtClean="0"/>
              <a:t> taban kas fonksiyonunu değerlendir.</a:t>
            </a:r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Varsa diğer semptomlara yönelik değerlendirme yap.</a:t>
            </a:r>
          </a:p>
          <a:p>
            <a:pPr>
              <a:buFont typeface="Arial" pitchFamily="34" charset="0"/>
              <a:buChar char="•"/>
            </a:pPr>
            <a:endParaRPr lang="tr-TR" sz="2400" dirty="0"/>
          </a:p>
        </p:txBody>
      </p:sp>
      <p:cxnSp>
        <p:nvCxnSpPr>
          <p:cNvPr id="6" name="5 Düz Ok Bağlayıcısı"/>
          <p:cNvCxnSpPr/>
          <p:nvPr/>
        </p:nvCxnSpPr>
        <p:spPr>
          <a:xfrm>
            <a:off x="4355976" y="3140968"/>
            <a:ext cx="0" cy="7200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tr-TR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Pelvik</a:t>
            </a:r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Taban Kas Gücü Tayini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700808"/>
            <a:ext cx="3024336" cy="1296144"/>
          </a:xfrm>
        </p:spPr>
        <p:txBody>
          <a:bodyPr>
            <a:normAutofit/>
          </a:bodyPr>
          <a:lstStyle/>
          <a:p>
            <a:r>
              <a:rPr lang="tr-TR" sz="2800" dirty="0" err="1" smtClean="0"/>
              <a:t>Digital</a:t>
            </a:r>
            <a:r>
              <a:rPr lang="tr-TR" sz="2800" dirty="0" smtClean="0"/>
              <a:t> </a:t>
            </a:r>
            <a:r>
              <a:rPr lang="tr-TR" sz="2800" dirty="0" err="1" smtClean="0"/>
              <a:t>palpasyon</a:t>
            </a:r>
            <a:endParaRPr lang="tr-TR" sz="2800" dirty="0" smtClean="0"/>
          </a:p>
          <a:p>
            <a:pPr>
              <a:buNone/>
            </a:pPr>
            <a:r>
              <a:rPr lang="tr-TR" sz="2800" dirty="0" smtClean="0"/>
              <a:t>     Oxford </a:t>
            </a:r>
            <a:r>
              <a:rPr lang="tr-TR" sz="2800" dirty="0" err="1" smtClean="0"/>
              <a:t>scalası</a:t>
            </a:r>
            <a:endParaRPr lang="tr-TR" sz="2800" dirty="0" smtClean="0"/>
          </a:p>
        </p:txBody>
      </p:sp>
      <p:pic>
        <p:nvPicPr>
          <p:cNvPr id="4" name="Picture 5" descr="Untitled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594" r="7678"/>
          <a:stretch>
            <a:fillRect/>
          </a:stretch>
        </p:blipFill>
        <p:spPr bwMode="auto">
          <a:xfrm>
            <a:off x="3851920" y="1124745"/>
            <a:ext cx="2808312" cy="2520279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pic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268760"/>
            <a:ext cx="2051720" cy="2232248"/>
          </a:xfrm>
          <a:prstGeom prst="rect">
            <a:avLst/>
          </a:prstGeom>
          <a:noFill/>
          <a:ln w="381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Metin kutusu"/>
          <p:cNvSpPr txBox="1"/>
          <p:nvPr/>
        </p:nvSpPr>
        <p:spPr>
          <a:xfrm>
            <a:off x="7236296" y="3573016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Perineometri</a:t>
            </a:r>
            <a:endParaRPr lang="tr-TR" dirty="0" smtClean="0"/>
          </a:p>
          <a:p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467544" y="3140968"/>
            <a:ext cx="79208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0/5   </a:t>
            </a:r>
            <a:r>
              <a:rPr lang="tr-TR" sz="2000" dirty="0" err="1" smtClean="0"/>
              <a:t>Kontraksiyon</a:t>
            </a:r>
            <a:r>
              <a:rPr lang="tr-TR" sz="2000" dirty="0" smtClean="0"/>
              <a:t> yok.</a:t>
            </a:r>
          </a:p>
          <a:p>
            <a:r>
              <a:rPr lang="tr-TR" sz="2000" dirty="0" smtClean="0"/>
              <a:t>1/5   1 </a:t>
            </a:r>
            <a:r>
              <a:rPr lang="tr-TR" sz="2000" dirty="0" err="1" smtClean="0"/>
              <a:t>sn’nin</a:t>
            </a:r>
            <a:r>
              <a:rPr lang="tr-TR" sz="2000" dirty="0" smtClean="0"/>
              <a:t> altında </a:t>
            </a:r>
            <a:r>
              <a:rPr lang="tr-TR" sz="2000" dirty="0" err="1" smtClean="0"/>
              <a:t>kontraksiyon</a:t>
            </a:r>
            <a:r>
              <a:rPr lang="tr-TR" sz="2000" dirty="0" smtClean="0"/>
              <a:t>.</a:t>
            </a:r>
          </a:p>
          <a:p>
            <a:r>
              <a:rPr lang="tr-TR" sz="2000" dirty="0" smtClean="0"/>
              <a:t>2/5   1-3 sn </a:t>
            </a:r>
            <a:r>
              <a:rPr lang="tr-TR" sz="2000" dirty="0" err="1" smtClean="0"/>
              <a:t>kontraksiyon</a:t>
            </a:r>
            <a:r>
              <a:rPr lang="tr-TR" sz="2000" dirty="0" smtClean="0"/>
              <a:t>,parmaklar </a:t>
            </a:r>
            <a:r>
              <a:rPr lang="tr-TR" sz="2000" dirty="0" err="1" smtClean="0"/>
              <a:t>eleve</a:t>
            </a:r>
            <a:r>
              <a:rPr lang="tr-TR" sz="2000" dirty="0" smtClean="0"/>
              <a:t> edilemez.</a:t>
            </a:r>
          </a:p>
          <a:p>
            <a:r>
              <a:rPr lang="tr-TR" sz="2000" dirty="0" smtClean="0"/>
              <a:t>3/5   4-6 sn </a:t>
            </a:r>
            <a:r>
              <a:rPr lang="tr-TR" sz="2000" dirty="0" err="1" smtClean="0"/>
              <a:t>kontraksiyon</a:t>
            </a:r>
            <a:r>
              <a:rPr lang="tr-TR" sz="2000" dirty="0" smtClean="0"/>
              <a:t>,parmaklar </a:t>
            </a:r>
            <a:r>
              <a:rPr lang="tr-TR" sz="2000" dirty="0" err="1" smtClean="0"/>
              <a:t>eleve</a:t>
            </a:r>
            <a:r>
              <a:rPr lang="tr-TR" sz="2000" dirty="0" smtClean="0"/>
              <a:t> edilebilir,3 kez tekrar edilir.</a:t>
            </a:r>
          </a:p>
          <a:p>
            <a:r>
              <a:rPr lang="tr-TR" sz="2000" dirty="0" smtClean="0"/>
              <a:t>4/5   7-9 sn tutulur,parmaklar </a:t>
            </a:r>
            <a:r>
              <a:rPr lang="tr-TR" sz="2000" dirty="0" err="1" smtClean="0"/>
              <a:t>eleve</a:t>
            </a:r>
            <a:r>
              <a:rPr lang="tr-TR" sz="2000" dirty="0" smtClean="0"/>
              <a:t> edilir,3 kez tekrar edilebilir.</a:t>
            </a:r>
          </a:p>
          <a:p>
            <a:r>
              <a:rPr lang="tr-TR" sz="2000" dirty="0" smtClean="0"/>
              <a:t>5/5   9 sn süreyle,</a:t>
            </a:r>
            <a:r>
              <a:rPr lang="tr-TR" sz="2000" dirty="0" err="1" smtClean="0"/>
              <a:t>elevasyonla</a:t>
            </a:r>
            <a:r>
              <a:rPr lang="tr-TR" sz="2000" dirty="0" smtClean="0"/>
              <a:t> birlikte hızlı </a:t>
            </a:r>
            <a:r>
              <a:rPr lang="tr-TR" sz="2000" dirty="0" err="1" smtClean="0"/>
              <a:t>kontraksiyon</a:t>
            </a:r>
            <a:r>
              <a:rPr lang="tr-TR" sz="2000" dirty="0" smtClean="0"/>
              <a:t> ve 4 kez tekrar.</a:t>
            </a:r>
          </a:p>
          <a:p>
            <a:endParaRPr lang="tr-TR" sz="2000" dirty="0"/>
          </a:p>
        </p:txBody>
      </p:sp>
      <p:sp>
        <p:nvSpPr>
          <p:cNvPr id="9" name="8 Metin kutusu"/>
          <p:cNvSpPr txBox="1"/>
          <p:nvPr/>
        </p:nvSpPr>
        <p:spPr>
          <a:xfrm>
            <a:off x="1259632" y="5436513"/>
            <a:ext cx="7992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smtClean="0"/>
              <a:t>Adams C,</a:t>
            </a:r>
            <a:r>
              <a:rPr lang="tr-TR" sz="1600" dirty="0" err="1" smtClean="0"/>
              <a:t>Frahm</a:t>
            </a:r>
            <a:r>
              <a:rPr lang="tr-TR" sz="1600" dirty="0" smtClean="0"/>
              <a:t> J.</a:t>
            </a:r>
            <a:r>
              <a:rPr lang="tr-TR" sz="1600" dirty="0" err="1" smtClean="0"/>
              <a:t>Genitourinary</a:t>
            </a:r>
            <a:r>
              <a:rPr lang="tr-TR" sz="1600" dirty="0" smtClean="0"/>
              <a:t> </a:t>
            </a:r>
            <a:r>
              <a:rPr lang="tr-TR" sz="1600" dirty="0" err="1" smtClean="0"/>
              <a:t>System</a:t>
            </a:r>
            <a:r>
              <a:rPr lang="tr-TR" sz="1600" dirty="0" smtClean="0"/>
              <a:t>,in </a:t>
            </a:r>
            <a:r>
              <a:rPr lang="tr-TR" sz="1600" dirty="0" err="1" smtClean="0"/>
              <a:t>Saunders</a:t>
            </a:r>
            <a:r>
              <a:rPr lang="tr-TR" sz="1600" dirty="0" smtClean="0"/>
              <a:t> </a:t>
            </a:r>
            <a:r>
              <a:rPr lang="tr-TR" sz="1600" dirty="0" err="1" smtClean="0"/>
              <a:t>Manual</a:t>
            </a:r>
            <a:r>
              <a:rPr lang="tr-TR" sz="1600" dirty="0" smtClean="0"/>
              <a:t> of </a:t>
            </a:r>
            <a:r>
              <a:rPr lang="tr-TR" sz="1600" dirty="0" err="1" smtClean="0"/>
              <a:t>Physical</a:t>
            </a:r>
            <a:r>
              <a:rPr lang="tr-TR" sz="1600" dirty="0" smtClean="0"/>
              <a:t> </a:t>
            </a:r>
            <a:r>
              <a:rPr lang="tr-TR" sz="1600" dirty="0" err="1" smtClean="0"/>
              <a:t>Therapy</a:t>
            </a:r>
            <a:r>
              <a:rPr lang="tr-TR" sz="1600" dirty="0" smtClean="0"/>
              <a:t> </a:t>
            </a:r>
            <a:r>
              <a:rPr lang="tr-TR" sz="1600" dirty="0" err="1" smtClean="0"/>
              <a:t>Practice</a:t>
            </a:r>
            <a:r>
              <a:rPr lang="tr-TR" sz="1600" dirty="0" smtClean="0"/>
              <a:t>,W.B.</a:t>
            </a:r>
            <a:r>
              <a:rPr lang="tr-TR" sz="1600" dirty="0" err="1" smtClean="0"/>
              <a:t>Saunders</a:t>
            </a:r>
            <a:r>
              <a:rPr lang="tr-TR" sz="1600" dirty="0" smtClean="0"/>
              <a:t> </a:t>
            </a:r>
            <a:r>
              <a:rPr lang="tr-TR" sz="1600" dirty="0" err="1" smtClean="0"/>
              <a:t>Company</a:t>
            </a:r>
            <a:r>
              <a:rPr lang="tr-TR" sz="1600" dirty="0" smtClean="0"/>
              <a:t>,</a:t>
            </a:r>
            <a:r>
              <a:rPr lang="tr-TR" sz="1600" dirty="0" err="1" smtClean="0"/>
              <a:t>Philadelphia</a:t>
            </a:r>
            <a:r>
              <a:rPr lang="tr-TR" sz="1600" dirty="0" smtClean="0"/>
              <a:t>.1995,p:459-504</a:t>
            </a:r>
            <a:endParaRPr lang="tr-TR" sz="16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Mesane idrar Volümü Ölçümü</a:t>
            </a:r>
            <a:b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(USG )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6084168" y="2564904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Volüm:</a:t>
            </a:r>
            <a:r>
              <a:rPr lang="tr-TR" dirty="0" smtClean="0">
                <a:sym typeface="Wingdings" pitchFamily="2" charset="2"/>
              </a:rPr>
              <a:t>(</a:t>
            </a:r>
            <a:r>
              <a:rPr lang="tr-TR" dirty="0" err="1" smtClean="0">
                <a:sym typeface="Wingdings" pitchFamily="2" charset="2"/>
              </a:rPr>
              <a:t>hxdxw</a:t>
            </a:r>
            <a:r>
              <a:rPr lang="tr-TR" dirty="0" smtClean="0">
                <a:sym typeface="Wingdings" pitchFamily="2" charset="2"/>
              </a:rPr>
              <a:t>)x0,7 </a:t>
            </a:r>
          </a:p>
          <a:p>
            <a:r>
              <a:rPr lang="tr-TR" dirty="0" smtClean="0">
                <a:sym typeface="Wingdings" pitchFamily="2" charset="2"/>
              </a:rPr>
              <a:t>(%21 hata payı var)</a:t>
            </a:r>
            <a:endParaRPr lang="tr-TR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556792"/>
            <a:ext cx="5256584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Metin kutusu"/>
          <p:cNvSpPr txBox="1"/>
          <p:nvPr/>
        </p:nvSpPr>
        <p:spPr>
          <a:xfrm>
            <a:off x="1835696" y="5589240"/>
            <a:ext cx="4968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err="1" smtClean="0"/>
              <a:t>Poston</a:t>
            </a:r>
            <a:r>
              <a:rPr lang="tr-TR" sz="1600" dirty="0" smtClean="0"/>
              <a:t> GJ et </a:t>
            </a:r>
            <a:r>
              <a:rPr lang="tr-TR" sz="1600" dirty="0" err="1" smtClean="0"/>
              <a:t>all</a:t>
            </a:r>
            <a:r>
              <a:rPr lang="tr-TR" sz="1600" dirty="0" smtClean="0"/>
              <a:t>….</a:t>
            </a:r>
            <a:r>
              <a:rPr lang="tr-TR" sz="1600" dirty="0" err="1" smtClean="0"/>
              <a:t>Br</a:t>
            </a:r>
            <a:r>
              <a:rPr lang="tr-TR" sz="1600" dirty="0" smtClean="0"/>
              <a:t> J </a:t>
            </a:r>
            <a:r>
              <a:rPr lang="tr-TR" sz="1600" dirty="0" err="1" smtClean="0"/>
              <a:t>Urol</a:t>
            </a:r>
            <a:r>
              <a:rPr lang="tr-TR" sz="1600" dirty="0" smtClean="0"/>
              <a:t> 55:361-363,1983</a:t>
            </a:r>
            <a:endParaRPr lang="tr-TR" sz="1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tr-TR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Asemptomatik</a:t>
            </a:r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POP  (2)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tr-TR" dirty="0" smtClean="0"/>
              <a:t>Yeterli miktarda sıvı alınması,</a:t>
            </a:r>
            <a:r>
              <a:rPr lang="tr-TR" dirty="0" err="1" smtClean="0"/>
              <a:t>miksiyon</a:t>
            </a:r>
            <a:r>
              <a:rPr lang="tr-TR" dirty="0" smtClean="0"/>
              <a:t> alışkanlığının değerlendirilmesi,</a:t>
            </a:r>
          </a:p>
          <a:p>
            <a:r>
              <a:rPr lang="tr-TR" dirty="0" smtClean="0"/>
              <a:t>Diyetin düzenlenmesi (</a:t>
            </a:r>
            <a:r>
              <a:rPr lang="tr-TR" dirty="0" err="1" smtClean="0"/>
              <a:t>Defekasyon</a:t>
            </a:r>
            <a:r>
              <a:rPr lang="tr-TR" dirty="0" smtClean="0"/>
              <a:t> ve </a:t>
            </a:r>
            <a:r>
              <a:rPr lang="tr-TR" dirty="0" err="1" smtClean="0"/>
              <a:t>obesite</a:t>
            </a:r>
            <a:r>
              <a:rPr lang="tr-TR" dirty="0" smtClean="0"/>
              <a:t> yönü ile)</a:t>
            </a:r>
          </a:p>
          <a:p>
            <a:r>
              <a:rPr lang="tr-TR" dirty="0" smtClean="0"/>
              <a:t>Düzenli,ıkınmadan </a:t>
            </a:r>
            <a:r>
              <a:rPr lang="tr-TR" dirty="0" err="1" smtClean="0"/>
              <a:t>defekasyonun</a:t>
            </a:r>
            <a:r>
              <a:rPr lang="tr-TR" dirty="0" smtClean="0"/>
              <a:t> sağlanması,</a:t>
            </a:r>
          </a:p>
          <a:p>
            <a:r>
              <a:rPr lang="tr-TR" dirty="0" smtClean="0"/>
              <a:t>Ağır kaldırmadan kaçınılması,</a:t>
            </a:r>
          </a:p>
          <a:p>
            <a:r>
              <a:rPr lang="tr-TR" dirty="0" smtClean="0"/>
              <a:t>Kronik öksürüklerden kaçınılması,sigara içilmemesi</a:t>
            </a:r>
          </a:p>
          <a:p>
            <a:r>
              <a:rPr lang="tr-TR" dirty="0" err="1" smtClean="0"/>
              <a:t>Pelvik</a:t>
            </a:r>
            <a:r>
              <a:rPr lang="tr-TR" dirty="0" smtClean="0"/>
              <a:t> tabana yük oluşturacak diğer medikal durumlara yönelik tedbirler,</a:t>
            </a:r>
          </a:p>
          <a:p>
            <a:r>
              <a:rPr lang="tr-TR" dirty="0" err="1" smtClean="0"/>
              <a:t>Pelvik</a:t>
            </a:r>
            <a:r>
              <a:rPr lang="tr-TR" dirty="0" smtClean="0"/>
              <a:t> taban kasları zayıf veya iyi koordine değilse </a:t>
            </a:r>
            <a:r>
              <a:rPr lang="tr-TR" dirty="0" err="1" smtClean="0"/>
              <a:t>pelvik</a:t>
            </a:r>
            <a:r>
              <a:rPr lang="tr-TR" dirty="0" smtClean="0"/>
              <a:t> kas rehabilitasyonu verilmesi.</a:t>
            </a:r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3 Metin kutusu"/>
          <p:cNvSpPr txBox="1"/>
          <p:nvPr/>
        </p:nvSpPr>
        <p:spPr>
          <a:xfrm>
            <a:off x="1115616" y="5949280"/>
            <a:ext cx="73448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err="1" smtClean="0"/>
              <a:t>Weber</a:t>
            </a:r>
            <a:r>
              <a:rPr lang="tr-TR" sz="1600" dirty="0" smtClean="0"/>
              <a:t> A.M …..</a:t>
            </a:r>
            <a:r>
              <a:rPr lang="tr-TR" sz="1600" dirty="0" err="1" smtClean="0"/>
              <a:t>Asymptomatic</a:t>
            </a:r>
            <a:r>
              <a:rPr lang="tr-TR" sz="1600" dirty="0" smtClean="0"/>
              <a:t> </a:t>
            </a:r>
            <a:r>
              <a:rPr lang="tr-TR" sz="1600" dirty="0" err="1" smtClean="0"/>
              <a:t>Prolapse</a:t>
            </a:r>
            <a:r>
              <a:rPr lang="tr-TR" sz="1600" dirty="0" smtClean="0"/>
              <a:t> .Office </a:t>
            </a:r>
            <a:r>
              <a:rPr lang="tr-TR" sz="1600" dirty="0" err="1" smtClean="0"/>
              <a:t>Urogynecology</a:t>
            </a:r>
            <a:r>
              <a:rPr lang="tr-TR" sz="1600" dirty="0" smtClean="0"/>
              <a:t>.</a:t>
            </a:r>
            <a:r>
              <a:rPr lang="tr-TR" sz="1600" dirty="0" err="1" smtClean="0"/>
              <a:t>Mc</a:t>
            </a:r>
            <a:r>
              <a:rPr lang="tr-TR" sz="1600" dirty="0" smtClean="0"/>
              <a:t> </a:t>
            </a:r>
            <a:r>
              <a:rPr lang="tr-TR" sz="1600" dirty="0" err="1" smtClean="0"/>
              <a:t>Grae</a:t>
            </a:r>
            <a:r>
              <a:rPr lang="tr-TR" sz="1600" dirty="0" smtClean="0"/>
              <a:t> –</a:t>
            </a:r>
            <a:r>
              <a:rPr lang="tr-TR" sz="1600" dirty="0" err="1" smtClean="0"/>
              <a:t>Hıll</a:t>
            </a:r>
            <a:r>
              <a:rPr lang="tr-TR" sz="1600" dirty="0" smtClean="0"/>
              <a:t> 2004 p.198</a:t>
            </a:r>
            <a:endParaRPr lang="tr-TR" sz="16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667544"/>
          </a:xfrm>
        </p:spPr>
        <p:txBody>
          <a:bodyPr/>
          <a:lstStyle/>
          <a:p>
            <a:r>
              <a:rPr lang="tr-TR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POP ‘da Doğal Süreç</a:t>
            </a:r>
            <a:endParaRPr lang="tr-TR" sz="3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1043608" y="1124744"/>
            <a:ext cx="7272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Women’s</a:t>
            </a:r>
            <a:r>
              <a:rPr lang="tr-TR" dirty="0" smtClean="0"/>
              <a:t> </a:t>
            </a:r>
            <a:r>
              <a:rPr lang="tr-TR" dirty="0" err="1" smtClean="0"/>
              <a:t>Health</a:t>
            </a:r>
            <a:r>
              <a:rPr lang="tr-TR" dirty="0" smtClean="0"/>
              <a:t> </a:t>
            </a:r>
            <a:r>
              <a:rPr lang="tr-TR" dirty="0" err="1" smtClean="0"/>
              <a:t>Initative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5" name="4 Metin kutusu"/>
          <p:cNvSpPr txBox="1"/>
          <p:nvPr/>
        </p:nvSpPr>
        <p:spPr>
          <a:xfrm>
            <a:off x="1044624" y="1556792"/>
            <a:ext cx="8711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412 olgu (5,7 yıl) standart bir </a:t>
            </a:r>
            <a:r>
              <a:rPr lang="tr-TR" dirty="0" err="1" smtClean="0"/>
              <a:t>evreleme</a:t>
            </a:r>
            <a:r>
              <a:rPr lang="tr-TR" dirty="0" smtClean="0"/>
              <a:t> sistemi kullanılmamış.</a:t>
            </a:r>
            <a:endParaRPr lang="tr-TR" dirty="0"/>
          </a:p>
        </p:txBody>
      </p:sp>
      <p:sp>
        <p:nvSpPr>
          <p:cNvPr id="6" name="5 Metin kutusu"/>
          <p:cNvSpPr txBox="1"/>
          <p:nvPr/>
        </p:nvSpPr>
        <p:spPr>
          <a:xfrm>
            <a:off x="539552" y="2498120"/>
            <a:ext cx="34563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İlk muayenede %31.8</a:t>
            </a:r>
          </a:p>
          <a:p>
            <a:r>
              <a:rPr lang="tr-TR" dirty="0" smtClean="0"/>
              <a:t>Yıllık yeni olgu oranları:</a:t>
            </a:r>
          </a:p>
          <a:p>
            <a:r>
              <a:rPr lang="tr-TR" dirty="0" smtClean="0"/>
              <a:t>     </a:t>
            </a:r>
            <a:r>
              <a:rPr lang="tr-TR" dirty="0" err="1" smtClean="0"/>
              <a:t>Sistosel</a:t>
            </a:r>
            <a:r>
              <a:rPr lang="tr-TR" dirty="0" smtClean="0"/>
              <a:t> :9/100 </a:t>
            </a:r>
          </a:p>
          <a:p>
            <a:r>
              <a:rPr lang="tr-TR" dirty="0" smtClean="0"/>
              <a:t>     </a:t>
            </a:r>
            <a:r>
              <a:rPr lang="tr-TR" dirty="0" err="1" smtClean="0"/>
              <a:t>Rektosel</a:t>
            </a:r>
            <a:r>
              <a:rPr lang="tr-TR" dirty="0" smtClean="0"/>
              <a:t>:5/100</a:t>
            </a:r>
          </a:p>
          <a:p>
            <a:r>
              <a:rPr lang="tr-TR" dirty="0" smtClean="0"/>
              <a:t>     </a:t>
            </a:r>
            <a:r>
              <a:rPr lang="tr-TR" dirty="0" err="1" smtClean="0"/>
              <a:t>Uterin</a:t>
            </a:r>
            <a:r>
              <a:rPr lang="tr-TR" dirty="0" smtClean="0"/>
              <a:t> POP:7/100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5364088" y="2651428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POP </a:t>
            </a:r>
            <a:r>
              <a:rPr lang="tr-TR" dirty="0" err="1" smtClean="0"/>
              <a:t>progesyon</a:t>
            </a:r>
            <a:r>
              <a:rPr lang="tr-TR" dirty="0" smtClean="0"/>
              <a:t> oranları:</a:t>
            </a:r>
          </a:p>
          <a:p>
            <a:r>
              <a:rPr lang="tr-TR" dirty="0" smtClean="0"/>
              <a:t>     </a:t>
            </a:r>
            <a:r>
              <a:rPr lang="tr-TR" dirty="0" err="1" smtClean="0"/>
              <a:t>Sistosel</a:t>
            </a:r>
            <a:r>
              <a:rPr lang="tr-TR" dirty="0" smtClean="0"/>
              <a:t>:9.5/100</a:t>
            </a:r>
          </a:p>
          <a:p>
            <a:r>
              <a:rPr lang="tr-TR" dirty="0" smtClean="0"/>
              <a:t>     </a:t>
            </a:r>
            <a:r>
              <a:rPr lang="tr-TR" dirty="0" err="1" smtClean="0"/>
              <a:t>Rektosel</a:t>
            </a:r>
            <a:r>
              <a:rPr lang="tr-TR" dirty="0" smtClean="0"/>
              <a:t>:13.5/100</a:t>
            </a:r>
          </a:p>
          <a:p>
            <a:r>
              <a:rPr lang="tr-TR" dirty="0" smtClean="0"/>
              <a:t>     </a:t>
            </a:r>
            <a:r>
              <a:rPr lang="tr-TR" dirty="0" err="1" smtClean="0"/>
              <a:t>Uterin</a:t>
            </a:r>
            <a:r>
              <a:rPr lang="tr-TR" dirty="0" smtClean="0"/>
              <a:t> POP :1.9/100</a:t>
            </a:r>
            <a:endParaRPr lang="tr-TR" dirty="0"/>
          </a:p>
        </p:txBody>
      </p:sp>
      <p:sp>
        <p:nvSpPr>
          <p:cNvPr id="9" name="8 Metin kutusu"/>
          <p:cNvSpPr txBox="1"/>
          <p:nvPr/>
        </p:nvSpPr>
        <p:spPr>
          <a:xfrm>
            <a:off x="2843808" y="4077072"/>
            <a:ext cx="38884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Spontan</a:t>
            </a:r>
            <a:r>
              <a:rPr lang="tr-TR" dirty="0" smtClean="0"/>
              <a:t> regresyon oranları</a:t>
            </a:r>
          </a:p>
          <a:p>
            <a:r>
              <a:rPr lang="tr-TR" dirty="0" smtClean="0"/>
              <a:t>              Evre I POP :</a:t>
            </a:r>
          </a:p>
          <a:p>
            <a:r>
              <a:rPr lang="tr-TR" dirty="0" smtClean="0"/>
              <a:t>      </a:t>
            </a:r>
            <a:r>
              <a:rPr lang="tr-TR" dirty="0" err="1" smtClean="0"/>
              <a:t>Sistosel</a:t>
            </a:r>
            <a:r>
              <a:rPr lang="tr-TR" dirty="0" smtClean="0"/>
              <a:t>:23.5/100</a:t>
            </a:r>
          </a:p>
          <a:p>
            <a:r>
              <a:rPr lang="tr-TR" dirty="0" smtClean="0"/>
              <a:t>      </a:t>
            </a:r>
            <a:r>
              <a:rPr lang="tr-TR" dirty="0" err="1" smtClean="0"/>
              <a:t>Rektosel</a:t>
            </a:r>
            <a:r>
              <a:rPr lang="tr-TR" dirty="0" smtClean="0"/>
              <a:t>:22/100</a:t>
            </a:r>
          </a:p>
          <a:p>
            <a:r>
              <a:rPr lang="tr-TR" dirty="0" smtClean="0"/>
              <a:t>      </a:t>
            </a:r>
            <a:r>
              <a:rPr lang="tr-TR" dirty="0" err="1" smtClean="0"/>
              <a:t>Uterin</a:t>
            </a:r>
            <a:r>
              <a:rPr lang="tr-TR" dirty="0" smtClean="0"/>
              <a:t> POP:48/100</a:t>
            </a:r>
          </a:p>
        </p:txBody>
      </p:sp>
      <p:sp>
        <p:nvSpPr>
          <p:cNvPr id="10" name="9 Metin kutusu"/>
          <p:cNvSpPr txBox="1"/>
          <p:nvPr/>
        </p:nvSpPr>
        <p:spPr>
          <a:xfrm>
            <a:off x="2411760" y="6165304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err="1" smtClean="0"/>
              <a:t>Am</a:t>
            </a:r>
            <a:r>
              <a:rPr lang="tr-TR" sz="1600" dirty="0" smtClean="0"/>
              <a:t> J </a:t>
            </a:r>
            <a:r>
              <a:rPr lang="tr-TR" sz="1600" dirty="0" err="1" smtClean="0"/>
              <a:t>Obstet</a:t>
            </a:r>
            <a:r>
              <a:rPr lang="tr-TR" sz="1600" dirty="0" smtClean="0"/>
              <a:t> </a:t>
            </a:r>
            <a:r>
              <a:rPr lang="tr-TR" sz="1600" dirty="0" err="1" smtClean="0"/>
              <a:t>Gynecol</a:t>
            </a:r>
            <a:r>
              <a:rPr lang="tr-TR" sz="1600" dirty="0" smtClean="0"/>
              <a:t> 2004;190:27-32</a:t>
            </a:r>
            <a:endParaRPr lang="tr-TR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tr-TR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Semptomatik</a:t>
            </a:r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POP (1)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899592" y="1412776"/>
            <a:ext cx="741682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Öykü:</a:t>
            </a:r>
          </a:p>
          <a:p>
            <a:pPr>
              <a:buFont typeface="Arial" pitchFamily="34" charset="0"/>
              <a:buChar char="•"/>
            </a:pPr>
            <a:r>
              <a:rPr lang="tr-TR" sz="2400" dirty="0" smtClean="0"/>
              <a:t>Semptomların POP ile ilgili olduğunu kesinleştir.</a:t>
            </a:r>
          </a:p>
          <a:p>
            <a:pPr lvl="1">
              <a:buFont typeface="Calibri" pitchFamily="34" charset="0"/>
              <a:buChar char="–"/>
            </a:pPr>
            <a:r>
              <a:rPr lang="tr-TR" sz="2400" dirty="0" smtClean="0"/>
              <a:t>Kitle ele gelmesi</a:t>
            </a:r>
          </a:p>
          <a:p>
            <a:pPr lvl="1">
              <a:buFont typeface="Calibri" pitchFamily="34" charset="0"/>
              <a:buChar char="–"/>
            </a:pPr>
            <a:r>
              <a:rPr lang="tr-TR" sz="2400" dirty="0" smtClean="0"/>
              <a:t>Aşağıya basınç hissi</a:t>
            </a:r>
          </a:p>
          <a:p>
            <a:pPr lvl="1">
              <a:buFont typeface="Calibri" pitchFamily="34" charset="0"/>
              <a:buChar char="–"/>
            </a:pPr>
            <a:r>
              <a:rPr lang="tr-TR" sz="2400" dirty="0" err="1" smtClean="0"/>
              <a:t>Pelvik</a:t>
            </a:r>
            <a:r>
              <a:rPr lang="tr-TR" sz="2400" dirty="0" smtClean="0"/>
              <a:t> ağrı</a:t>
            </a:r>
          </a:p>
          <a:p>
            <a:pPr lvl="1"/>
            <a:endParaRPr lang="tr-TR" sz="2400" dirty="0" smtClean="0"/>
          </a:p>
          <a:p>
            <a:pPr>
              <a:buFont typeface="Arial" pitchFamily="34" charset="0"/>
              <a:buChar char="•"/>
            </a:pPr>
            <a:r>
              <a:rPr lang="tr-TR" sz="2400" dirty="0" err="1" smtClean="0"/>
              <a:t>Pelvik</a:t>
            </a:r>
            <a:r>
              <a:rPr lang="tr-TR" sz="2400" dirty="0" smtClean="0"/>
              <a:t> organlarla ilgili semptom ve bulgu ilişkisini belirle.</a:t>
            </a:r>
          </a:p>
          <a:p>
            <a:pPr lvl="1">
              <a:buFont typeface="Calibri" pitchFamily="34" charset="0"/>
              <a:buChar char="–"/>
            </a:pPr>
            <a:r>
              <a:rPr lang="tr-TR" sz="2400" dirty="0" err="1" smtClean="0"/>
              <a:t>Üriner</a:t>
            </a:r>
            <a:r>
              <a:rPr lang="tr-TR" sz="2400" dirty="0" smtClean="0"/>
              <a:t> semptomlar</a:t>
            </a:r>
          </a:p>
          <a:p>
            <a:pPr lvl="1">
              <a:buFont typeface="Calibri" pitchFamily="34" charset="0"/>
              <a:buChar char="–"/>
            </a:pPr>
            <a:r>
              <a:rPr lang="tr-TR" sz="2400" dirty="0" err="1" smtClean="0"/>
              <a:t>Defekasyona</a:t>
            </a:r>
            <a:r>
              <a:rPr lang="tr-TR" sz="2400" dirty="0" smtClean="0"/>
              <a:t> ait semptomlar</a:t>
            </a:r>
          </a:p>
          <a:p>
            <a:pPr lvl="1">
              <a:buFont typeface="Calibri" pitchFamily="34" charset="0"/>
              <a:buChar char="–"/>
            </a:pPr>
            <a:r>
              <a:rPr lang="tr-TR" sz="2400" dirty="0" smtClean="0"/>
              <a:t>Cinsel yaşamla ilgili yakınmalar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tr-TR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Semptomatik</a:t>
            </a:r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POP (2)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2915816" y="1340768"/>
            <a:ext cx="3096344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Öykü </a:t>
            </a:r>
          </a:p>
          <a:p>
            <a:pPr algn="ctr"/>
            <a:r>
              <a:rPr lang="tr-TR" dirty="0" smtClean="0"/>
              <a:t>+</a:t>
            </a:r>
          </a:p>
          <a:p>
            <a:pPr algn="ctr"/>
            <a:r>
              <a:rPr lang="tr-TR" dirty="0" smtClean="0"/>
              <a:t>Fizik Muayene-POP </a:t>
            </a:r>
            <a:r>
              <a:rPr lang="tr-TR" dirty="0" err="1" smtClean="0"/>
              <a:t>Evreleme</a:t>
            </a:r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395536" y="2937718"/>
            <a:ext cx="4896544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Semptomlara göre daha ileri tetkikler:</a:t>
            </a:r>
          </a:p>
          <a:p>
            <a:pPr lvl="1">
              <a:buFont typeface="Calibri" pitchFamily="34" charset="0"/>
              <a:buChar char="–"/>
            </a:pPr>
            <a:r>
              <a:rPr lang="tr-TR" dirty="0" err="1" smtClean="0"/>
              <a:t>Üriner</a:t>
            </a:r>
            <a:r>
              <a:rPr lang="tr-TR" dirty="0" smtClean="0"/>
              <a:t> </a:t>
            </a:r>
            <a:r>
              <a:rPr lang="tr-TR" dirty="0" err="1" smtClean="0"/>
              <a:t>disfonksiyon</a:t>
            </a:r>
            <a:r>
              <a:rPr lang="tr-TR" dirty="0" smtClean="0"/>
              <a:t> testleri</a:t>
            </a:r>
          </a:p>
          <a:p>
            <a:pPr lvl="1">
              <a:buFont typeface="Calibri" pitchFamily="34" charset="0"/>
              <a:buChar char="–"/>
            </a:pPr>
            <a:r>
              <a:rPr lang="tr-TR" dirty="0" err="1" smtClean="0"/>
              <a:t>Defekasyon</a:t>
            </a:r>
            <a:r>
              <a:rPr lang="tr-TR" dirty="0" smtClean="0"/>
              <a:t> </a:t>
            </a:r>
            <a:r>
              <a:rPr lang="tr-TR" dirty="0" err="1" smtClean="0"/>
              <a:t>disfonksiyonuna</a:t>
            </a:r>
            <a:r>
              <a:rPr lang="tr-TR" dirty="0"/>
              <a:t> </a:t>
            </a:r>
            <a:r>
              <a:rPr lang="tr-TR" dirty="0" smtClean="0"/>
              <a:t>yönelik testler</a:t>
            </a:r>
            <a:endParaRPr lang="tr-TR" dirty="0"/>
          </a:p>
        </p:txBody>
      </p:sp>
      <p:sp>
        <p:nvSpPr>
          <p:cNvPr id="8" name="7 Metin kutusu"/>
          <p:cNvSpPr txBox="1"/>
          <p:nvPr/>
        </p:nvSpPr>
        <p:spPr>
          <a:xfrm>
            <a:off x="6084168" y="2987660"/>
            <a:ext cx="2160240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 Hafif Semptomlar</a:t>
            </a:r>
          </a:p>
          <a:p>
            <a:r>
              <a:rPr lang="tr-TR" dirty="0" smtClean="0"/>
              <a:t>(QOL bozulmamış)</a:t>
            </a:r>
            <a:endParaRPr lang="tr-TR" dirty="0"/>
          </a:p>
        </p:txBody>
      </p:sp>
      <p:sp>
        <p:nvSpPr>
          <p:cNvPr id="9" name="8 Metin kutusu"/>
          <p:cNvSpPr txBox="1"/>
          <p:nvPr/>
        </p:nvSpPr>
        <p:spPr>
          <a:xfrm>
            <a:off x="5796136" y="4399944"/>
            <a:ext cx="2808312" cy="14773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dirty="0" err="1" smtClean="0"/>
              <a:t>Asemptomatik</a:t>
            </a:r>
            <a:r>
              <a:rPr lang="tr-TR" dirty="0" smtClean="0"/>
              <a:t> POP gibi koruyucu tedbirler</a:t>
            </a:r>
          </a:p>
          <a:p>
            <a:pPr algn="ctr"/>
            <a:r>
              <a:rPr lang="tr-TR" dirty="0" smtClean="0"/>
              <a:t>+</a:t>
            </a:r>
          </a:p>
          <a:p>
            <a:pPr algn="ctr"/>
            <a:r>
              <a:rPr lang="tr-TR" dirty="0" smtClean="0"/>
              <a:t>İzlem</a:t>
            </a:r>
          </a:p>
          <a:p>
            <a:pPr algn="ctr"/>
            <a:r>
              <a:rPr lang="tr-TR" dirty="0" smtClean="0"/>
              <a:t>(Yeniden değerlendir)</a:t>
            </a:r>
            <a:endParaRPr lang="tr-TR" dirty="0"/>
          </a:p>
        </p:txBody>
      </p:sp>
      <p:sp>
        <p:nvSpPr>
          <p:cNvPr id="10" name="9 Metin kutusu"/>
          <p:cNvSpPr txBox="1"/>
          <p:nvPr/>
        </p:nvSpPr>
        <p:spPr>
          <a:xfrm>
            <a:off x="899592" y="4581128"/>
            <a:ext cx="3960440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Semptom ve bulgulara göre tedavi:</a:t>
            </a:r>
          </a:p>
          <a:p>
            <a:pPr lvl="1">
              <a:buFont typeface="Calibri" pitchFamily="34" charset="0"/>
              <a:buChar char="–"/>
            </a:pPr>
            <a:r>
              <a:rPr lang="tr-TR" dirty="0" err="1" smtClean="0"/>
              <a:t>Peser</a:t>
            </a:r>
            <a:r>
              <a:rPr lang="tr-TR" dirty="0" smtClean="0"/>
              <a:t>+lokal östrojen  (!)</a:t>
            </a:r>
          </a:p>
          <a:p>
            <a:pPr lvl="1">
              <a:buFont typeface="Calibri" pitchFamily="34" charset="0"/>
              <a:buChar char="–"/>
            </a:pPr>
            <a:r>
              <a:rPr lang="tr-TR" dirty="0" smtClean="0"/>
              <a:t>Cerrahi</a:t>
            </a:r>
            <a:endParaRPr lang="tr-TR" dirty="0"/>
          </a:p>
        </p:txBody>
      </p:sp>
      <p:cxnSp>
        <p:nvCxnSpPr>
          <p:cNvPr id="14" name="13 Düz Ok Bağlayıcısı"/>
          <p:cNvCxnSpPr/>
          <p:nvPr/>
        </p:nvCxnSpPr>
        <p:spPr>
          <a:xfrm>
            <a:off x="4644008" y="2276872"/>
            <a:ext cx="1944216" cy="5760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17 Düz Ok Bağlayıcısı"/>
          <p:cNvCxnSpPr/>
          <p:nvPr/>
        </p:nvCxnSpPr>
        <p:spPr>
          <a:xfrm flipH="1">
            <a:off x="2627784" y="2276872"/>
            <a:ext cx="1584176" cy="5760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Düz Ok Bağlayıcısı"/>
          <p:cNvCxnSpPr/>
          <p:nvPr/>
        </p:nvCxnSpPr>
        <p:spPr>
          <a:xfrm>
            <a:off x="7164288" y="3645024"/>
            <a:ext cx="0" cy="7200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24 Düz Ok Bağlayıcısı"/>
          <p:cNvCxnSpPr/>
          <p:nvPr/>
        </p:nvCxnSpPr>
        <p:spPr>
          <a:xfrm>
            <a:off x="2843808" y="3933056"/>
            <a:ext cx="0" cy="5760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Politics</a:t>
            </a:r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of </a:t>
            </a:r>
            <a:r>
              <a:rPr lang="tr-TR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Pelvic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340768"/>
            <a:ext cx="4104456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Metin kutusu"/>
          <p:cNvSpPr txBox="1"/>
          <p:nvPr/>
        </p:nvSpPr>
        <p:spPr>
          <a:xfrm>
            <a:off x="1979712" y="5805264"/>
            <a:ext cx="56166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err="1" smtClean="0"/>
              <a:t>Wall</a:t>
            </a:r>
            <a:r>
              <a:rPr lang="tr-TR" sz="1600" dirty="0" smtClean="0"/>
              <a:t> </a:t>
            </a:r>
            <a:r>
              <a:rPr lang="tr-TR" sz="1600" dirty="0" err="1" smtClean="0"/>
              <a:t>L.De</a:t>
            </a:r>
            <a:r>
              <a:rPr lang="tr-TR" sz="1600" dirty="0" smtClean="0"/>
              <a:t> </a:t>
            </a:r>
            <a:r>
              <a:rPr lang="tr-TR" sz="1600" dirty="0" err="1" smtClean="0"/>
              <a:t>Lancey</a:t>
            </a:r>
            <a:r>
              <a:rPr lang="tr-TR" sz="1600" dirty="0" smtClean="0"/>
              <a:t> J:…..Perspec </a:t>
            </a:r>
            <a:r>
              <a:rPr lang="tr-TR" sz="1600" dirty="0" err="1" smtClean="0"/>
              <a:t>Biol</a:t>
            </a:r>
            <a:r>
              <a:rPr lang="tr-TR" sz="1600" dirty="0" smtClean="0"/>
              <a:t> </a:t>
            </a:r>
            <a:r>
              <a:rPr lang="tr-TR" sz="1600" dirty="0" err="1" smtClean="0"/>
              <a:t>Med</a:t>
            </a:r>
            <a:r>
              <a:rPr lang="tr-TR" sz="1600" dirty="0" smtClean="0"/>
              <a:t>,34:486-96,1991</a:t>
            </a:r>
            <a:endParaRPr lang="tr-TR" sz="16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Başlık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tr-TR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Semptomatik</a:t>
            </a:r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POP (3)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3851920" y="1196752"/>
            <a:ext cx="180020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Tedavi</a:t>
            </a:r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1043608" y="2132856"/>
            <a:ext cx="2664296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dirty="0" err="1" smtClean="0"/>
              <a:t>Peser</a:t>
            </a:r>
            <a:r>
              <a:rPr lang="tr-TR" dirty="0" smtClean="0"/>
              <a:t>+Lokal Östrojen</a:t>
            </a:r>
            <a:endParaRPr lang="tr-TR" dirty="0"/>
          </a:p>
        </p:txBody>
      </p:sp>
      <p:sp>
        <p:nvSpPr>
          <p:cNvPr id="8" name="7 Metin kutusu"/>
          <p:cNvSpPr txBox="1"/>
          <p:nvPr/>
        </p:nvSpPr>
        <p:spPr>
          <a:xfrm>
            <a:off x="5652120" y="2132856"/>
            <a:ext cx="216024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Cerrahi Tedavi</a:t>
            </a:r>
            <a:endParaRPr lang="tr-TR" dirty="0"/>
          </a:p>
        </p:txBody>
      </p:sp>
      <p:sp>
        <p:nvSpPr>
          <p:cNvPr id="9" name="8 Metin kutusu"/>
          <p:cNvSpPr txBox="1"/>
          <p:nvPr/>
        </p:nvSpPr>
        <p:spPr>
          <a:xfrm>
            <a:off x="1403648" y="3284984"/>
            <a:ext cx="1728192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Hasta Memnun</a:t>
            </a:r>
            <a:endParaRPr lang="tr-TR" dirty="0"/>
          </a:p>
        </p:txBody>
      </p:sp>
      <p:sp>
        <p:nvSpPr>
          <p:cNvPr id="10" name="9 Metin kutusu"/>
          <p:cNvSpPr txBox="1"/>
          <p:nvPr/>
        </p:nvSpPr>
        <p:spPr>
          <a:xfrm>
            <a:off x="3707904" y="3284984"/>
            <a:ext cx="1656184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Hasta Memnun</a:t>
            </a:r>
          </a:p>
          <a:p>
            <a:pPr algn="ctr"/>
            <a:r>
              <a:rPr lang="tr-TR" dirty="0" smtClean="0"/>
              <a:t> Değil</a:t>
            </a:r>
            <a:endParaRPr lang="tr-TR" dirty="0"/>
          </a:p>
        </p:txBody>
      </p:sp>
      <p:sp>
        <p:nvSpPr>
          <p:cNvPr id="14" name="13 Metin kutusu"/>
          <p:cNvSpPr txBox="1"/>
          <p:nvPr/>
        </p:nvSpPr>
        <p:spPr>
          <a:xfrm>
            <a:off x="1115616" y="4509120"/>
            <a:ext cx="2232248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dirty="0" err="1" smtClean="0"/>
              <a:t>Peserle</a:t>
            </a:r>
            <a:r>
              <a:rPr lang="tr-TR" dirty="0" smtClean="0"/>
              <a:t> Devam</a:t>
            </a:r>
          </a:p>
          <a:p>
            <a:pPr algn="ctr"/>
            <a:r>
              <a:rPr lang="tr-TR" dirty="0" smtClean="0"/>
              <a:t>+</a:t>
            </a:r>
          </a:p>
          <a:p>
            <a:pPr algn="ctr"/>
            <a:r>
              <a:rPr lang="tr-TR" dirty="0" smtClean="0"/>
              <a:t>İzlem</a:t>
            </a:r>
            <a:endParaRPr lang="tr-TR" dirty="0"/>
          </a:p>
        </p:txBody>
      </p:sp>
      <p:cxnSp>
        <p:nvCxnSpPr>
          <p:cNvPr id="16" name="15 Düz Ok Bağlayıcısı"/>
          <p:cNvCxnSpPr/>
          <p:nvPr/>
        </p:nvCxnSpPr>
        <p:spPr>
          <a:xfrm>
            <a:off x="5148064" y="1628800"/>
            <a:ext cx="1008112" cy="36004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Metin kutusu"/>
          <p:cNvSpPr txBox="1"/>
          <p:nvPr/>
        </p:nvSpPr>
        <p:spPr>
          <a:xfrm>
            <a:off x="6660232" y="2996952"/>
            <a:ext cx="2376264" cy="14773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dirty="0" smtClean="0"/>
              <a:t>Yaş</a:t>
            </a:r>
          </a:p>
          <a:p>
            <a:pPr algn="ctr"/>
            <a:r>
              <a:rPr lang="tr-TR" dirty="0" err="1" smtClean="0"/>
              <a:t>Komorbidite</a:t>
            </a:r>
            <a:endParaRPr lang="tr-TR" dirty="0" smtClean="0"/>
          </a:p>
          <a:p>
            <a:pPr algn="ctr"/>
            <a:r>
              <a:rPr lang="tr-TR" dirty="0" smtClean="0"/>
              <a:t>Cinsel Aktivite</a:t>
            </a:r>
          </a:p>
          <a:p>
            <a:pPr algn="ctr"/>
            <a:r>
              <a:rPr lang="tr-TR" dirty="0" smtClean="0"/>
              <a:t>Gebelik-Doğum Planları</a:t>
            </a:r>
          </a:p>
          <a:p>
            <a:pPr algn="ctr"/>
            <a:r>
              <a:rPr lang="tr-TR" dirty="0" err="1" smtClean="0"/>
              <a:t>Rekürrens</a:t>
            </a:r>
            <a:r>
              <a:rPr lang="tr-TR" dirty="0" smtClean="0"/>
              <a:t> POP</a:t>
            </a:r>
          </a:p>
        </p:txBody>
      </p:sp>
      <p:cxnSp>
        <p:nvCxnSpPr>
          <p:cNvPr id="18" name="17 Düz Ok Bağlayıcısı"/>
          <p:cNvCxnSpPr/>
          <p:nvPr/>
        </p:nvCxnSpPr>
        <p:spPr>
          <a:xfrm flipH="1">
            <a:off x="2987824" y="1628800"/>
            <a:ext cx="1368152" cy="43204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23 Metin kutusu"/>
          <p:cNvSpPr txBox="1"/>
          <p:nvPr/>
        </p:nvSpPr>
        <p:spPr>
          <a:xfrm>
            <a:off x="3851920" y="4521894"/>
            <a:ext cx="2520280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dirty="0" err="1" smtClean="0"/>
              <a:t>Postoperatif</a:t>
            </a:r>
            <a:r>
              <a:rPr lang="tr-TR" dirty="0" smtClean="0"/>
              <a:t> dönemde koruyucu önlemlerin alınması</a:t>
            </a:r>
            <a:endParaRPr lang="tr-TR" dirty="0"/>
          </a:p>
        </p:txBody>
      </p:sp>
      <p:cxnSp>
        <p:nvCxnSpPr>
          <p:cNvPr id="28" name="27 Düz Ok Bağlayıcısı"/>
          <p:cNvCxnSpPr/>
          <p:nvPr/>
        </p:nvCxnSpPr>
        <p:spPr>
          <a:xfrm>
            <a:off x="2267744" y="2636912"/>
            <a:ext cx="0" cy="57606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30 Düz Ok Bağlayıcısı"/>
          <p:cNvCxnSpPr/>
          <p:nvPr/>
        </p:nvCxnSpPr>
        <p:spPr>
          <a:xfrm>
            <a:off x="2267744" y="3861048"/>
            <a:ext cx="0" cy="57606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31 Düz Ok Bağlayıcısı"/>
          <p:cNvCxnSpPr/>
          <p:nvPr/>
        </p:nvCxnSpPr>
        <p:spPr>
          <a:xfrm>
            <a:off x="2987824" y="2564904"/>
            <a:ext cx="1368152" cy="64807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Düz Ok Bağlayıcısı"/>
          <p:cNvCxnSpPr/>
          <p:nvPr/>
        </p:nvCxnSpPr>
        <p:spPr>
          <a:xfrm flipV="1">
            <a:off x="4716016" y="2564904"/>
            <a:ext cx="1728192" cy="64807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19 Şekil"/>
          <p:cNvCxnSpPr>
            <a:stCxn id="8" idx="3"/>
          </p:cNvCxnSpPr>
          <p:nvPr/>
        </p:nvCxnSpPr>
        <p:spPr>
          <a:xfrm>
            <a:off x="7812360" y="2317522"/>
            <a:ext cx="432048" cy="679430"/>
          </a:xfrm>
          <a:prstGeom prst="bentConnector2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>
            <a:endCxn id="24" idx="0"/>
          </p:cNvCxnSpPr>
          <p:nvPr/>
        </p:nvCxnSpPr>
        <p:spPr>
          <a:xfrm flipH="1">
            <a:off x="5112060" y="2564904"/>
            <a:ext cx="1764196" cy="195699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395536" y="764704"/>
            <a:ext cx="1440160" cy="57606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  <a:latin typeface="Calibri" pitchFamily="34" charset="0"/>
              </a:rPr>
              <a:t>ÖYKÜ</a:t>
            </a:r>
            <a:endParaRPr lang="tr-TR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35496" y="2348880"/>
            <a:ext cx="1872208" cy="64807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dirty="0" smtClean="0">
                <a:solidFill>
                  <a:schemeClr val="tx1"/>
                </a:solidFill>
                <a:latin typeface="Calibri" pitchFamily="34" charset="0"/>
              </a:rPr>
              <a:t>KLİNİK</a:t>
            </a:r>
          </a:p>
          <a:p>
            <a:pPr algn="ctr"/>
            <a:r>
              <a:rPr lang="tr-TR" sz="1600" dirty="0" smtClean="0">
                <a:solidFill>
                  <a:schemeClr val="tx1"/>
                </a:solidFill>
                <a:latin typeface="Calibri" pitchFamily="34" charset="0"/>
              </a:rPr>
              <a:t>DEĞERLENDİRME</a:t>
            </a:r>
            <a:endParaRPr lang="tr-TR" sz="16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179512" y="4221088"/>
            <a:ext cx="1296144" cy="50405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  <a:latin typeface="Calibri" pitchFamily="34" charset="0"/>
              </a:rPr>
              <a:t>TANI</a:t>
            </a:r>
            <a:endParaRPr lang="tr-TR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251520" y="5301208"/>
            <a:ext cx="1440160" cy="5040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  <a:latin typeface="Calibri" pitchFamily="34" charset="0"/>
              </a:rPr>
              <a:t>TEDAVİ</a:t>
            </a:r>
            <a:endParaRPr lang="tr-TR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2915816" y="764704"/>
            <a:ext cx="3312368" cy="57606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  <a:latin typeface="Calibri" pitchFamily="34" charset="0"/>
              </a:rPr>
              <a:t>POP’a Yönelik Yakınma</a:t>
            </a:r>
            <a:endParaRPr lang="tr-TR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6948264" y="692696"/>
            <a:ext cx="2160240" cy="7920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  <a:latin typeface="Calibri" pitchFamily="34" charset="0"/>
              </a:rPr>
              <a:t>Kompleks veya </a:t>
            </a:r>
          </a:p>
          <a:p>
            <a:pPr algn="ctr"/>
            <a:r>
              <a:rPr lang="tr-TR" dirty="0" err="1" smtClean="0">
                <a:solidFill>
                  <a:schemeClr val="tx1"/>
                </a:solidFill>
                <a:latin typeface="Calibri" pitchFamily="34" charset="0"/>
              </a:rPr>
              <a:t>Tekrarlıyan</a:t>
            </a:r>
            <a:r>
              <a:rPr lang="tr-TR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tr-TR" dirty="0" err="1" smtClean="0">
                <a:solidFill>
                  <a:schemeClr val="tx1"/>
                </a:solidFill>
                <a:latin typeface="Calibri" pitchFamily="34" charset="0"/>
              </a:rPr>
              <a:t>Prolaps</a:t>
            </a:r>
            <a:endParaRPr lang="tr-TR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2" name="11 Yuvarlatılmış Dikdörtgen"/>
          <p:cNvSpPr/>
          <p:nvPr/>
        </p:nvSpPr>
        <p:spPr>
          <a:xfrm>
            <a:off x="1979712" y="1628800"/>
            <a:ext cx="5400600" cy="237626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400" b="1" dirty="0" smtClean="0">
                <a:solidFill>
                  <a:schemeClr val="tx1"/>
                </a:solidFill>
                <a:latin typeface="Calibri" pitchFamily="34" charset="0"/>
              </a:rPr>
              <a:t>Semptomların Değerlendirilmesi:</a:t>
            </a:r>
          </a:p>
          <a:p>
            <a:r>
              <a:rPr lang="tr-TR" sz="1400" dirty="0" smtClean="0">
                <a:solidFill>
                  <a:schemeClr val="tx1"/>
                </a:solidFill>
                <a:latin typeface="Calibri" pitchFamily="34" charset="0"/>
              </a:rPr>
              <a:t>Yakınmaların yarattığı sıkıntıların derecesinin değerlendirilmesi</a:t>
            </a:r>
          </a:p>
          <a:p>
            <a:r>
              <a:rPr lang="tr-TR" sz="1400" dirty="0" err="1" smtClean="0">
                <a:solidFill>
                  <a:schemeClr val="tx1"/>
                </a:solidFill>
                <a:latin typeface="Calibri" pitchFamily="34" charset="0"/>
              </a:rPr>
              <a:t>Üriner</a:t>
            </a:r>
            <a:r>
              <a:rPr lang="tr-TR" sz="1400" dirty="0" smtClean="0">
                <a:solidFill>
                  <a:schemeClr val="tx1"/>
                </a:solidFill>
                <a:latin typeface="Calibri" pitchFamily="34" charset="0"/>
              </a:rPr>
              <a:t>,</a:t>
            </a:r>
            <a:r>
              <a:rPr lang="tr-TR" sz="1400" dirty="0" err="1" smtClean="0">
                <a:solidFill>
                  <a:schemeClr val="tx1"/>
                </a:solidFill>
                <a:latin typeface="Calibri" pitchFamily="34" charset="0"/>
              </a:rPr>
              <a:t>anorektal</a:t>
            </a:r>
            <a:r>
              <a:rPr lang="tr-TR" sz="1400" dirty="0" smtClean="0">
                <a:solidFill>
                  <a:schemeClr val="tx1"/>
                </a:solidFill>
                <a:latin typeface="Calibri" pitchFamily="34" charset="0"/>
              </a:rPr>
              <a:t>,</a:t>
            </a:r>
            <a:r>
              <a:rPr lang="tr-TR" sz="1400" dirty="0" err="1" smtClean="0">
                <a:solidFill>
                  <a:schemeClr val="tx1"/>
                </a:solidFill>
                <a:latin typeface="Calibri" pitchFamily="34" charset="0"/>
              </a:rPr>
              <a:t>genital</a:t>
            </a:r>
            <a:r>
              <a:rPr lang="tr-TR" sz="1400" dirty="0" smtClean="0">
                <a:solidFill>
                  <a:schemeClr val="tx1"/>
                </a:solidFill>
                <a:latin typeface="Calibri" pitchFamily="34" charset="0"/>
              </a:rPr>
              <a:t> ve seksüel semptomların şiddeti ve sıklığı</a:t>
            </a:r>
          </a:p>
          <a:p>
            <a:r>
              <a:rPr lang="tr-TR" sz="1400" b="1" i="1" dirty="0" err="1" smtClean="0">
                <a:solidFill>
                  <a:schemeClr val="tx1"/>
                </a:solidFill>
                <a:latin typeface="Calibri" pitchFamily="34" charset="0"/>
              </a:rPr>
              <a:t>Üriner</a:t>
            </a:r>
            <a:r>
              <a:rPr lang="tr-TR" sz="1400" b="1" i="1" dirty="0" smtClean="0">
                <a:solidFill>
                  <a:schemeClr val="tx1"/>
                </a:solidFill>
                <a:latin typeface="Calibri" pitchFamily="34" charset="0"/>
              </a:rPr>
              <a:t>:</a:t>
            </a:r>
            <a:r>
              <a:rPr lang="tr-TR" sz="1400" dirty="0" smtClean="0">
                <a:solidFill>
                  <a:schemeClr val="tx1"/>
                </a:solidFill>
                <a:latin typeface="Calibri" pitchFamily="34" charset="0"/>
              </a:rPr>
              <a:t>PVR,öksürük stres test,idrar tahlilleri</a:t>
            </a:r>
          </a:p>
          <a:p>
            <a:r>
              <a:rPr lang="tr-TR" sz="1400" b="1" i="1" dirty="0" smtClean="0">
                <a:solidFill>
                  <a:schemeClr val="tx1"/>
                </a:solidFill>
                <a:latin typeface="Calibri" pitchFamily="34" charset="0"/>
              </a:rPr>
              <a:t>Fizik Muayene</a:t>
            </a:r>
            <a:r>
              <a:rPr lang="tr-TR" sz="1400" b="1" dirty="0" smtClean="0">
                <a:solidFill>
                  <a:schemeClr val="tx1"/>
                </a:solidFill>
                <a:latin typeface="Calibri" pitchFamily="34" charset="0"/>
              </a:rPr>
              <a:t>:</a:t>
            </a:r>
            <a:r>
              <a:rPr lang="tr-TR" sz="1400" dirty="0" err="1" smtClean="0">
                <a:solidFill>
                  <a:schemeClr val="tx1"/>
                </a:solidFill>
                <a:latin typeface="Calibri" pitchFamily="34" charset="0"/>
              </a:rPr>
              <a:t>Prolapsus</a:t>
            </a:r>
            <a:r>
              <a:rPr lang="tr-TR" sz="1400" dirty="0" smtClean="0">
                <a:solidFill>
                  <a:schemeClr val="tx1"/>
                </a:solidFill>
                <a:latin typeface="Calibri" pitchFamily="34" charset="0"/>
              </a:rPr>
              <a:t> derecesi ve </a:t>
            </a:r>
            <a:r>
              <a:rPr lang="tr-TR" sz="1400" dirty="0" err="1" smtClean="0">
                <a:solidFill>
                  <a:schemeClr val="tx1"/>
                </a:solidFill>
                <a:latin typeface="Calibri" pitchFamily="34" charset="0"/>
              </a:rPr>
              <a:t>defekt</a:t>
            </a:r>
            <a:r>
              <a:rPr lang="tr-TR" sz="1400" dirty="0" smtClean="0">
                <a:solidFill>
                  <a:schemeClr val="tx1"/>
                </a:solidFill>
                <a:latin typeface="Calibri" pitchFamily="34" charset="0"/>
              </a:rPr>
              <a:t> alanlarının tespiti ve diğer önemli bulgular.</a:t>
            </a:r>
          </a:p>
          <a:p>
            <a:pPr>
              <a:buFont typeface="Wingdings" pitchFamily="2" charset="2"/>
              <a:buChar char="§"/>
            </a:pPr>
            <a:r>
              <a:rPr lang="tr-TR" sz="1400" i="1" u="sng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Planlanan tedaviyi  değiştirecek sonuçlar verme olasılığı ile </a:t>
            </a:r>
            <a:r>
              <a:rPr lang="tr-TR" sz="1400" i="1" u="sng" dirty="0" err="1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ürodinamik</a:t>
            </a:r>
            <a:r>
              <a:rPr lang="tr-TR" sz="1400" i="1" u="sng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 testlerin eklenmesi.</a:t>
            </a:r>
          </a:p>
          <a:p>
            <a:pPr>
              <a:buFont typeface="Wingdings" pitchFamily="2" charset="2"/>
              <a:buChar char="§"/>
            </a:pPr>
            <a:r>
              <a:rPr lang="tr-TR" sz="1400" dirty="0" smtClean="0">
                <a:solidFill>
                  <a:schemeClr val="tx1"/>
                </a:solidFill>
                <a:latin typeface="Calibri" pitchFamily="34" charset="0"/>
              </a:rPr>
              <a:t>Üst sistemlerin görüntülenmesinin gerektiği hallerde eklenmesi</a:t>
            </a:r>
          </a:p>
          <a:p>
            <a:r>
              <a:rPr lang="tr-TR" sz="1400" b="1" i="1" dirty="0" err="1" smtClean="0">
                <a:solidFill>
                  <a:schemeClr val="tx1"/>
                </a:solidFill>
                <a:latin typeface="Calibri" pitchFamily="34" charset="0"/>
              </a:rPr>
              <a:t>Ano</a:t>
            </a:r>
            <a:r>
              <a:rPr lang="tr-TR" sz="1400" b="1" i="1" dirty="0" smtClean="0">
                <a:solidFill>
                  <a:schemeClr val="tx1"/>
                </a:solidFill>
                <a:latin typeface="Calibri" pitchFamily="34" charset="0"/>
              </a:rPr>
              <a:t>-</a:t>
            </a:r>
            <a:r>
              <a:rPr lang="tr-TR" sz="1400" b="1" i="1" dirty="0" err="1" smtClean="0">
                <a:solidFill>
                  <a:schemeClr val="tx1"/>
                </a:solidFill>
                <a:latin typeface="Calibri" pitchFamily="34" charset="0"/>
              </a:rPr>
              <a:t>Rektal</a:t>
            </a:r>
            <a:r>
              <a:rPr lang="tr-TR" sz="1400" b="1" dirty="0" smtClean="0">
                <a:solidFill>
                  <a:schemeClr val="tx1"/>
                </a:solidFill>
                <a:latin typeface="Calibri" pitchFamily="34" charset="0"/>
              </a:rPr>
              <a:t>:</a:t>
            </a:r>
            <a:r>
              <a:rPr lang="tr-TR" sz="1400" dirty="0" smtClean="0">
                <a:solidFill>
                  <a:schemeClr val="tx1"/>
                </a:solidFill>
                <a:latin typeface="Calibri" pitchFamily="34" charset="0"/>
              </a:rPr>
              <a:t>Endoskopi, alt GIS değerlendirilmesi</a:t>
            </a:r>
            <a:endParaRPr lang="tr-TR" sz="140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7524328" y="2276872"/>
            <a:ext cx="1440160" cy="100811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  <a:latin typeface="Calibri" pitchFamily="34" charset="0"/>
              </a:rPr>
              <a:t>Uzman tarafından araştırma</a:t>
            </a:r>
            <a:endParaRPr lang="tr-TR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4" name="13 Yuvarlatılmış Dikdörtgen"/>
          <p:cNvSpPr/>
          <p:nvPr/>
        </p:nvSpPr>
        <p:spPr>
          <a:xfrm>
            <a:off x="7560840" y="5229200"/>
            <a:ext cx="1403648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  <a:latin typeface="Calibri" pitchFamily="34" charset="0"/>
              </a:rPr>
              <a:t>Uzman tarafından tedavi</a:t>
            </a:r>
            <a:endParaRPr lang="tr-TR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" name="14 Yuvarlatılmış Dikdörtgen"/>
          <p:cNvSpPr/>
          <p:nvPr/>
        </p:nvSpPr>
        <p:spPr>
          <a:xfrm>
            <a:off x="1763688" y="4149080"/>
            <a:ext cx="2808312" cy="64807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 err="1" smtClean="0">
                <a:solidFill>
                  <a:schemeClr val="tx1"/>
                </a:solidFill>
                <a:latin typeface="Calibri" pitchFamily="34" charset="0"/>
              </a:rPr>
              <a:t>Ürogenital</a:t>
            </a:r>
            <a:r>
              <a:rPr lang="tr-TR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tr-TR" dirty="0" err="1" smtClean="0">
                <a:solidFill>
                  <a:schemeClr val="tx1"/>
                </a:solidFill>
                <a:latin typeface="Calibri" pitchFamily="34" charset="0"/>
              </a:rPr>
              <a:t>Prolaps</a:t>
            </a:r>
            <a:endParaRPr lang="tr-TR" dirty="0" smtClean="0">
              <a:solidFill>
                <a:schemeClr val="tx1"/>
              </a:solidFill>
              <a:latin typeface="Calibri" pitchFamily="34" charset="0"/>
            </a:endParaRPr>
          </a:p>
          <a:p>
            <a:r>
              <a:rPr lang="tr-TR" dirty="0" smtClean="0">
                <a:solidFill>
                  <a:schemeClr val="tx1"/>
                </a:solidFill>
                <a:latin typeface="Calibri" pitchFamily="34" charset="0"/>
              </a:rPr>
              <a:t>(±) diğer </a:t>
            </a:r>
            <a:r>
              <a:rPr lang="tr-TR" dirty="0" err="1" smtClean="0">
                <a:solidFill>
                  <a:schemeClr val="tx1"/>
                </a:solidFill>
                <a:latin typeface="Calibri" pitchFamily="34" charset="0"/>
              </a:rPr>
              <a:t>pelvik</a:t>
            </a:r>
            <a:r>
              <a:rPr lang="tr-TR" dirty="0" smtClean="0">
                <a:solidFill>
                  <a:schemeClr val="tx1"/>
                </a:solidFill>
                <a:latin typeface="Calibri" pitchFamily="34" charset="0"/>
              </a:rPr>
              <a:t> semptomlar </a:t>
            </a:r>
            <a:endParaRPr lang="tr-TR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4716016" y="4149080"/>
            <a:ext cx="2952328" cy="64807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dirty="0" err="1" smtClean="0">
                <a:solidFill>
                  <a:schemeClr val="tx1"/>
                </a:solidFill>
                <a:latin typeface="Calibri" pitchFamily="34" charset="0"/>
              </a:rPr>
              <a:t>Rektal</a:t>
            </a:r>
            <a:r>
              <a:rPr lang="tr-TR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tr-TR" dirty="0" err="1" smtClean="0">
                <a:solidFill>
                  <a:schemeClr val="tx1"/>
                </a:solidFill>
                <a:latin typeface="Calibri" pitchFamily="34" charset="0"/>
              </a:rPr>
              <a:t>Prolaps</a:t>
            </a:r>
            <a:endParaRPr lang="tr-TR" dirty="0">
              <a:solidFill>
                <a:schemeClr val="tx1"/>
              </a:solidFill>
              <a:latin typeface="Calibri" pitchFamily="34" charset="0"/>
            </a:endParaRPr>
          </a:p>
          <a:p>
            <a:r>
              <a:rPr lang="tr-TR" dirty="0" smtClean="0">
                <a:solidFill>
                  <a:schemeClr val="tx1"/>
                </a:solidFill>
                <a:latin typeface="Calibri" pitchFamily="34" charset="0"/>
              </a:rPr>
              <a:t>(±) diğer </a:t>
            </a:r>
            <a:r>
              <a:rPr lang="tr-TR" dirty="0" err="1" smtClean="0">
                <a:solidFill>
                  <a:schemeClr val="tx1"/>
                </a:solidFill>
                <a:latin typeface="Calibri" pitchFamily="34" charset="0"/>
              </a:rPr>
              <a:t>pelvik</a:t>
            </a:r>
            <a:r>
              <a:rPr lang="tr-TR" dirty="0" smtClean="0">
                <a:solidFill>
                  <a:schemeClr val="tx1"/>
                </a:solidFill>
                <a:latin typeface="Calibri" pitchFamily="34" charset="0"/>
              </a:rPr>
              <a:t> semptomlar </a:t>
            </a:r>
            <a:endParaRPr lang="tr-TR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1907704" y="5013176"/>
            <a:ext cx="2520280" cy="14401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1400" dirty="0" smtClean="0"/>
          </a:p>
          <a:p>
            <a:pPr>
              <a:buFont typeface="Wingdings" pitchFamily="2" charset="2"/>
              <a:buChar char="ü"/>
            </a:pPr>
            <a:r>
              <a:rPr lang="tr-TR" sz="1400" dirty="0" smtClean="0">
                <a:solidFill>
                  <a:schemeClr val="tx1"/>
                </a:solidFill>
                <a:latin typeface="Calibri" pitchFamily="34" charset="0"/>
              </a:rPr>
              <a:t>İzlem</a:t>
            </a:r>
          </a:p>
          <a:p>
            <a:pPr>
              <a:buFont typeface="Wingdings" pitchFamily="2" charset="2"/>
              <a:buChar char="ü"/>
            </a:pPr>
            <a:r>
              <a:rPr lang="tr-TR" sz="1400" dirty="0" smtClean="0">
                <a:solidFill>
                  <a:schemeClr val="tx1"/>
                </a:solidFill>
                <a:latin typeface="Calibri" pitchFamily="34" charset="0"/>
              </a:rPr>
              <a:t>Davranış Tedavileri</a:t>
            </a:r>
          </a:p>
          <a:p>
            <a:pPr>
              <a:buFont typeface="Wingdings" pitchFamily="2" charset="2"/>
              <a:buChar char="ü"/>
            </a:pPr>
            <a:r>
              <a:rPr lang="tr-TR" sz="1400" dirty="0" err="1" smtClean="0">
                <a:solidFill>
                  <a:schemeClr val="tx1"/>
                </a:solidFill>
                <a:latin typeface="Calibri" pitchFamily="34" charset="0"/>
              </a:rPr>
              <a:t>Pelvik</a:t>
            </a:r>
            <a:r>
              <a:rPr lang="tr-TR" sz="1400" dirty="0" smtClean="0">
                <a:solidFill>
                  <a:schemeClr val="tx1"/>
                </a:solidFill>
                <a:latin typeface="Calibri" pitchFamily="34" charset="0"/>
              </a:rPr>
              <a:t> Taban Kas Egzersizleri</a:t>
            </a:r>
          </a:p>
          <a:p>
            <a:pPr>
              <a:buFont typeface="Wingdings" pitchFamily="2" charset="2"/>
              <a:buChar char="ü"/>
            </a:pPr>
            <a:r>
              <a:rPr lang="tr-TR" sz="1400" dirty="0" err="1" smtClean="0">
                <a:solidFill>
                  <a:schemeClr val="tx1"/>
                </a:solidFill>
                <a:latin typeface="Calibri" pitchFamily="34" charset="0"/>
              </a:rPr>
              <a:t>Peser</a:t>
            </a:r>
            <a:endParaRPr lang="tr-TR" sz="1400" dirty="0" smtClean="0">
              <a:solidFill>
                <a:schemeClr val="tx1"/>
              </a:solidFill>
              <a:latin typeface="Calibri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tr-TR" sz="1400" dirty="0" err="1" smtClean="0">
                <a:solidFill>
                  <a:schemeClr val="tx1"/>
                </a:solidFill>
                <a:latin typeface="Calibri" pitchFamily="34" charset="0"/>
              </a:rPr>
              <a:t>Rekonstrüktif</a:t>
            </a:r>
            <a:r>
              <a:rPr lang="tr-TR" sz="1400" dirty="0" smtClean="0">
                <a:solidFill>
                  <a:schemeClr val="tx1"/>
                </a:solidFill>
                <a:latin typeface="Calibri" pitchFamily="34" charset="0"/>
              </a:rPr>
              <a:t> Cerrahi</a:t>
            </a:r>
          </a:p>
          <a:p>
            <a:pPr>
              <a:buFont typeface="Wingdings" pitchFamily="2" charset="2"/>
              <a:buChar char="ü"/>
            </a:pPr>
            <a:r>
              <a:rPr lang="tr-TR" sz="1400" dirty="0" err="1" smtClean="0">
                <a:solidFill>
                  <a:schemeClr val="tx1"/>
                </a:solidFill>
                <a:latin typeface="Calibri" pitchFamily="34" charset="0"/>
              </a:rPr>
              <a:t>Obliteratif</a:t>
            </a:r>
            <a:r>
              <a:rPr lang="tr-TR" sz="1400" dirty="0" smtClean="0">
                <a:solidFill>
                  <a:schemeClr val="tx1"/>
                </a:solidFill>
                <a:latin typeface="Calibri" pitchFamily="34" charset="0"/>
              </a:rPr>
              <a:t> Cerrahi</a:t>
            </a:r>
          </a:p>
          <a:p>
            <a:endParaRPr lang="tr-TR" sz="1400" dirty="0"/>
          </a:p>
        </p:txBody>
      </p:sp>
      <p:sp>
        <p:nvSpPr>
          <p:cNvPr id="20" name="19 Dikdörtgen"/>
          <p:cNvSpPr/>
          <p:nvPr/>
        </p:nvSpPr>
        <p:spPr>
          <a:xfrm>
            <a:off x="5076056" y="5085184"/>
            <a:ext cx="2160240" cy="11521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r-TR" sz="1400" dirty="0" smtClean="0"/>
          </a:p>
          <a:p>
            <a:pPr>
              <a:buFont typeface="Wingdings" pitchFamily="2" charset="2"/>
              <a:buChar char="ü"/>
            </a:pPr>
            <a:r>
              <a:rPr lang="tr-TR" sz="1400" dirty="0" smtClean="0">
                <a:solidFill>
                  <a:schemeClr val="tx1"/>
                </a:solidFill>
                <a:latin typeface="Calibri" pitchFamily="34" charset="0"/>
              </a:rPr>
              <a:t>İzlem</a:t>
            </a:r>
          </a:p>
          <a:p>
            <a:pPr>
              <a:buFont typeface="Wingdings" pitchFamily="2" charset="2"/>
              <a:buChar char="ü"/>
            </a:pPr>
            <a:r>
              <a:rPr lang="tr-TR" sz="1400" dirty="0" smtClean="0">
                <a:solidFill>
                  <a:schemeClr val="tx1"/>
                </a:solidFill>
                <a:latin typeface="Calibri" pitchFamily="34" charset="0"/>
              </a:rPr>
              <a:t>Davranış Tedavileri</a:t>
            </a:r>
          </a:p>
          <a:p>
            <a:pPr>
              <a:buFont typeface="Wingdings" pitchFamily="2" charset="2"/>
              <a:buChar char="ü"/>
            </a:pPr>
            <a:r>
              <a:rPr lang="tr-TR" sz="1400" dirty="0" err="1" smtClean="0">
                <a:solidFill>
                  <a:schemeClr val="tx1"/>
                </a:solidFill>
                <a:latin typeface="Calibri" pitchFamily="34" charset="0"/>
              </a:rPr>
              <a:t>Transperineal</a:t>
            </a:r>
            <a:r>
              <a:rPr lang="tr-TR" sz="1400" dirty="0" smtClean="0">
                <a:solidFill>
                  <a:schemeClr val="tx1"/>
                </a:solidFill>
                <a:latin typeface="Calibri" pitchFamily="34" charset="0"/>
              </a:rPr>
              <a:t> Cerrahi</a:t>
            </a:r>
          </a:p>
          <a:p>
            <a:pPr>
              <a:buFont typeface="Wingdings" pitchFamily="2" charset="2"/>
              <a:buChar char="ü"/>
            </a:pPr>
            <a:r>
              <a:rPr lang="tr-TR" sz="1400" dirty="0" err="1" smtClean="0">
                <a:solidFill>
                  <a:schemeClr val="tx1"/>
                </a:solidFill>
                <a:latin typeface="Calibri" pitchFamily="34" charset="0"/>
              </a:rPr>
              <a:t>Transabdominal</a:t>
            </a:r>
            <a:r>
              <a:rPr lang="tr-TR" sz="1400" dirty="0" smtClean="0">
                <a:solidFill>
                  <a:schemeClr val="tx1"/>
                </a:solidFill>
                <a:latin typeface="Calibri" pitchFamily="34" charset="0"/>
              </a:rPr>
              <a:t> Cerrahi</a:t>
            </a:r>
          </a:p>
          <a:p>
            <a:endParaRPr lang="tr-TR" sz="1400" dirty="0"/>
          </a:p>
        </p:txBody>
      </p:sp>
      <p:sp>
        <p:nvSpPr>
          <p:cNvPr id="21" name="20 Aşağı Ok"/>
          <p:cNvSpPr/>
          <p:nvPr/>
        </p:nvSpPr>
        <p:spPr>
          <a:xfrm>
            <a:off x="8100392" y="1628800"/>
            <a:ext cx="216000" cy="504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Aşağı Ok"/>
          <p:cNvSpPr/>
          <p:nvPr/>
        </p:nvSpPr>
        <p:spPr>
          <a:xfrm>
            <a:off x="8172424" y="3573016"/>
            <a:ext cx="216000" cy="1476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Metin kutusu"/>
          <p:cNvSpPr txBox="1"/>
          <p:nvPr/>
        </p:nvSpPr>
        <p:spPr>
          <a:xfrm>
            <a:off x="7452320" y="5949280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.</a:t>
            </a:r>
            <a:endParaRPr lang="tr-TR" sz="1400" dirty="0"/>
          </a:p>
        </p:txBody>
      </p:sp>
      <p:sp>
        <p:nvSpPr>
          <p:cNvPr id="25" name="24 Metin kutusu"/>
          <p:cNvSpPr txBox="1"/>
          <p:nvPr/>
        </p:nvSpPr>
        <p:spPr>
          <a:xfrm>
            <a:off x="323528" y="116632"/>
            <a:ext cx="10585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err="1" smtClean="0">
                <a:solidFill>
                  <a:srgbClr val="002060"/>
                </a:solidFill>
                <a:effectLst/>
                <a:latin typeface="Calibri" pitchFamily="34" charset="0"/>
              </a:rPr>
              <a:t>Pelvik</a:t>
            </a:r>
            <a:r>
              <a:rPr lang="tr-TR" sz="2000" b="1" dirty="0" smtClean="0">
                <a:solidFill>
                  <a:srgbClr val="002060"/>
                </a:solidFill>
                <a:effectLst/>
                <a:latin typeface="Calibri" pitchFamily="34" charset="0"/>
              </a:rPr>
              <a:t> Organ </a:t>
            </a:r>
            <a:r>
              <a:rPr lang="tr-TR" sz="2000" b="1" dirty="0" err="1" smtClean="0">
                <a:solidFill>
                  <a:srgbClr val="002060"/>
                </a:solidFill>
                <a:effectLst/>
                <a:latin typeface="Calibri" pitchFamily="34" charset="0"/>
              </a:rPr>
              <a:t>Prolapsus’lu</a:t>
            </a:r>
            <a:r>
              <a:rPr lang="tr-TR" sz="2000" b="1" dirty="0" smtClean="0">
                <a:solidFill>
                  <a:srgbClr val="002060"/>
                </a:solidFill>
                <a:effectLst/>
                <a:latin typeface="Calibri" pitchFamily="34" charset="0"/>
              </a:rPr>
              <a:t> Hastaya Yaklaşım (</a:t>
            </a:r>
            <a:r>
              <a:rPr lang="tr-TR" sz="2000" b="1" dirty="0" err="1" smtClean="0">
                <a:solidFill>
                  <a:srgbClr val="002060"/>
                </a:solidFill>
                <a:effectLst/>
                <a:latin typeface="Calibri" pitchFamily="34" charset="0"/>
              </a:rPr>
              <a:t>Ürogenital</a:t>
            </a:r>
            <a:r>
              <a:rPr lang="tr-TR" sz="2000" b="1" dirty="0" smtClean="0">
                <a:solidFill>
                  <a:srgbClr val="002060"/>
                </a:solidFill>
                <a:effectLst/>
                <a:latin typeface="Calibri" pitchFamily="34" charset="0"/>
              </a:rPr>
              <a:t> ve </a:t>
            </a:r>
            <a:r>
              <a:rPr lang="tr-TR" sz="2000" b="1" dirty="0" err="1" smtClean="0">
                <a:solidFill>
                  <a:srgbClr val="002060"/>
                </a:solidFill>
                <a:effectLst/>
                <a:latin typeface="Calibri" pitchFamily="34" charset="0"/>
              </a:rPr>
              <a:t>Rektal</a:t>
            </a:r>
            <a:r>
              <a:rPr lang="tr-TR" sz="2000" b="1" dirty="0" smtClean="0">
                <a:solidFill>
                  <a:srgbClr val="002060"/>
                </a:solidFill>
                <a:effectLst/>
                <a:latin typeface="Calibri" pitchFamily="34" charset="0"/>
              </a:rPr>
              <a:t> </a:t>
            </a:r>
            <a:r>
              <a:rPr lang="tr-TR" sz="2000" b="1" dirty="0" err="1" smtClean="0">
                <a:solidFill>
                  <a:srgbClr val="002060"/>
                </a:solidFill>
                <a:effectLst/>
                <a:latin typeface="Calibri" pitchFamily="34" charset="0"/>
              </a:rPr>
              <a:t>Prolapsus</a:t>
            </a:r>
            <a:r>
              <a:rPr lang="tr-TR" sz="2000" b="1" dirty="0" smtClean="0">
                <a:solidFill>
                  <a:srgbClr val="002060"/>
                </a:solidFill>
                <a:effectLst/>
                <a:latin typeface="Calibri" pitchFamily="34" charset="0"/>
              </a:rPr>
              <a:t>)</a:t>
            </a:r>
            <a:endParaRPr lang="tr-TR" sz="2000" dirty="0">
              <a:solidFill>
                <a:srgbClr val="002060"/>
              </a:solidFill>
              <a:effectLst/>
            </a:endParaRPr>
          </a:p>
        </p:txBody>
      </p:sp>
      <p:sp>
        <p:nvSpPr>
          <p:cNvPr id="24" name="23 Metin kutusu"/>
          <p:cNvSpPr txBox="1"/>
          <p:nvPr/>
        </p:nvSpPr>
        <p:spPr>
          <a:xfrm>
            <a:off x="0" y="6550223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5. </a:t>
            </a:r>
            <a:r>
              <a:rPr lang="tr-TR" sz="1400" dirty="0" err="1" smtClean="0"/>
              <a:t>International</a:t>
            </a:r>
            <a:r>
              <a:rPr lang="tr-TR" sz="1400" dirty="0" smtClean="0"/>
              <a:t> </a:t>
            </a:r>
            <a:r>
              <a:rPr lang="tr-TR" sz="1400" dirty="0" err="1" smtClean="0"/>
              <a:t>Consultation</a:t>
            </a:r>
            <a:r>
              <a:rPr lang="tr-TR" sz="1400" dirty="0" smtClean="0"/>
              <a:t> on </a:t>
            </a:r>
            <a:r>
              <a:rPr lang="tr-TR" sz="1400" dirty="0" err="1" smtClean="0"/>
              <a:t>Incontinence</a:t>
            </a:r>
            <a:r>
              <a:rPr lang="tr-TR" sz="1400" dirty="0" smtClean="0"/>
              <a:t> </a:t>
            </a:r>
            <a:r>
              <a:rPr lang="tr-TR" sz="1400" dirty="0" err="1" smtClean="0"/>
              <a:t>Recommendations</a:t>
            </a:r>
            <a:r>
              <a:rPr lang="tr-TR" sz="1400" dirty="0" smtClean="0"/>
              <a:t> of </a:t>
            </a:r>
            <a:r>
              <a:rPr lang="tr-TR" sz="1400" dirty="0" err="1" smtClean="0"/>
              <a:t>the</a:t>
            </a:r>
            <a:r>
              <a:rPr lang="tr-TR" sz="1400" dirty="0" smtClean="0"/>
              <a:t> </a:t>
            </a:r>
            <a:r>
              <a:rPr lang="tr-TR" sz="1400" dirty="0" err="1" smtClean="0"/>
              <a:t>International</a:t>
            </a:r>
            <a:r>
              <a:rPr lang="tr-TR" sz="1400" dirty="0" smtClean="0"/>
              <a:t> </a:t>
            </a:r>
            <a:r>
              <a:rPr lang="tr-TR" sz="1400" dirty="0" err="1" smtClean="0"/>
              <a:t>Scientific</a:t>
            </a:r>
            <a:r>
              <a:rPr lang="tr-TR" sz="1400" dirty="0" smtClean="0"/>
              <a:t> </a:t>
            </a:r>
            <a:r>
              <a:rPr lang="tr-TR" sz="1400" dirty="0" err="1" smtClean="0"/>
              <a:t>Committe</a:t>
            </a:r>
            <a:r>
              <a:rPr lang="tr-TR" sz="1400" dirty="0" smtClean="0"/>
              <a:t> (ICI) Paris, 2013.</a:t>
            </a:r>
            <a:endParaRPr lang="tr-TR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02041-EEF6-42C6-94B9-ED67BB62A66F}" type="slidenum">
              <a:rPr lang="tr-TR" smtClean="0"/>
              <a:pPr/>
              <a:t>22</a:t>
            </a:fld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827584" y="620688"/>
            <a:ext cx="784887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3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Tedavi Edilmeyen İleri POP (Evre III ve IV)</a:t>
            </a:r>
            <a:endParaRPr lang="tr-TR" sz="3300" b="1" dirty="0">
              <a:solidFill>
                <a:schemeClr val="tx2">
                  <a:lumMod val="60000"/>
                  <a:lumOff val="40000"/>
                </a:schemeClr>
              </a:solidFill>
              <a:latin typeface="+mj-lt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l="59520" t="10526" r="3437" b="54439"/>
          <a:stretch>
            <a:fillRect/>
          </a:stretch>
        </p:blipFill>
        <p:spPr>
          <a:xfrm>
            <a:off x="6228184" y="1340768"/>
            <a:ext cx="2520280" cy="3240360"/>
          </a:xfrm>
          <a:prstGeom prst="rect">
            <a:avLst/>
          </a:prstGeom>
        </p:spPr>
      </p:pic>
      <p:sp>
        <p:nvSpPr>
          <p:cNvPr id="9" name="2 İçerik Yer Tutucusu"/>
          <p:cNvSpPr>
            <a:spLocks noGrp="1"/>
          </p:cNvSpPr>
          <p:nvPr>
            <p:ph idx="1"/>
          </p:nvPr>
        </p:nvSpPr>
        <p:spPr>
          <a:xfrm>
            <a:off x="539552" y="1700808"/>
            <a:ext cx="9433048" cy="424624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ClrTx/>
              <a:buFont typeface="Wingdings" pitchFamily="2" charset="2"/>
              <a:buChar char="§"/>
            </a:pPr>
            <a:r>
              <a:rPr lang="tr-TR" sz="2400" dirty="0" smtClean="0">
                <a:solidFill>
                  <a:schemeClr val="tx1"/>
                </a:solidFill>
                <a:latin typeface="Calibri" pitchFamily="34" charset="0"/>
              </a:rPr>
              <a:t>İki taraflı </a:t>
            </a:r>
            <a:r>
              <a:rPr lang="tr-TR" sz="2400" dirty="0" err="1" smtClean="0">
                <a:solidFill>
                  <a:schemeClr val="tx1"/>
                </a:solidFill>
                <a:latin typeface="Calibri" pitchFamily="34" charset="0"/>
              </a:rPr>
              <a:t>hidroüreter</a:t>
            </a:r>
            <a:r>
              <a:rPr lang="tr-TR" sz="2400" dirty="0" smtClean="0">
                <a:solidFill>
                  <a:schemeClr val="tx1"/>
                </a:solidFill>
                <a:latin typeface="Calibri" pitchFamily="34" charset="0"/>
              </a:rPr>
              <a:t> ve </a:t>
            </a:r>
            <a:r>
              <a:rPr lang="tr-TR" sz="2400" dirty="0" err="1" smtClean="0">
                <a:solidFill>
                  <a:schemeClr val="tx1"/>
                </a:solidFill>
                <a:latin typeface="Calibri" pitchFamily="34" charset="0"/>
              </a:rPr>
              <a:t>hidronefroz</a:t>
            </a:r>
            <a:endParaRPr lang="tr-TR" sz="2400" dirty="0" smtClean="0">
              <a:solidFill>
                <a:schemeClr val="tx1"/>
              </a:solidFill>
              <a:latin typeface="Calibri" pitchFamily="34" charset="0"/>
            </a:endParaRPr>
          </a:p>
          <a:p>
            <a:pPr lvl="1">
              <a:buClrTx/>
              <a:buNone/>
            </a:pPr>
            <a:r>
              <a:rPr lang="tr-TR" sz="2400" dirty="0" smtClean="0">
                <a:solidFill>
                  <a:schemeClr val="tx1"/>
                </a:solidFill>
                <a:latin typeface="Calibri" pitchFamily="34" charset="0"/>
              </a:rPr>
              <a:t>          * Hafif  POP‘da % 2 </a:t>
            </a:r>
          </a:p>
          <a:p>
            <a:pPr lvl="1">
              <a:buClrTx/>
              <a:buNone/>
            </a:pPr>
            <a:r>
              <a:rPr lang="tr-TR" sz="2400" dirty="0" smtClean="0">
                <a:solidFill>
                  <a:schemeClr val="tx1"/>
                </a:solidFill>
                <a:latin typeface="Calibri" pitchFamily="34" charset="0"/>
              </a:rPr>
              <a:t>          * Total </a:t>
            </a:r>
            <a:r>
              <a:rPr lang="tr-TR" sz="2400" dirty="0" err="1" smtClean="0">
                <a:solidFill>
                  <a:schemeClr val="tx1"/>
                </a:solidFill>
                <a:latin typeface="Calibri" pitchFamily="34" charset="0"/>
              </a:rPr>
              <a:t>Prolapsus’da</a:t>
            </a:r>
            <a:r>
              <a:rPr lang="tr-TR" sz="2400" dirty="0" smtClean="0">
                <a:solidFill>
                  <a:schemeClr val="tx1"/>
                </a:solidFill>
                <a:latin typeface="Calibri" pitchFamily="34" charset="0"/>
              </a:rPr>
              <a:t>  % 33-92</a:t>
            </a:r>
          </a:p>
          <a:p>
            <a:pPr>
              <a:lnSpc>
                <a:spcPct val="150000"/>
              </a:lnSpc>
              <a:buClrTx/>
              <a:buNone/>
            </a:pPr>
            <a:endParaRPr lang="tr-TR" sz="2400" dirty="0" smtClean="0">
              <a:solidFill>
                <a:schemeClr val="tx1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  <a:buClrTx/>
              <a:buFont typeface="Wingdings" pitchFamily="2" charset="2"/>
              <a:buChar char="§"/>
            </a:pPr>
            <a:r>
              <a:rPr lang="tr-TR" sz="2400" dirty="0" err="1" smtClean="0">
                <a:solidFill>
                  <a:schemeClr val="tx1"/>
                </a:solidFill>
                <a:latin typeface="Calibri" pitchFamily="34" charset="0"/>
              </a:rPr>
              <a:t>Renal</a:t>
            </a:r>
            <a:r>
              <a:rPr lang="tr-TR" sz="2400" dirty="0" smtClean="0">
                <a:solidFill>
                  <a:schemeClr val="tx1"/>
                </a:solidFill>
                <a:latin typeface="Calibri" pitchFamily="34" charset="0"/>
              </a:rPr>
              <a:t> yetmezlik</a:t>
            </a:r>
          </a:p>
          <a:p>
            <a:pPr>
              <a:lnSpc>
                <a:spcPct val="150000"/>
              </a:lnSpc>
              <a:buClrTx/>
              <a:buFont typeface="Wingdings" pitchFamily="2" charset="2"/>
              <a:buChar char="§"/>
            </a:pPr>
            <a:r>
              <a:rPr lang="tr-TR" sz="2400" dirty="0" err="1" smtClean="0">
                <a:solidFill>
                  <a:schemeClr val="tx1"/>
                </a:solidFill>
                <a:latin typeface="Calibri" pitchFamily="34" charset="0"/>
              </a:rPr>
              <a:t>Üriner</a:t>
            </a:r>
            <a:r>
              <a:rPr lang="tr-TR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tr-TR" sz="2400" dirty="0" err="1" smtClean="0">
                <a:solidFill>
                  <a:schemeClr val="tx1"/>
                </a:solidFill>
                <a:latin typeface="Calibri" pitchFamily="34" charset="0"/>
              </a:rPr>
              <a:t>retansiyon</a:t>
            </a:r>
            <a:r>
              <a:rPr lang="tr-TR" sz="2400" dirty="0" smtClean="0">
                <a:solidFill>
                  <a:schemeClr val="tx1"/>
                </a:solidFill>
                <a:latin typeface="Calibri" pitchFamily="34" charset="0"/>
              </a:rPr>
              <a:t>   idrar yolu </a:t>
            </a:r>
            <a:r>
              <a:rPr lang="tr-TR" sz="2400" dirty="0" err="1" smtClean="0">
                <a:solidFill>
                  <a:schemeClr val="tx1"/>
                </a:solidFill>
                <a:latin typeface="Calibri" pitchFamily="34" charset="0"/>
              </a:rPr>
              <a:t>infeksiyonları</a:t>
            </a:r>
            <a:endParaRPr lang="tr-TR" sz="2400" dirty="0" smtClean="0">
              <a:solidFill>
                <a:schemeClr val="tx1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  <a:buClrTx/>
              <a:buFont typeface="Wingdings" pitchFamily="2" charset="2"/>
              <a:buChar char="§"/>
            </a:pPr>
            <a:r>
              <a:rPr lang="tr-TR" sz="2400" dirty="0" err="1" smtClean="0">
                <a:solidFill>
                  <a:schemeClr val="tx1"/>
                </a:solidFill>
                <a:latin typeface="Calibri" pitchFamily="34" charset="0"/>
              </a:rPr>
              <a:t>Vaginal</a:t>
            </a:r>
            <a:r>
              <a:rPr lang="tr-TR" sz="2400" dirty="0" smtClean="0">
                <a:solidFill>
                  <a:schemeClr val="tx1"/>
                </a:solidFill>
                <a:latin typeface="Calibri" pitchFamily="34" charset="0"/>
              </a:rPr>
              <a:t> ve </a:t>
            </a:r>
            <a:r>
              <a:rPr lang="tr-TR" sz="2400" dirty="0" err="1" smtClean="0">
                <a:solidFill>
                  <a:schemeClr val="tx1"/>
                </a:solidFill>
                <a:latin typeface="Calibri" pitchFamily="34" charset="0"/>
              </a:rPr>
              <a:t>serviks</a:t>
            </a:r>
            <a:r>
              <a:rPr lang="tr-TR" sz="2400" dirty="0" smtClean="0">
                <a:solidFill>
                  <a:schemeClr val="tx1"/>
                </a:solidFill>
                <a:latin typeface="Calibri" pitchFamily="34" charset="0"/>
              </a:rPr>
              <a:t> mukozasında </a:t>
            </a:r>
            <a:r>
              <a:rPr lang="tr-TR" sz="2400" dirty="0" err="1" smtClean="0">
                <a:solidFill>
                  <a:schemeClr val="tx1"/>
                </a:solidFill>
                <a:latin typeface="Calibri" pitchFamily="34" charset="0"/>
              </a:rPr>
              <a:t>ulcus</a:t>
            </a:r>
            <a:r>
              <a:rPr lang="tr-TR" sz="2400" dirty="0" smtClean="0">
                <a:solidFill>
                  <a:schemeClr val="tx1"/>
                </a:solidFill>
                <a:latin typeface="Calibri" pitchFamily="34" charset="0"/>
              </a:rPr>
              <a:t> </a:t>
            </a:r>
            <a:r>
              <a:rPr lang="tr-TR" sz="2400" dirty="0" err="1" smtClean="0">
                <a:solidFill>
                  <a:schemeClr val="tx1"/>
                </a:solidFill>
                <a:latin typeface="Calibri" pitchFamily="34" charset="0"/>
              </a:rPr>
              <a:t>decibitus</a:t>
            </a:r>
            <a:r>
              <a:rPr lang="tr-TR" sz="2400" dirty="0" smtClean="0">
                <a:solidFill>
                  <a:schemeClr val="tx1"/>
                </a:solidFill>
                <a:latin typeface="Calibri" pitchFamily="34" charset="0"/>
              </a:rPr>
              <a:t>  </a:t>
            </a:r>
            <a:r>
              <a:rPr lang="tr-TR" sz="2400" dirty="0" err="1" smtClean="0">
                <a:solidFill>
                  <a:schemeClr val="tx1"/>
                </a:solidFill>
                <a:latin typeface="Calibri" pitchFamily="34" charset="0"/>
              </a:rPr>
              <a:t>malignite</a:t>
            </a:r>
            <a:r>
              <a:rPr lang="tr-TR" sz="2400" dirty="0" smtClean="0">
                <a:solidFill>
                  <a:schemeClr val="tx1"/>
                </a:solidFill>
                <a:latin typeface="Calibri" pitchFamily="34" charset="0"/>
              </a:rPr>
              <a:t>?</a:t>
            </a:r>
            <a:endParaRPr lang="tr-TR" sz="2400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002060"/>
                </a:solidFill>
              </a:rPr>
              <a:t>Sonuç</a:t>
            </a:r>
            <a:endParaRPr lang="tr-TR" b="1" dirty="0">
              <a:solidFill>
                <a:srgbClr val="00206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11560" y="1124744"/>
            <a:ext cx="7272808" cy="2232247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62500" lnSpcReduction="20000"/>
          </a:bodyPr>
          <a:lstStyle/>
          <a:p>
            <a:r>
              <a:rPr lang="tr-TR" sz="2800" dirty="0" smtClean="0"/>
              <a:t>Semptomları iyi sorgulayalım ve iyi değerlendirelim.</a:t>
            </a:r>
          </a:p>
          <a:p>
            <a:pPr>
              <a:buNone/>
            </a:pPr>
            <a:r>
              <a:rPr lang="tr-TR" sz="2800" dirty="0" smtClean="0"/>
              <a:t>        Örn: Sık tekrarlayan İYE → Boşaltım sorunu</a:t>
            </a:r>
          </a:p>
          <a:p>
            <a:pPr>
              <a:buNone/>
            </a:pPr>
            <a:r>
              <a:rPr lang="tr-TR" sz="2800" dirty="0" smtClean="0"/>
              <a:t>                 Sık idrar yapma → Boşaltım sorunu</a:t>
            </a:r>
          </a:p>
          <a:p>
            <a:r>
              <a:rPr lang="tr-TR" sz="2800" dirty="0" smtClean="0"/>
              <a:t>Semptom bulgu ilişkisini kuralım.</a:t>
            </a:r>
          </a:p>
          <a:p>
            <a:r>
              <a:rPr lang="tr-TR" sz="2800" dirty="0" smtClean="0"/>
              <a:t>Hastanın ağırlıklı şikayeti ve tedaviden beklentisi</a:t>
            </a:r>
          </a:p>
          <a:p>
            <a:r>
              <a:rPr lang="tr-TR" sz="2800" dirty="0" smtClean="0"/>
              <a:t>Hastanın sorundan etkilenme derecesi → QOL</a:t>
            </a:r>
          </a:p>
          <a:p>
            <a:r>
              <a:rPr lang="tr-TR" sz="2800" dirty="0" smtClean="0"/>
              <a:t>Fizik muayenede </a:t>
            </a:r>
            <a:r>
              <a:rPr lang="tr-TR" sz="2800" dirty="0" err="1" smtClean="0"/>
              <a:t>pelvik</a:t>
            </a:r>
            <a:r>
              <a:rPr lang="tr-TR" sz="2800" dirty="0" smtClean="0"/>
              <a:t> taban kas gücü değerlendirilmesi yapılmalı.</a:t>
            </a:r>
          </a:p>
          <a:p>
            <a:pPr>
              <a:buNone/>
            </a:pPr>
            <a:r>
              <a:rPr lang="tr-TR" sz="2800" dirty="0" smtClean="0"/>
              <a:t>       (</a:t>
            </a:r>
            <a:r>
              <a:rPr lang="tr-TR" sz="2800" dirty="0" err="1" smtClean="0"/>
              <a:t>Profilaksi</a:t>
            </a:r>
            <a:r>
              <a:rPr lang="tr-TR" sz="2800" dirty="0" smtClean="0"/>
              <a:t>,konservatif tedavi)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251520" y="3645024"/>
            <a:ext cx="8496944" cy="258532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dirty="0" smtClean="0"/>
              <a:t>Hastada </a:t>
            </a:r>
            <a:r>
              <a:rPr lang="tr-TR" dirty="0" err="1" smtClean="0"/>
              <a:t>ürojinekolojik</a:t>
            </a:r>
            <a:r>
              <a:rPr lang="tr-TR" dirty="0" smtClean="0"/>
              <a:t> probleme yönelik koruyucu tedbirler:</a:t>
            </a:r>
          </a:p>
          <a:p>
            <a:endParaRPr lang="tr-TR" dirty="0" smtClean="0"/>
          </a:p>
          <a:p>
            <a:pPr>
              <a:buNone/>
            </a:pPr>
            <a:r>
              <a:rPr lang="tr-TR" dirty="0" smtClean="0"/>
              <a:t>      -Erken evre POP →</a:t>
            </a:r>
            <a:r>
              <a:rPr lang="tr-TR" dirty="0" err="1" smtClean="0"/>
              <a:t>Pelvik</a:t>
            </a:r>
            <a:r>
              <a:rPr lang="tr-TR" dirty="0" smtClean="0"/>
              <a:t> taban kas egzersizleri,</a:t>
            </a:r>
          </a:p>
          <a:p>
            <a:pPr>
              <a:buNone/>
            </a:pPr>
            <a:r>
              <a:rPr lang="tr-TR" dirty="0" smtClean="0"/>
              <a:t>                                      </a:t>
            </a:r>
            <a:r>
              <a:rPr lang="tr-TR" dirty="0" err="1" smtClean="0"/>
              <a:t>Konstipasyon</a:t>
            </a:r>
            <a:r>
              <a:rPr lang="tr-TR" dirty="0" smtClean="0"/>
              <a:t>,ağır kaldırma,karın içi basıncı arttıran egzersizler,</a:t>
            </a:r>
          </a:p>
          <a:p>
            <a:pPr>
              <a:buNone/>
            </a:pPr>
            <a:r>
              <a:rPr lang="tr-TR" dirty="0" smtClean="0"/>
              <a:t>                                      kronik öksürükten kaçınma,kilo verme.</a:t>
            </a:r>
          </a:p>
          <a:p>
            <a:r>
              <a:rPr lang="tr-TR" dirty="0" smtClean="0"/>
              <a:t>     - </a:t>
            </a:r>
            <a:r>
              <a:rPr lang="tr-TR" dirty="0" err="1" smtClean="0"/>
              <a:t>Postoperatif</a:t>
            </a:r>
            <a:r>
              <a:rPr lang="tr-TR" dirty="0" smtClean="0"/>
              <a:t> </a:t>
            </a:r>
            <a:r>
              <a:rPr lang="tr-TR" dirty="0" err="1" smtClean="0"/>
              <a:t>rekurrense</a:t>
            </a:r>
            <a:r>
              <a:rPr lang="tr-TR" dirty="0" smtClean="0"/>
              <a:t> karşı alınacak tedbirler hakkında bilgilendirme.</a:t>
            </a:r>
          </a:p>
          <a:p>
            <a:endParaRPr lang="tr-TR" dirty="0" smtClean="0"/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Özellikle cerrahi tedavi hastaları iyi değerlendirilmeli.</a:t>
            </a:r>
          </a:p>
          <a:p>
            <a:endParaRPr lang="tr-TR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8"/>
            <a:ext cx="8460432" cy="223224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5" name="4 Metin kutusu"/>
          <p:cNvSpPr txBox="1"/>
          <p:nvPr/>
        </p:nvSpPr>
        <p:spPr>
          <a:xfrm>
            <a:off x="2843808" y="4293096"/>
            <a:ext cx="4248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solidFill>
                  <a:srgbClr val="0070C0"/>
                </a:solidFill>
              </a:rPr>
              <a:t>Teşekkürler….</a:t>
            </a:r>
            <a:endParaRPr lang="tr-TR" sz="4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err="1" smtClean="0">
                <a:solidFill>
                  <a:srgbClr val="002060"/>
                </a:solidFill>
              </a:rPr>
              <a:t>Ürojinekoloji</a:t>
            </a:r>
            <a:r>
              <a:rPr lang="tr-TR" b="1" dirty="0" smtClean="0">
                <a:solidFill>
                  <a:srgbClr val="002060"/>
                </a:solidFill>
              </a:rPr>
              <a:t>-</a:t>
            </a:r>
            <a:r>
              <a:rPr lang="tr-TR" b="1" dirty="0" err="1" smtClean="0">
                <a:solidFill>
                  <a:srgbClr val="002060"/>
                </a:solidFill>
              </a:rPr>
              <a:t>Pelvik</a:t>
            </a:r>
            <a:r>
              <a:rPr lang="tr-TR" b="1" dirty="0" smtClean="0">
                <a:solidFill>
                  <a:srgbClr val="002060"/>
                </a:solidFill>
              </a:rPr>
              <a:t> Taban Yetmezliği</a:t>
            </a:r>
            <a:endParaRPr lang="tr-TR" b="1" dirty="0">
              <a:solidFill>
                <a:srgbClr val="00206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1"/>
            <a:ext cx="5842992" cy="3196952"/>
          </a:xfrm>
        </p:spPr>
        <p:txBody>
          <a:bodyPr/>
          <a:lstStyle/>
          <a:p>
            <a:r>
              <a:rPr lang="tr-TR" dirty="0" err="1" smtClean="0"/>
              <a:t>Pelvik</a:t>
            </a:r>
            <a:r>
              <a:rPr lang="tr-TR" dirty="0" smtClean="0"/>
              <a:t> Organ </a:t>
            </a:r>
            <a:r>
              <a:rPr lang="tr-TR" dirty="0" err="1" smtClean="0"/>
              <a:t>Prolapsusu</a:t>
            </a:r>
            <a:endParaRPr lang="tr-TR" dirty="0" smtClean="0"/>
          </a:p>
          <a:p>
            <a:r>
              <a:rPr lang="tr-TR" dirty="0" err="1" smtClean="0"/>
              <a:t>Üriner</a:t>
            </a:r>
            <a:r>
              <a:rPr lang="tr-TR" dirty="0" smtClean="0"/>
              <a:t> Sistem </a:t>
            </a:r>
            <a:r>
              <a:rPr lang="tr-TR" dirty="0" err="1" smtClean="0"/>
              <a:t>Disfonksiyonları</a:t>
            </a:r>
            <a:endParaRPr lang="tr-TR" dirty="0" smtClean="0"/>
          </a:p>
          <a:p>
            <a:r>
              <a:rPr lang="tr-TR" dirty="0" err="1" smtClean="0"/>
              <a:t>Defekasyon</a:t>
            </a:r>
            <a:r>
              <a:rPr lang="tr-TR" dirty="0" smtClean="0"/>
              <a:t> </a:t>
            </a:r>
            <a:r>
              <a:rPr lang="tr-TR" dirty="0" err="1" smtClean="0"/>
              <a:t>Disfonksiyonları</a:t>
            </a:r>
            <a:endParaRPr lang="tr-TR" dirty="0" smtClean="0"/>
          </a:p>
          <a:p>
            <a:r>
              <a:rPr lang="tr-TR" dirty="0" smtClean="0"/>
              <a:t>Cinsel </a:t>
            </a:r>
            <a:r>
              <a:rPr lang="tr-TR" dirty="0" err="1" smtClean="0"/>
              <a:t>Disfonksiyon</a:t>
            </a:r>
            <a:endParaRPr lang="tr-TR" dirty="0" smtClean="0"/>
          </a:p>
          <a:p>
            <a:r>
              <a:rPr lang="tr-TR" dirty="0" err="1" smtClean="0"/>
              <a:t>Pelvik</a:t>
            </a:r>
            <a:r>
              <a:rPr lang="tr-TR" dirty="0" smtClean="0"/>
              <a:t> Ağrı</a:t>
            </a:r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204864"/>
            <a:ext cx="295515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>
                <a:solidFill>
                  <a:srgbClr val="002060"/>
                </a:solidFill>
              </a:rPr>
              <a:t>Pelvik</a:t>
            </a:r>
            <a:r>
              <a:rPr lang="tr-TR" b="1" dirty="0" smtClean="0">
                <a:solidFill>
                  <a:srgbClr val="002060"/>
                </a:solidFill>
              </a:rPr>
              <a:t> Organ </a:t>
            </a:r>
            <a:r>
              <a:rPr lang="tr-TR" b="1" dirty="0" err="1" smtClean="0">
                <a:solidFill>
                  <a:srgbClr val="002060"/>
                </a:solidFill>
              </a:rPr>
              <a:t>Prolapsusu</a:t>
            </a:r>
            <a:r>
              <a:rPr lang="tr-TR" b="1" dirty="0" smtClean="0">
                <a:solidFill>
                  <a:srgbClr val="002060"/>
                </a:solidFill>
              </a:rPr>
              <a:t> (POP)</a:t>
            </a:r>
            <a:endParaRPr lang="tr-TR" b="1" dirty="0">
              <a:solidFill>
                <a:srgbClr val="00206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1"/>
            <a:ext cx="8435280" cy="3268960"/>
          </a:xfrm>
        </p:spPr>
        <p:txBody>
          <a:bodyPr>
            <a:normAutofit/>
          </a:bodyPr>
          <a:lstStyle/>
          <a:p>
            <a:r>
              <a:rPr lang="tr-TR" sz="2800" dirty="0" err="1" smtClean="0"/>
              <a:t>Vagina</a:t>
            </a:r>
            <a:r>
              <a:rPr lang="tr-TR" sz="2800" dirty="0" smtClean="0"/>
              <a:t> ön ve/veya arka duvarları,</a:t>
            </a:r>
            <a:r>
              <a:rPr lang="tr-TR" sz="2800" dirty="0" err="1" smtClean="0"/>
              <a:t>uterus</a:t>
            </a:r>
            <a:r>
              <a:rPr lang="tr-TR" sz="2800" dirty="0" smtClean="0"/>
              <a:t> (</a:t>
            </a:r>
            <a:r>
              <a:rPr lang="tr-TR" sz="2800" dirty="0" err="1" smtClean="0"/>
              <a:t>serviks</a:t>
            </a:r>
            <a:r>
              <a:rPr lang="tr-TR" sz="2800" dirty="0" smtClean="0"/>
              <a:t>) </a:t>
            </a:r>
            <a:r>
              <a:rPr lang="tr-TR" sz="2800" dirty="0" err="1" smtClean="0"/>
              <a:t>histerektomi</a:t>
            </a:r>
            <a:r>
              <a:rPr lang="tr-TR" sz="2800" dirty="0" smtClean="0"/>
              <a:t> yapılmış olgularda </a:t>
            </a:r>
            <a:r>
              <a:rPr lang="tr-TR" sz="2800" dirty="0" err="1" smtClean="0"/>
              <a:t>vagen</a:t>
            </a:r>
            <a:r>
              <a:rPr lang="tr-TR" sz="2800" dirty="0" smtClean="0"/>
              <a:t> kubbesinin aşağıya doğru sarkmasıdır.</a:t>
            </a:r>
          </a:p>
          <a:p>
            <a:r>
              <a:rPr lang="tr-TR" sz="2800" dirty="0" smtClean="0"/>
              <a:t>Bu bulgu semptomlarla </a:t>
            </a:r>
            <a:r>
              <a:rPr lang="tr-TR" sz="2800" dirty="0" err="1" smtClean="0"/>
              <a:t>korrele</a:t>
            </a:r>
            <a:r>
              <a:rPr lang="tr-TR" sz="2800" dirty="0" smtClean="0"/>
              <a:t> olmalıdır.</a:t>
            </a:r>
          </a:p>
          <a:p>
            <a:r>
              <a:rPr lang="tr-TR" sz="2800" dirty="0" smtClean="0"/>
              <a:t>Genellikle bu </a:t>
            </a:r>
            <a:r>
              <a:rPr lang="tr-TR" sz="2800" dirty="0" err="1" smtClean="0"/>
              <a:t>korrelasyon</a:t>
            </a:r>
            <a:r>
              <a:rPr lang="tr-TR" sz="2800" dirty="0" smtClean="0"/>
              <a:t> himen hizası veya daha aşağıdaki seviyelerde görülmektedir.</a:t>
            </a:r>
          </a:p>
          <a:p>
            <a:endParaRPr lang="tr-TR" sz="2800" dirty="0"/>
          </a:p>
        </p:txBody>
      </p:sp>
      <p:sp>
        <p:nvSpPr>
          <p:cNvPr id="4" name="3 Metin kutusu"/>
          <p:cNvSpPr txBox="1"/>
          <p:nvPr/>
        </p:nvSpPr>
        <p:spPr>
          <a:xfrm>
            <a:off x="2699792" y="5085184"/>
            <a:ext cx="5544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smtClean="0"/>
              <a:t>IUGA-ICS </a:t>
            </a:r>
            <a:r>
              <a:rPr lang="tr-TR" sz="1600" dirty="0" err="1" smtClean="0"/>
              <a:t>Joint</a:t>
            </a:r>
            <a:r>
              <a:rPr lang="tr-TR" sz="1600" dirty="0" smtClean="0"/>
              <a:t> </a:t>
            </a:r>
            <a:r>
              <a:rPr lang="tr-TR" sz="1600" dirty="0" err="1" smtClean="0"/>
              <a:t>Report</a:t>
            </a:r>
            <a:r>
              <a:rPr lang="tr-TR" sz="1600" dirty="0" smtClean="0"/>
              <a:t> </a:t>
            </a:r>
            <a:r>
              <a:rPr lang="tr-TR" sz="1600" dirty="0" err="1" smtClean="0"/>
              <a:t>intro</a:t>
            </a:r>
            <a:r>
              <a:rPr lang="tr-TR" sz="1600" dirty="0" smtClean="0"/>
              <a:t> </a:t>
            </a:r>
            <a:r>
              <a:rPr lang="tr-TR" sz="1600" dirty="0" err="1" smtClean="0"/>
              <a:t>Terminology</a:t>
            </a:r>
            <a:r>
              <a:rPr lang="tr-TR" sz="1600" dirty="0" smtClean="0"/>
              <a:t> </a:t>
            </a:r>
            <a:r>
              <a:rPr lang="tr-TR" sz="1600" dirty="0" err="1" smtClean="0"/>
              <a:t>for</a:t>
            </a:r>
            <a:r>
              <a:rPr lang="tr-TR" sz="1600" dirty="0" smtClean="0"/>
              <a:t> </a:t>
            </a:r>
            <a:r>
              <a:rPr lang="tr-TR" sz="1600" dirty="0" err="1" smtClean="0"/>
              <a:t>female</a:t>
            </a:r>
            <a:r>
              <a:rPr lang="tr-TR" sz="1600" dirty="0" smtClean="0"/>
              <a:t> </a:t>
            </a:r>
            <a:r>
              <a:rPr lang="tr-TR" sz="1600" dirty="0" err="1" smtClean="0"/>
              <a:t>pelvic</a:t>
            </a:r>
            <a:r>
              <a:rPr lang="tr-TR" sz="1600" dirty="0" smtClean="0"/>
              <a:t> </a:t>
            </a:r>
            <a:r>
              <a:rPr lang="tr-TR" sz="1600" dirty="0" err="1" smtClean="0"/>
              <a:t>floor</a:t>
            </a:r>
            <a:r>
              <a:rPr lang="tr-TR" sz="1600" dirty="0" smtClean="0"/>
              <a:t> </a:t>
            </a:r>
            <a:r>
              <a:rPr lang="tr-TR" sz="1600" dirty="0" err="1" smtClean="0"/>
              <a:t>dysfunction</a:t>
            </a:r>
            <a:r>
              <a:rPr lang="tr-TR" sz="1600" dirty="0" smtClean="0"/>
              <a:t>.</a:t>
            </a:r>
            <a:r>
              <a:rPr lang="tr-TR" sz="1600" dirty="0" err="1" smtClean="0"/>
              <a:t>Neurourol</a:t>
            </a:r>
            <a:r>
              <a:rPr lang="tr-TR" sz="1600" dirty="0" smtClean="0"/>
              <a:t>-</a:t>
            </a:r>
            <a:r>
              <a:rPr lang="tr-TR" sz="1600" dirty="0" err="1" smtClean="0"/>
              <a:t>Urodyn</a:t>
            </a:r>
            <a:r>
              <a:rPr lang="tr-TR" sz="1600" dirty="0" smtClean="0"/>
              <a:t> 29;4-20  IUJ 2010:21;5-26</a:t>
            </a:r>
            <a:endParaRPr lang="tr-TR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002060"/>
                </a:solidFill>
              </a:rPr>
              <a:t>POP Semptomları</a:t>
            </a:r>
            <a:endParaRPr lang="tr-TR" b="1" dirty="0">
              <a:solidFill>
                <a:srgbClr val="002060"/>
              </a:solidFill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755576" y="1340768"/>
            <a:ext cx="2952328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b="1" dirty="0" smtClean="0"/>
              <a:t> </a:t>
            </a:r>
            <a:r>
              <a:rPr lang="tr-TR" b="1" dirty="0" err="1" smtClean="0"/>
              <a:t>Vaginal</a:t>
            </a:r>
            <a:r>
              <a:rPr lang="tr-TR" b="1" dirty="0" smtClean="0"/>
              <a:t> </a:t>
            </a:r>
            <a:r>
              <a:rPr lang="tr-TR" b="1" dirty="0" err="1" smtClean="0"/>
              <a:t>Prolaps</a:t>
            </a:r>
            <a:endParaRPr lang="tr-TR" b="1" dirty="0" smtClean="0"/>
          </a:p>
          <a:p>
            <a:pPr>
              <a:buFont typeface="Arial" pitchFamily="34" charset="0"/>
              <a:buChar char="•"/>
            </a:pPr>
            <a:r>
              <a:rPr lang="tr-TR" smtClean="0"/>
              <a:t>Kitle hissi/görülmesi**</a:t>
            </a:r>
            <a:endParaRPr lang="tr-TR" dirty="0" smtClean="0"/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Basınç hissi**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Alt </a:t>
            </a:r>
            <a:r>
              <a:rPr lang="tr-TR" dirty="0" err="1" smtClean="0"/>
              <a:t>lumber</a:t>
            </a:r>
            <a:r>
              <a:rPr lang="tr-TR" dirty="0" smtClean="0"/>
              <a:t>, </a:t>
            </a:r>
            <a:r>
              <a:rPr lang="tr-TR" dirty="0" err="1" smtClean="0"/>
              <a:t>sakral</a:t>
            </a:r>
            <a:r>
              <a:rPr lang="tr-TR" dirty="0" smtClean="0"/>
              <a:t> ağrı**</a:t>
            </a:r>
            <a:endParaRPr lang="tr-TR" dirty="0"/>
          </a:p>
        </p:txBody>
      </p:sp>
      <p:sp>
        <p:nvSpPr>
          <p:cNvPr id="5" name="4 Metin kutusu"/>
          <p:cNvSpPr txBox="1"/>
          <p:nvPr/>
        </p:nvSpPr>
        <p:spPr>
          <a:xfrm>
            <a:off x="4788024" y="1325667"/>
            <a:ext cx="4032448" cy="20313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b="1" dirty="0" err="1" smtClean="0"/>
              <a:t>Üriner</a:t>
            </a:r>
            <a:r>
              <a:rPr lang="tr-TR" b="1" dirty="0" smtClean="0"/>
              <a:t> Sistem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Sık idrar yapma**</a:t>
            </a:r>
          </a:p>
          <a:p>
            <a:pPr>
              <a:buFont typeface="Arial" pitchFamily="34" charset="0"/>
              <a:buChar char="•"/>
            </a:pPr>
            <a:r>
              <a:rPr lang="tr-TR" dirty="0" err="1" smtClean="0"/>
              <a:t>Rekkürrent</a:t>
            </a:r>
            <a:r>
              <a:rPr lang="tr-TR" dirty="0" smtClean="0"/>
              <a:t> İYE**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Tam boşaltamama/İdrar </a:t>
            </a:r>
            <a:r>
              <a:rPr lang="tr-TR" dirty="0" err="1" smtClean="0"/>
              <a:t>retansiyonu</a:t>
            </a:r>
            <a:r>
              <a:rPr lang="tr-TR" dirty="0" smtClean="0"/>
              <a:t>*</a:t>
            </a:r>
          </a:p>
          <a:p>
            <a:pPr>
              <a:buFont typeface="Arial" pitchFamily="34" charset="0"/>
              <a:buChar char="•"/>
            </a:pPr>
            <a:r>
              <a:rPr lang="tr-TR" dirty="0" err="1" smtClean="0"/>
              <a:t>Miksiyonda</a:t>
            </a:r>
            <a:r>
              <a:rPr lang="tr-TR" dirty="0" smtClean="0"/>
              <a:t> yavaş akım*</a:t>
            </a:r>
          </a:p>
          <a:p>
            <a:pPr>
              <a:buFont typeface="Arial" pitchFamily="34" charset="0"/>
              <a:buChar char="•"/>
            </a:pPr>
            <a:r>
              <a:rPr lang="tr-TR" dirty="0" err="1" smtClean="0"/>
              <a:t>Üriner</a:t>
            </a:r>
            <a:r>
              <a:rPr lang="tr-TR" dirty="0" smtClean="0"/>
              <a:t> </a:t>
            </a:r>
            <a:r>
              <a:rPr lang="tr-TR" dirty="0" err="1" smtClean="0"/>
              <a:t>İnkontinans</a:t>
            </a:r>
            <a:r>
              <a:rPr lang="tr-TR" dirty="0" smtClean="0"/>
              <a:t>**</a:t>
            </a:r>
          </a:p>
          <a:p>
            <a:r>
              <a:rPr lang="tr-TR" dirty="0" smtClean="0"/>
              <a:t>  (Stres,</a:t>
            </a:r>
            <a:r>
              <a:rPr lang="tr-TR" dirty="0" err="1" smtClean="0"/>
              <a:t>urge</a:t>
            </a:r>
            <a:r>
              <a:rPr lang="tr-TR" dirty="0" smtClean="0"/>
              <a:t>,</a:t>
            </a:r>
            <a:r>
              <a:rPr lang="tr-TR" dirty="0" err="1" smtClean="0"/>
              <a:t>posturnal</a:t>
            </a:r>
            <a:r>
              <a:rPr lang="tr-TR" dirty="0" smtClean="0"/>
              <a:t>,</a:t>
            </a:r>
            <a:r>
              <a:rPr lang="tr-TR" dirty="0" err="1" smtClean="0"/>
              <a:t>nokturnal</a:t>
            </a:r>
            <a:r>
              <a:rPr lang="tr-TR" dirty="0" smtClean="0"/>
              <a:t>,</a:t>
            </a:r>
            <a:r>
              <a:rPr lang="tr-TR" dirty="0" err="1" smtClean="0"/>
              <a:t>koital</a:t>
            </a:r>
            <a:r>
              <a:rPr lang="tr-TR" dirty="0" smtClean="0"/>
              <a:t>)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395536" y="3140968"/>
            <a:ext cx="3816424" cy="14773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b="1" dirty="0" err="1" smtClean="0"/>
              <a:t>Ano</a:t>
            </a:r>
            <a:r>
              <a:rPr lang="tr-TR" b="1" dirty="0" smtClean="0"/>
              <a:t>-</a:t>
            </a:r>
            <a:r>
              <a:rPr lang="tr-TR" b="1" dirty="0" err="1" smtClean="0"/>
              <a:t>rektal</a:t>
            </a:r>
            <a:r>
              <a:rPr lang="tr-TR" b="1" dirty="0" smtClean="0"/>
              <a:t> </a:t>
            </a:r>
            <a:r>
              <a:rPr lang="tr-TR" b="1" dirty="0" err="1" smtClean="0"/>
              <a:t>prolapsus</a:t>
            </a:r>
            <a:endParaRPr lang="tr-TR" b="1" dirty="0" smtClean="0"/>
          </a:p>
          <a:p>
            <a:pPr>
              <a:buFont typeface="Arial" pitchFamily="34" charset="0"/>
              <a:buChar char="•"/>
            </a:pPr>
            <a:r>
              <a:rPr lang="tr-TR" dirty="0" err="1" smtClean="0"/>
              <a:t>Defekasyonda</a:t>
            </a:r>
            <a:r>
              <a:rPr lang="tr-TR" dirty="0" smtClean="0"/>
              <a:t> tam boşaltamama**</a:t>
            </a:r>
          </a:p>
          <a:p>
            <a:pPr>
              <a:buFont typeface="Arial" pitchFamily="34" charset="0"/>
              <a:buChar char="•"/>
            </a:pPr>
            <a:r>
              <a:rPr lang="tr-TR" dirty="0" err="1" smtClean="0"/>
              <a:t>Digitasyon</a:t>
            </a:r>
            <a:r>
              <a:rPr lang="tr-TR" dirty="0" smtClean="0"/>
              <a:t>/</a:t>
            </a:r>
            <a:r>
              <a:rPr lang="tr-TR" dirty="0" err="1" smtClean="0"/>
              <a:t>splinting</a:t>
            </a:r>
            <a:r>
              <a:rPr lang="tr-TR" dirty="0" smtClean="0"/>
              <a:t>*</a:t>
            </a:r>
          </a:p>
          <a:p>
            <a:pPr>
              <a:buFont typeface="Arial" pitchFamily="34" charset="0"/>
              <a:buChar char="•"/>
            </a:pPr>
            <a:r>
              <a:rPr lang="tr-TR" dirty="0" err="1" smtClean="0"/>
              <a:t>Defekasyonda</a:t>
            </a:r>
            <a:r>
              <a:rPr lang="tr-TR" dirty="0" smtClean="0"/>
              <a:t> sıkışma*</a:t>
            </a:r>
          </a:p>
          <a:p>
            <a:pPr>
              <a:buFont typeface="Arial" pitchFamily="34" charset="0"/>
              <a:buChar char="•"/>
            </a:pPr>
            <a:r>
              <a:rPr lang="tr-TR" dirty="0" err="1" smtClean="0"/>
              <a:t>Defekasyon</a:t>
            </a:r>
            <a:r>
              <a:rPr lang="tr-TR" dirty="0" smtClean="0"/>
              <a:t> sonrası kirlenme*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5724128" y="3729806"/>
            <a:ext cx="1944216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b="1" dirty="0" smtClean="0"/>
              <a:t>Cinsel Yaşam</a:t>
            </a:r>
          </a:p>
          <a:p>
            <a:r>
              <a:rPr lang="tr-TR" dirty="0" err="1" smtClean="0"/>
              <a:t>Disparoni</a:t>
            </a:r>
            <a:r>
              <a:rPr lang="tr-TR" dirty="0" smtClean="0"/>
              <a:t>*</a:t>
            </a:r>
          </a:p>
          <a:p>
            <a:r>
              <a:rPr lang="tr-TR" dirty="0" err="1" smtClean="0"/>
              <a:t>Vaginal</a:t>
            </a:r>
            <a:r>
              <a:rPr lang="tr-TR" dirty="0" smtClean="0"/>
              <a:t> gevşeklik*</a:t>
            </a:r>
          </a:p>
        </p:txBody>
      </p:sp>
      <p:sp>
        <p:nvSpPr>
          <p:cNvPr id="10" name="9 Metin kutusu"/>
          <p:cNvSpPr txBox="1"/>
          <p:nvPr/>
        </p:nvSpPr>
        <p:spPr>
          <a:xfrm>
            <a:off x="539552" y="5373216"/>
            <a:ext cx="237626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**  En sık görülenler</a:t>
            </a:r>
          </a:p>
          <a:p>
            <a:r>
              <a:rPr lang="tr-T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*    Sık görülenler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4860032" y="5877272"/>
            <a:ext cx="352839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dirty="0" smtClean="0"/>
              <a:t>Kaynak:IUJ.26/4 2016 Sayfa 659</a:t>
            </a: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1143000"/>
          </a:xfrm>
        </p:spPr>
        <p:txBody>
          <a:bodyPr/>
          <a:lstStyle/>
          <a:p>
            <a:r>
              <a:rPr lang="tr-TR" b="1" dirty="0" smtClean="0">
                <a:solidFill>
                  <a:srgbClr val="002060"/>
                </a:solidFill>
              </a:rPr>
              <a:t>Standardize Edilmiş Testler</a:t>
            </a:r>
            <a:endParaRPr lang="tr-TR" b="1" dirty="0">
              <a:solidFill>
                <a:srgbClr val="002060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179512" y="1340768"/>
            <a:ext cx="4176464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b="1" dirty="0" err="1" smtClean="0"/>
              <a:t>Pelvik</a:t>
            </a:r>
            <a:r>
              <a:rPr lang="tr-TR" b="1" dirty="0" smtClean="0"/>
              <a:t> Taban </a:t>
            </a:r>
            <a:r>
              <a:rPr lang="tr-TR" b="1" dirty="0" err="1" smtClean="0"/>
              <a:t>Disfonksiyonu</a:t>
            </a:r>
            <a:r>
              <a:rPr lang="tr-TR" b="1" dirty="0" smtClean="0"/>
              <a:t> – POP</a:t>
            </a:r>
          </a:p>
          <a:p>
            <a:pPr>
              <a:buFont typeface="Arial" pitchFamily="34" charset="0"/>
              <a:buChar char="•"/>
            </a:pPr>
            <a:r>
              <a:rPr lang="tr-TR" dirty="0" err="1" smtClean="0"/>
              <a:t>Pelvik</a:t>
            </a:r>
            <a:r>
              <a:rPr lang="tr-TR" dirty="0" smtClean="0"/>
              <a:t> </a:t>
            </a:r>
            <a:r>
              <a:rPr lang="tr-TR" dirty="0" err="1" smtClean="0"/>
              <a:t>Floor</a:t>
            </a:r>
            <a:r>
              <a:rPr lang="tr-TR" dirty="0" smtClean="0"/>
              <a:t> </a:t>
            </a:r>
            <a:r>
              <a:rPr lang="tr-TR" dirty="0" err="1" smtClean="0"/>
              <a:t>Distress</a:t>
            </a:r>
            <a:r>
              <a:rPr lang="tr-TR" dirty="0" smtClean="0"/>
              <a:t> </a:t>
            </a:r>
            <a:r>
              <a:rPr lang="tr-TR" dirty="0" err="1" smtClean="0"/>
              <a:t>Inventory</a:t>
            </a:r>
            <a:r>
              <a:rPr lang="tr-TR" dirty="0" smtClean="0"/>
              <a:t>:PFDI</a:t>
            </a:r>
          </a:p>
          <a:p>
            <a:pPr>
              <a:buFont typeface="Arial" pitchFamily="34" charset="0"/>
              <a:buChar char="•"/>
            </a:pPr>
            <a:r>
              <a:rPr lang="tr-TR" dirty="0" err="1" smtClean="0"/>
              <a:t>Pelvic</a:t>
            </a:r>
            <a:r>
              <a:rPr lang="tr-TR" dirty="0" smtClean="0"/>
              <a:t> </a:t>
            </a:r>
            <a:r>
              <a:rPr lang="tr-TR" dirty="0" err="1" smtClean="0"/>
              <a:t>Floor</a:t>
            </a:r>
            <a:r>
              <a:rPr lang="tr-TR" dirty="0" smtClean="0"/>
              <a:t> </a:t>
            </a:r>
            <a:r>
              <a:rPr lang="tr-TR" dirty="0" err="1" smtClean="0"/>
              <a:t>Impact</a:t>
            </a:r>
            <a:r>
              <a:rPr lang="tr-TR" dirty="0" smtClean="0"/>
              <a:t> </a:t>
            </a:r>
            <a:r>
              <a:rPr lang="tr-TR" dirty="0" err="1" smtClean="0"/>
              <a:t>Questionnaire</a:t>
            </a:r>
            <a:r>
              <a:rPr lang="tr-TR" dirty="0" smtClean="0"/>
              <a:t>:PFIQ</a:t>
            </a:r>
            <a:endParaRPr lang="tr-TR" dirty="0"/>
          </a:p>
        </p:txBody>
      </p:sp>
      <p:sp>
        <p:nvSpPr>
          <p:cNvPr id="8" name="7 Metin kutusu"/>
          <p:cNvSpPr txBox="1"/>
          <p:nvPr/>
        </p:nvSpPr>
        <p:spPr>
          <a:xfrm>
            <a:off x="683568" y="4149080"/>
            <a:ext cx="7992888" cy="20313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b="1" dirty="0" err="1" smtClean="0"/>
              <a:t>Üriner</a:t>
            </a:r>
            <a:r>
              <a:rPr lang="tr-TR" b="1" dirty="0" smtClean="0"/>
              <a:t> </a:t>
            </a:r>
            <a:r>
              <a:rPr lang="tr-TR" b="1" dirty="0" err="1" smtClean="0"/>
              <a:t>İnkontinans</a:t>
            </a:r>
            <a:r>
              <a:rPr lang="tr-TR" b="1" dirty="0" smtClean="0"/>
              <a:t>-AAM</a:t>
            </a:r>
          </a:p>
          <a:p>
            <a:pPr>
              <a:buFont typeface="Arial" pitchFamily="34" charset="0"/>
              <a:buChar char="•"/>
            </a:pPr>
            <a:r>
              <a:rPr lang="tr-TR" dirty="0" err="1" smtClean="0"/>
              <a:t>Incontinance</a:t>
            </a:r>
            <a:r>
              <a:rPr lang="tr-TR" dirty="0" smtClean="0"/>
              <a:t> </a:t>
            </a:r>
            <a:r>
              <a:rPr lang="tr-TR" dirty="0" err="1" smtClean="0"/>
              <a:t>Severity</a:t>
            </a:r>
            <a:r>
              <a:rPr lang="tr-TR" dirty="0" smtClean="0"/>
              <a:t> </a:t>
            </a:r>
            <a:r>
              <a:rPr lang="tr-TR" dirty="0" err="1" smtClean="0"/>
              <a:t>Index</a:t>
            </a:r>
            <a:r>
              <a:rPr lang="tr-TR" dirty="0" smtClean="0"/>
              <a:t>:ISI</a:t>
            </a:r>
          </a:p>
          <a:p>
            <a:pPr>
              <a:buFont typeface="Arial" pitchFamily="34" charset="0"/>
              <a:buChar char="•"/>
            </a:pPr>
            <a:r>
              <a:rPr lang="tr-TR" dirty="0" err="1" smtClean="0"/>
              <a:t>Incontinance</a:t>
            </a:r>
            <a:r>
              <a:rPr lang="tr-TR" dirty="0" smtClean="0"/>
              <a:t> </a:t>
            </a:r>
            <a:r>
              <a:rPr lang="tr-TR" dirty="0" err="1" smtClean="0"/>
              <a:t>Distress</a:t>
            </a:r>
            <a:r>
              <a:rPr lang="tr-TR" dirty="0" smtClean="0"/>
              <a:t> </a:t>
            </a:r>
            <a:r>
              <a:rPr lang="tr-TR" dirty="0" err="1" smtClean="0"/>
              <a:t>Inventory</a:t>
            </a:r>
            <a:r>
              <a:rPr lang="tr-TR" dirty="0" smtClean="0"/>
              <a:t> </a:t>
            </a:r>
            <a:r>
              <a:rPr lang="tr-TR" dirty="0" err="1" smtClean="0"/>
              <a:t>Long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Short</a:t>
            </a:r>
            <a:r>
              <a:rPr lang="tr-TR" dirty="0" smtClean="0"/>
              <a:t> </a:t>
            </a:r>
            <a:r>
              <a:rPr lang="tr-TR" dirty="0" err="1" smtClean="0"/>
              <a:t>forms</a:t>
            </a:r>
            <a:r>
              <a:rPr lang="tr-TR" dirty="0" smtClean="0"/>
              <a:t>:UDI</a:t>
            </a:r>
          </a:p>
          <a:p>
            <a:pPr>
              <a:buFont typeface="Arial" pitchFamily="34" charset="0"/>
              <a:buChar char="•"/>
            </a:pPr>
            <a:r>
              <a:rPr lang="tr-TR" dirty="0" err="1" smtClean="0"/>
              <a:t>Incontinance</a:t>
            </a:r>
            <a:r>
              <a:rPr lang="tr-TR" dirty="0" smtClean="0"/>
              <a:t> </a:t>
            </a:r>
            <a:r>
              <a:rPr lang="tr-TR" dirty="0" err="1" smtClean="0"/>
              <a:t>Impact</a:t>
            </a:r>
            <a:r>
              <a:rPr lang="tr-TR" dirty="0" smtClean="0"/>
              <a:t> </a:t>
            </a:r>
            <a:r>
              <a:rPr lang="tr-TR" dirty="0" err="1" smtClean="0"/>
              <a:t>Questionaire</a:t>
            </a:r>
            <a:r>
              <a:rPr lang="tr-TR" dirty="0" smtClean="0"/>
              <a:t> </a:t>
            </a:r>
            <a:r>
              <a:rPr lang="tr-TR" dirty="0" err="1" smtClean="0"/>
              <a:t>Long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Short</a:t>
            </a:r>
            <a:r>
              <a:rPr lang="tr-TR" dirty="0" smtClean="0"/>
              <a:t> </a:t>
            </a:r>
            <a:r>
              <a:rPr lang="tr-TR" dirty="0" err="1" smtClean="0"/>
              <a:t>forms</a:t>
            </a:r>
            <a:r>
              <a:rPr lang="tr-TR" dirty="0" smtClean="0"/>
              <a:t>:IIQ</a:t>
            </a:r>
          </a:p>
          <a:p>
            <a:pPr>
              <a:buFont typeface="Arial" pitchFamily="34" charset="0"/>
              <a:buChar char="•"/>
            </a:pPr>
            <a:r>
              <a:rPr lang="tr-TR" dirty="0" err="1" smtClean="0"/>
              <a:t>King</a:t>
            </a:r>
            <a:r>
              <a:rPr lang="tr-TR" dirty="0" smtClean="0"/>
              <a:t>’ </a:t>
            </a:r>
            <a:r>
              <a:rPr lang="tr-TR" dirty="0" err="1" smtClean="0"/>
              <a:t>Health</a:t>
            </a:r>
            <a:r>
              <a:rPr lang="tr-TR" dirty="0" smtClean="0"/>
              <a:t> </a:t>
            </a:r>
            <a:r>
              <a:rPr lang="tr-TR" dirty="0" err="1" smtClean="0"/>
              <a:t>Questionnaire</a:t>
            </a:r>
            <a:r>
              <a:rPr lang="tr-TR" dirty="0" smtClean="0"/>
              <a:t>:KHQ</a:t>
            </a:r>
          </a:p>
          <a:p>
            <a:pPr>
              <a:buFont typeface="Arial" pitchFamily="34" charset="0"/>
              <a:buChar char="•"/>
            </a:pPr>
            <a:r>
              <a:rPr lang="tr-TR" dirty="0" err="1" smtClean="0"/>
              <a:t>Overactive</a:t>
            </a:r>
            <a:r>
              <a:rPr lang="tr-TR" dirty="0" smtClean="0"/>
              <a:t> </a:t>
            </a:r>
            <a:r>
              <a:rPr lang="tr-TR" dirty="0" err="1" smtClean="0"/>
              <a:t>Bladder</a:t>
            </a:r>
            <a:r>
              <a:rPr lang="tr-TR" dirty="0" smtClean="0"/>
              <a:t> </a:t>
            </a:r>
            <a:r>
              <a:rPr lang="tr-TR" dirty="0" err="1" smtClean="0"/>
              <a:t>Questionnaire</a:t>
            </a:r>
            <a:r>
              <a:rPr lang="tr-TR" dirty="0" smtClean="0"/>
              <a:t>:</a:t>
            </a:r>
            <a:r>
              <a:rPr lang="tr-TR" dirty="0" err="1" smtClean="0"/>
              <a:t>OABq</a:t>
            </a:r>
            <a:endParaRPr lang="tr-TR" dirty="0" smtClean="0"/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Bristol </a:t>
            </a:r>
            <a:r>
              <a:rPr lang="tr-TR" dirty="0" err="1" smtClean="0"/>
              <a:t>Female</a:t>
            </a:r>
            <a:r>
              <a:rPr lang="tr-TR" dirty="0" smtClean="0"/>
              <a:t> </a:t>
            </a:r>
            <a:r>
              <a:rPr lang="tr-TR" dirty="0" err="1" smtClean="0"/>
              <a:t>Lower</a:t>
            </a:r>
            <a:r>
              <a:rPr lang="tr-TR" dirty="0" smtClean="0"/>
              <a:t> </a:t>
            </a:r>
            <a:r>
              <a:rPr lang="tr-TR" dirty="0" err="1" smtClean="0"/>
              <a:t>Urinary</a:t>
            </a:r>
            <a:r>
              <a:rPr lang="tr-TR" dirty="0" smtClean="0"/>
              <a:t> </a:t>
            </a:r>
            <a:r>
              <a:rPr lang="tr-TR" dirty="0" err="1" smtClean="0"/>
              <a:t>Tract</a:t>
            </a:r>
            <a:r>
              <a:rPr lang="tr-TR" dirty="0" smtClean="0"/>
              <a:t> </a:t>
            </a:r>
            <a:r>
              <a:rPr lang="tr-TR" dirty="0" err="1" smtClean="0"/>
              <a:t>Symptoms</a:t>
            </a:r>
            <a:r>
              <a:rPr lang="tr-TR" dirty="0" smtClean="0"/>
              <a:t> </a:t>
            </a:r>
            <a:r>
              <a:rPr lang="tr-TR" dirty="0" err="1" smtClean="0"/>
              <a:t>Questionaire</a:t>
            </a:r>
            <a:r>
              <a:rPr lang="tr-TR" dirty="0" smtClean="0"/>
              <a:t> - </a:t>
            </a:r>
            <a:r>
              <a:rPr lang="tr-TR" dirty="0" err="1" smtClean="0"/>
              <a:t>Short</a:t>
            </a:r>
            <a:r>
              <a:rPr lang="tr-TR" dirty="0" smtClean="0"/>
              <a:t> form:BLUTS-SF</a:t>
            </a:r>
          </a:p>
        </p:txBody>
      </p:sp>
      <p:sp>
        <p:nvSpPr>
          <p:cNvPr id="9" name="8 Metin kutusu"/>
          <p:cNvSpPr txBox="1"/>
          <p:nvPr/>
        </p:nvSpPr>
        <p:spPr>
          <a:xfrm>
            <a:off x="4464496" y="1052736"/>
            <a:ext cx="4644008" cy="147732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b="1" dirty="0" smtClean="0"/>
              <a:t>Dışkılamaya Ait </a:t>
            </a:r>
            <a:r>
              <a:rPr lang="tr-TR" b="1" dirty="0" err="1" smtClean="0"/>
              <a:t>Disfonksiyonlar</a:t>
            </a:r>
            <a:endParaRPr lang="tr-TR" b="1" dirty="0" smtClean="0"/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Birmingham </a:t>
            </a:r>
            <a:r>
              <a:rPr lang="tr-TR" dirty="0" err="1" smtClean="0"/>
              <a:t>Bowel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Urinary</a:t>
            </a:r>
            <a:r>
              <a:rPr lang="tr-TR" dirty="0" smtClean="0"/>
              <a:t> </a:t>
            </a:r>
            <a:r>
              <a:rPr lang="tr-TR" dirty="0" err="1" smtClean="0"/>
              <a:t>Symptoms</a:t>
            </a:r>
            <a:r>
              <a:rPr lang="tr-TR" dirty="0" smtClean="0"/>
              <a:t> </a:t>
            </a:r>
          </a:p>
          <a:p>
            <a:r>
              <a:rPr lang="tr-TR" dirty="0" smtClean="0"/>
              <a:t>  </a:t>
            </a:r>
            <a:r>
              <a:rPr lang="tr-TR" dirty="0" err="1" smtClean="0"/>
              <a:t>Questionnaire</a:t>
            </a:r>
            <a:r>
              <a:rPr lang="tr-TR" dirty="0" smtClean="0"/>
              <a:t>:BBUSO</a:t>
            </a:r>
          </a:p>
          <a:p>
            <a:pPr>
              <a:buFont typeface="Arial" pitchFamily="34" charset="0"/>
              <a:buChar char="•"/>
            </a:pPr>
            <a:r>
              <a:rPr lang="tr-TR" dirty="0" err="1" smtClean="0"/>
              <a:t>Fecal</a:t>
            </a:r>
            <a:r>
              <a:rPr lang="tr-TR" dirty="0" smtClean="0"/>
              <a:t> </a:t>
            </a:r>
            <a:r>
              <a:rPr lang="tr-TR" dirty="0" err="1" smtClean="0"/>
              <a:t>İncontinance</a:t>
            </a:r>
            <a:r>
              <a:rPr lang="tr-TR" dirty="0" smtClean="0"/>
              <a:t> </a:t>
            </a:r>
            <a:r>
              <a:rPr lang="tr-TR" dirty="0" err="1" smtClean="0"/>
              <a:t>Qualıty</a:t>
            </a:r>
            <a:r>
              <a:rPr lang="tr-TR" dirty="0" smtClean="0"/>
              <a:t> of Life </a:t>
            </a:r>
            <a:r>
              <a:rPr lang="tr-TR" dirty="0" err="1" smtClean="0"/>
              <a:t>Scala</a:t>
            </a:r>
            <a:r>
              <a:rPr lang="tr-TR" dirty="0" smtClean="0"/>
              <a:t>:FIQL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Manchester </a:t>
            </a:r>
            <a:r>
              <a:rPr lang="tr-TR" dirty="0" err="1" smtClean="0"/>
              <a:t>Health</a:t>
            </a:r>
            <a:r>
              <a:rPr lang="tr-TR" dirty="0" smtClean="0"/>
              <a:t> </a:t>
            </a:r>
            <a:r>
              <a:rPr lang="tr-TR" dirty="0" err="1" smtClean="0"/>
              <a:t>Quesstionnaire</a:t>
            </a:r>
            <a:r>
              <a:rPr lang="tr-TR" dirty="0" smtClean="0"/>
              <a:t>:MHO</a:t>
            </a:r>
          </a:p>
        </p:txBody>
      </p:sp>
      <p:sp>
        <p:nvSpPr>
          <p:cNvPr id="10" name="9 Metin kutusu"/>
          <p:cNvSpPr txBox="1"/>
          <p:nvPr/>
        </p:nvSpPr>
        <p:spPr>
          <a:xfrm>
            <a:off x="4499992" y="2708920"/>
            <a:ext cx="4248472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b="1" dirty="0" smtClean="0"/>
              <a:t>Cinsel Yaşam </a:t>
            </a:r>
            <a:r>
              <a:rPr lang="tr-TR" b="1" dirty="0" err="1" smtClean="0"/>
              <a:t>Disfonksiyonları</a:t>
            </a:r>
            <a:endParaRPr lang="tr-TR" b="1" dirty="0" smtClean="0"/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POP/</a:t>
            </a:r>
            <a:r>
              <a:rPr lang="tr-TR" dirty="0" err="1" smtClean="0"/>
              <a:t>Urinary</a:t>
            </a:r>
            <a:r>
              <a:rPr lang="tr-TR" dirty="0" smtClean="0"/>
              <a:t> </a:t>
            </a:r>
            <a:r>
              <a:rPr lang="tr-TR" dirty="0" err="1" smtClean="0"/>
              <a:t>Incontinance</a:t>
            </a:r>
            <a:r>
              <a:rPr lang="tr-TR" dirty="0" smtClean="0"/>
              <a:t> </a:t>
            </a:r>
            <a:r>
              <a:rPr lang="tr-TR" dirty="0" err="1" smtClean="0"/>
              <a:t>Sexual</a:t>
            </a:r>
            <a:r>
              <a:rPr lang="tr-TR" dirty="0" smtClean="0"/>
              <a:t> </a:t>
            </a:r>
            <a:r>
              <a:rPr lang="tr-TR" dirty="0" err="1" smtClean="0"/>
              <a:t>Questionnaire</a:t>
            </a:r>
            <a:r>
              <a:rPr lang="tr-TR" dirty="0" smtClean="0"/>
              <a:t> </a:t>
            </a:r>
            <a:r>
              <a:rPr lang="tr-TR" dirty="0" err="1" smtClean="0"/>
              <a:t>Long</a:t>
            </a:r>
            <a:r>
              <a:rPr lang="tr-TR" dirty="0" smtClean="0"/>
              <a:t> - </a:t>
            </a:r>
            <a:r>
              <a:rPr lang="tr-TR" dirty="0" err="1" smtClean="0"/>
              <a:t>short</a:t>
            </a:r>
            <a:r>
              <a:rPr lang="tr-TR" dirty="0" smtClean="0"/>
              <a:t> form:PISQ</a:t>
            </a:r>
          </a:p>
          <a:p>
            <a:pPr>
              <a:buFont typeface="Arial" pitchFamily="34" charset="0"/>
              <a:buChar char="•"/>
            </a:pPr>
            <a:r>
              <a:rPr lang="tr-TR" dirty="0" err="1" smtClean="0"/>
              <a:t>Female</a:t>
            </a:r>
            <a:r>
              <a:rPr lang="tr-TR" dirty="0" smtClean="0"/>
              <a:t> </a:t>
            </a:r>
            <a:r>
              <a:rPr lang="tr-TR" dirty="0" err="1" smtClean="0"/>
              <a:t>Sexuale</a:t>
            </a:r>
            <a:r>
              <a:rPr lang="tr-TR" dirty="0" smtClean="0"/>
              <a:t> </a:t>
            </a:r>
            <a:r>
              <a:rPr lang="tr-TR" dirty="0" err="1" smtClean="0"/>
              <a:t>Function</a:t>
            </a:r>
            <a:r>
              <a:rPr lang="tr-TR" dirty="0" smtClean="0"/>
              <a:t> </a:t>
            </a:r>
            <a:r>
              <a:rPr lang="tr-TR" dirty="0" err="1" smtClean="0"/>
              <a:t>Index</a:t>
            </a:r>
            <a:r>
              <a:rPr lang="tr-TR" dirty="0" smtClean="0"/>
              <a:t>:FSFI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395536" y="2852936"/>
            <a:ext cx="3816424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b="1" dirty="0" smtClean="0"/>
              <a:t>Genel Sağlık (</a:t>
            </a:r>
            <a:r>
              <a:rPr lang="tr-TR" b="1" dirty="0" err="1" smtClean="0"/>
              <a:t>Generic</a:t>
            </a:r>
            <a:r>
              <a:rPr lang="tr-TR" b="1" dirty="0" smtClean="0"/>
              <a:t>)</a:t>
            </a:r>
          </a:p>
          <a:p>
            <a:r>
              <a:rPr lang="tr-TR" dirty="0" err="1" smtClean="0"/>
              <a:t>Medical</a:t>
            </a:r>
            <a:r>
              <a:rPr lang="tr-TR" dirty="0" smtClean="0"/>
              <a:t> </a:t>
            </a:r>
            <a:r>
              <a:rPr lang="tr-TR" dirty="0" err="1" smtClean="0"/>
              <a:t>Outcomes</a:t>
            </a:r>
            <a:r>
              <a:rPr lang="tr-TR" dirty="0" smtClean="0"/>
              <a:t> </a:t>
            </a:r>
            <a:r>
              <a:rPr lang="tr-TR" dirty="0" err="1" smtClean="0"/>
              <a:t>Study</a:t>
            </a:r>
            <a:r>
              <a:rPr lang="tr-TR" dirty="0" smtClean="0"/>
              <a:t> </a:t>
            </a:r>
            <a:r>
              <a:rPr lang="tr-TR" dirty="0" err="1" smtClean="0"/>
              <a:t>Short</a:t>
            </a:r>
            <a:r>
              <a:rPr lang="tr-TR" dirty="0" smtClean="0"/>
              <a:t> Form </a:t>
            </a:r>
          </a:p>
          <a:p>
            <a:r>
              <a:rPr lang="tr-TR" dirty="0" smtClean="0"/>
              <a:t> SF-36, SF -20, SF-12</a:t>
            </a:r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tr-TR" b="1" dirty="0" smtClean="0">
                <a:solidFill>
                  <a:srgbClr val="002060"/>
                </a:solidFill>
              </a:rPr>
              <a:t>Hasta Değerlendirilmesi-Bulgular</a:t>
            </a:r>
            <a:endParaRPr lang="tr-TR" b="1" dirty="0">
              <a:solidFill>
                <a:srgbClr val="00206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92696" y="1700808"/>
            <a:ext cx="5087416" cy="2404864"/>
          </a:xfrm>
        </p:spPr>
        <p:txBody>
          <a:bodyPr>
            <a:normAutofit fontScale="92500"/>
          </a:bodyPr>
          <a:lstStyle/>
          <a:p>
            <a:r>
              <a:rPr lang="tr-TR" sz="2800" dirty="0" smtClean="0"/>
              <a:t>Mesane boş olmalı ,mümkünse rektum da boş olmalıdır.</a:t>
            </a:r>
          </a:p>
          <a:p>
            <a:r>
              <a:rPr lang="tr-TR" sz="2800" dirty="0" err="1" smtClean="0"/>
              <a:t>Litotomi</a:t>
            </a:r>
            <a:r>
              <a:rPr lang="tr-TR" sz="2800" dirty="0" smtClean="0"/>
              <a:t> pozisyonunda veya gerekirse ayakta ve maksimal </a:t>
            </a:r>
            <a:r>
              <a:rPr lang="tr-TR" sz="2800" dirty="0" err="1" smtClean="0"/>
              <a:t>valsalva</a:t>
            </a:r>
            <a:r>
              <a:rPr lang="tr-TR" sz="2800" dirty="0" smtClean="0"/>
              <a:t> durumunda yapılmalıdır.</a:t>
            </a:r>
          </a:p>
          <a:p>
            <a:endParaRPr lang="tr-TR" sz="2800" dirty="0"/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 cstate="print"/>
          <a:srcRect l="61426" t="10525" r="6189" b="69936"/>
          <a:stretch>
            <a:fillRect/>
          </a:stretch>
        </p:blipFill>
        <p:spPr bwMode="auto">
          <a:xfrm>
            <a:off x="3203848" y="4509120"/>
            <a:ext cx="244827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 l="19514" t="9370" r="47148" b="57944"/>
          <a:stretch>
            <a:fillRect/>
          </a:stretch>
        </p:blipFill>
        <p:spPr bwMode="auto">
          <a:xfrm>
            <a:off x="6012160" y="1268760"/>
            <a:ext cx="2304256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/>
          <a:srcRect l="12847" t="65775" r="46195" b="13338"/>
          <a:stretch>
            <a:fillRect/>
          </a:stretch>
        </p:blipFill>
        <p:spPr bwMode="auto">
          <a:xfrm>
            <a:off x="395536" y="4437112"/>
            <a:ext cx="266429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 cstate="print"/>
          <a:srcRect l="57152" t="66189" r="4747" b="11994"/>
          <a:stretch>
            <a:fillRect/>
          </a:stretch>
        </p:blipFill>
        <p:spPr bwMode="auto">
          <a:xfrm>
            <a:off x="6372200" y="4437112"/>
            <a:ext cx="2376264" cy="2043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Pelvik</a:t>
            </a:r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Organ </a:t>
            </a:r>
            <a:r>
              <a:rPr lang="tr-TR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Prolapsusu</a:t>
            </a:r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( POP )</a:t>
            </a:r>
            <a:b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tr-TR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Evreleme</a:t>
            </a:r>
            <a:r>
              <a:rPr lang="tr-T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POP-Q</a:t>
            </a:r>
            <a:endParaRPr lang="tr-TR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132856"/>
            <a:ext cx="7848872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Metin kutusu"/>
          <p:cNvSpPr txBox="1"/>
          <p:nvPr/>
        </p:nvSpPr>
        <p:spPr>
          <a:xfrm>
            <a:off x="1979712" y="5661248"/>
            <a:ext cx="58326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smtClean="0"/>
              <a:t>BT </a:t>
            </a:r>
            <a:r>
              <a:rPr lang="tr-TR" sz="1600" dirty="0" err="1" smtClean="0"/>
              <a:t>Haylen</a:t>
            </a:r>
            <a:r>
              <a:rPr lang="tr-TR" sz="1600" dirty="0" smtClean="0"/>
              <a:t> ve ark…..</a:t>
            </a:r>
            <a:r>
              <a:rPr lang="tr-TR" sz="1600" dirty="0" err="1" smtClean="0"/>
              <a:t>Int</a:t>
            </a:r>
            <a:r>
              <a:rPr lang="tr-TR" sz="1600" dirty="0" smtClean="0"/>
              <a:t> </a:t>
            </a:r>
            <a:r>
              <a:rPr lang="tr-TR" sz="1600" dirty="0" err="1" smtClean="0"/>
              <a:t>Urogynecol</a:t>
            </a:r>
            <a:r>
              <a:rPr lang="tr-TR" sz="1600" dirty="0" smtClean="0"/>
              <a:t> J 27:655-84,2016</a:t>
            </a:r>
            <a:endParaRPr lang="tr-TR" sz="1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-396552" y="-18256"/>
            <a:ext cx="8229600" cy="1143000"/>
          </a:xfrm>
        </p:spPr>
        <p:txBody>
          <a:bodyPr>
            <a:noAutofit/>
          </a:bodyPr>
          <a:lstStyle/>
          <a:p>
            <a:r>
              <a:rPr lang="tr-TR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tr-TR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tr-TR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Kadında </a:t>
            </a:r>
            <a:r>
              <a:rPr lang="tr-TR" sz="2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Pelvik</a:t>
            </a:r>
            <a:r>
              <a:rPr lang="tr-TR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Taban </a:t>
            </a:r>
            <a:r>
              <a:rPr lang="tr-TR" sz="2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Disfonksiyonunun</a:t>
            </a:r>
            <a:r>
              <a:rPr lang="tr-TR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Gelişim Modeli</a:t>
            </a:r>
            <a:endParaRPr lang="tr-TR" sz="2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3 Oval"/>
          <p:cNvSpPr/>
          <p:nvPr/>
        </p:nvSpPr>
        <p:spPr>
          <a:xfrm>
            <a:off x="539552" y="980728"/>
            <a:ext cx="2376264" cy="309634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err="1" smtClean="0"/>
              <a:t>Predispozisyon</a:t>
            </a:r>
            <a:endParaRPr lang="tr-TR" b="1" dirty="0" smtClean="0"/>
          </a:p>
          <a:p>
            <a:pPr algn="ctr"/>
            <a:r>
              <a:rPr lang="tr-TR" dirty="0" err="1" smtClean="0"/>
              <a:t>Gender</a:t>
            </a:r>
            <a:r>
              <a:rPr lang="tr-TR" dirty="0" smtClean="0"/>
              <a:t>-Kadın</a:t>
            </a:r>
          </a:p>
          <a:p>
            <a:pPr algn="ctr"/>
            <a:r>
              <a:rPr lang="tr-TR" dirty="0" smtClean="0"/>
              <a:t>Irk</a:t>
            </a:r>
          </a:p>
          <a:p>
            <a:pPr algn="ctr"/>
            <a:r>
              <a:rPr lang="tr-TR" dirty="0" smtClean="0"/>
              <a:t>Nörolojik</a:t>
            </a:r>
          </a:p>
          <a:p>
            <a:pPr algn="ctr"/>
            <a:r>
              <a:rPr lang="tr-TR" dirty="0" smtClean="0"/>
              <a:t>Anatomik</a:t>
            </a:r>
          </a:p>
          <a:p>
            <a:pPr algn="ctr"/>
            <a:r>
              <a:rPr lang="tr-TR" dirty="0" err="1" smtClean="0"/>
              <a:t>Kollajen</a:t>
            </a:r>
            <a:endParaRPr lang="tr-TR" dirty="0" smtClean="0"/>
          </a:p>
          <a:p>
            <a:pPr algn="ctr"/>
            <a:r>
              <a:rPr lang="tr-TR" dirty="0" smtClean="0"/>
              <a:t>Kas</a:t>
            </a:r>
          </a:p>
          <a:p>
            <a:pPr algn="ctr"/>
            <a:r>
              <a:rPr lang="tr-TR" dirty="0" smtClean="0"/>
              <a:t>Kültürel</a:t>
            </a:r>
          </a:p>
          <a:p>
            <a:pPr algn="ctr"/>
            <a:r>
              <a:rPr lang="tr-TR" dirty="0" smtClean="0"/>
              <a:t>Çevresel</a:t>
            </a:r>
            <a:endParaRPr lang="tr-TR" dirty="0"/>
          </a:p>
        </p:txBody>
      </p:sp>
      <p:sp>
        <p:nvSpPr>
          <p:cNvPr id="5" name="4 Oval"/>
          <p:cNvSpPr/>
          <p:nvPr/>
        </p:nvSpPr>
        <p:spPr>
          <a:xfrm>
            <a:off x="539552" y="4293096"/>
            <a:ext cx="2448272" cy="208823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Kolaylaştıran</a:t>
            </a:r>
          </a:p>
          <a:p>
            <a:pPr algn="ctr"/>
            <a:r>
              <a:rPr lang="tr-TR" dirty="0" smtClean="0"/>
              <a:t>Davranış</a:t>
            </a:r>
          </a:p>
          <a:p>
            <a:pPr algn="ctr"/>
            <a:r>
              <a:rPr lang="tr-TR" dirty="0" smtClean="0"/>
              <a:t>Farmakoloji</a:t>
            </a:r>
          </a:p>
          <a:p>
            <a:pPr algn="ctr"/>
            <a:r>
              <a:rPr lang="tr-TR" dirty="0" smtClean="0"/>
              <a:t>Cihaz</a:t>
            </a:r>
          </a:p>
          <a:p>
            <a:pPr algn="ctr"/>
            <a:r>
              <a:rPr lang="tr-TR" dirty="0" smtClean="0"/>
              <a:t> Cerrahi </a:t>
            </a:r>
            <a:endParaRPr lang="tr-TR" dirty="0"/>
          </a:p>
        </p:txBody>
      </p:sp>
      <p:sp>
        <p:nvSpPr>
          <p:cNvPr id="6" name="5 Oval"/>
          <p:cNvSpPr/>
          <p:nvPr/>
        </p:nvSpPr>
        <p:spPr>
          <a:xfrm>
            <a:off x="3491880" y="980728"/>
            <a:ext cx="2448272" cy="273630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Başlatan</a:t>
            </a:r>
          </a:p>
          <a:p>
            <a:pPr algn="ctr"/>
            <a:r>
              <a:rPr lang="tr-TR" dirty="0" smtClean="0"/>
              <a:t>Doğum</a:t>
            </a:r>
          </a:p>
          <a:p>
            <a:pPr algn="ctr"/>
            <a:r>
              <a:rPr lang="tr-TR" dirty="0" smtClean="0"/>
              <a:t>Sinir hasarı</a:t>
            </a:r>
          </a:p>
          <a:p>
            <a:pPr algn="ctr"/>
            <a:r>
              <a:rPr lang="tr-TR" dirty="0" smtClean="0"/>
              <a:t>Kas hasarı</a:t>
            </a:r>
          </a:p>
          <a:p>
            <a:pPr algn="ctr"/>
            <a:r>
              <a:rPr lang="tr-TR" dirty="0" smtClean="0"/>
              <a:t>Radyasyon</a:t>
            </a:r>
          </a:p>
          <a:p>
            <a:pPr algn="ctr"/>
            <a:r>
              <a:rPr lang="tr-TR" dirty="0" smtClean="0"/>
              <a:t>Doku </a:t>
            </a:r>
            <a:r>
              <a:rPr lang="tr-TR" dirty="0" err="1" smtClean="0"/>
              <a:t>Harabiyeti</a:t>
            </a:r>
            <a:endParaRPr lang="tr-TR" dirty="0" smtClean="0"/>
          </a:p>
          <a:p>
            <a:pPr algn="ctr"/>
            <a:r>
              <a:rPr lang="tr-TR" dirty="0" smtClean="0"/>
              <a:t>Radikal Cerrahi</a:t>
            </a:r>
            <a:endParaRPr lang="tr-TR" dirty="0"/>
          </a:p>
        </p:txBody>
      </p:sp>
      <p:sp>
        <p:nvSpPr>
          <p:cNvPr id="7" name="6 Oval"/>
          <p:cNvSpPr/>
          <p:nvPr/>
        </p:nvSpPr>
        <p:spPr>
          <a:xfrm>
            <a:off x="6660232" y="476672"/>
            <a:ext cx="2448272" cy="367240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b="1" dirty="0" smtClean="0"/>
          </a:p>
          <a:p>
            <a:pPr algn="ctr"/>
            <a:endParaRPr lang="tr-TR" b="1" dirty="0"/>
          </a:p>
          <a:p>
            <a:pPr algn="ctr"/>
            <a:r>
              <a:rPr lang="tr-TR" b="1" dirty="0" smtClean="0"/>
              <a:t>Hızlandıran</a:t>
            </a:r>
          </a:p>
          <a:p>
            <a:pPr algn="ctr"/>
            <a:r>
              <a:rPr lang="tr-TR" dirty="0" err="1" smtClean="0"/>
              <a:t>Konstipasyon</a:t>
            </a:r>
            <a:endParaRPr lang="tr-TR" dirty="0" smtClean="0"/>
          </a:p>
          <a:p>
            <a:pPr algn="ctr"/>
            <a:r>
              <a:rPr lang="tr-TR" dirty="0" smtClean="0"/>
              <a:t>Meslek </a:t>
            </a:r>
          </a:p>
          <a:p>
            <a:pPr algn="ctr"/>
            <a:r>
              <a:rPr lang="tr-TR" dirty="0" err="1" smtClean="0"/>
              <a:t>Obesite</a:t>
            </a:r>
            <a:r>
              <a:rPr lang="tr-TR" dirty="0" smtClean="0"/>
              <a:t> </a:t>
            </a:r>
          </a:p>
          <a:p>
            <a:pPr algn="ctr"/>
            <a:r>
              <a:rPr lang="tr-TR" dirty="0" smtClean="0"/>
              <a:t>Akciğer  </a:t>
            </a:r>
            <a:r>
              <a:rPr lang="tr-TR" dirty="0" err="1" smtClean="0"/>
              <a:t>Hast</a:t>
            </a:r>
            <a:r>
              <a:rPr lang="tr-TR" dirty="0" smtClean="0"/>
              <a:t>.</a:t>
            </a:r>
            <a:endParaRPr lang="tr-TR" dirty="0"/>
          </a:p>
          <a:p>
            <a:pPr algn="ctr"/>
            <a:r>
              <a:rPr lang="tr-TR" dirty="0" smtClean="0"/>
              <a:t>Cerrahi</a:t>
            </a:r>
          </a:p>
          <a:p>
            <a:pPr algn="ctr"/>
            <a:r>
              <a:rPr lang="tr-TR" dirty="0" smtClean="0"/>
              <a:t>Sigara içme</a:t>
            </a:r>
          </a:p>
          <a:p>
            <a:pPr algn="ctr"/>
            <a:r>
              <a:rPr lang="tr-TR" dirty="0" err="1" smtClean="0"/>
              <a:t>Menstural</a:t>
            </a:r>
            <a:r>
              <a:rPr lang="tr-TR" dirty="0" smtClean="0"/>
              <a:t> </a:t>
            </a:r>
            <a:r>
              <a:rPr lang="tr-TR" dirty="0" err="1" smtClean="0"/>
              <a:t>Siklus</a:t>
            </a:r>
            <a:endParaRPr lang="tr-TR" dirty="0" smtClean="0"/>
          </a:p>
          <a:p>
            <a:pPr algn="ctr"/>
            <a:r>
              <a:rPr lang="tr-TR" dirty="0" err="1" smtClean="0"/>
              <a:t>İnfeksiyon</a:t>
            </a:r>
            <a:endParaRPr lang="tr-TR" dirty="0" smtClean="0"/>
          </a:p>
          <a:p>
            <a:pPr algn="ctr"/>
            <a:r>
              <a:rPr lang="tr-TR" dirty="0" smtClean="0"/>
              <a:t>İlaçlar</a:t>
            </a:r>
          </a:p>
          <a:p>
            <a:pPr algn="ctr"/>
            <a:r>
              <a:rPr lang="tr-TR" dirty="0" smtClean="0"/>
              <a:t>Menopoz</a:t>
            </a:r>
          </a:p>
          <a:p>
            <a:pPr algn="ctr"/>
            <a:endParaRPr lang="tr-TR" dirty="0" smtClean="0"/>
          </a:p>
          <a:p>
            <a:pPr algn="ctr"/>
            <a:endParaRPr lang="tr-TR" b="1" dirty="0"/>
          </a:p>
        </p:txBody>
      </p:sp>
      <p:sp>
        <p:nvSpPr>
          <p:cNvPr id="8" name="7 Oval"/>
          <p:cNvSpPr/>
          <p:nvPr/>
        </p:nvSpPr>
        <p:spPr>
          <a:xfrm>
            <a:off x="6300192" y="4365104"/>
            <a:ext cx="2736304" cy="2304256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err="1" smtClean="0"/>
              <a:t>Dekompansasyon</a:t>
            </a:r>
            <a:endParaRPr lang="tr-TR" b="1" dirty="0" smtClean="0"/>
          </a:p>
          <a:p>
            <a:pPr algn="ctr"/>
            <a:r>
              <a:rPr lang="tr-TR" dirty="0" smtClean="0"/>
              <a:t>Yaşlanma</a:t>
            </a:r>
          </a:p>
          <a:p>
            <a:pPr algn="ctr"/>
            <a:r>
              <a:rPr lang="tr-TR" dirty="0" err="1" smtClean="0"/>
              <a:t>Demans</a:t>
            </a:r>
            <a:endParaRPr lang="tr-TR" dirty="0" smtClean="0"/>
          </a:p>
          <a:p>
            <a:pPr algn="ctr"/>
            <a:r>
              <a:rPr lang="tr-TR" dirty="0" smtClean="0"/>
              <a:t>Hastalık</a:t>
            </a:r>
          </a:p>
          <a:p>
            <a:pPr algn="ctr"/>
            <a:r>
              <a:rPr lang="tr-TR" dirty="0" smtClean="0"/>
              <a:t>Zayıflama</a:t>
            </a:r>
          </a:p>
          <a:p>
            <a:pPr algn="ctr"/>
            <a:r>
              <a:rPr lang="tr-TR" dirty="0" smtClean="0"/>
              <a:t>Çevre</a:t>
            </a:r>
          </a:p>
          <a:p>
            <a:pPr algn="ctr"/>
            <a:r>
              <a:rPr lang="tr-TR" dirty="0" smtClean="0"/>
              <a:t>İlaçlar</a:t>
            </a:r>
            <a:endParaRPr lang="tr-TR" dirty="0"/>
          </a:p>
        </p:txBody>
      </p:sp>
      <p:sp>
        <p:nvSpPr>
          <p:cNvPr id="9" name="8 Oval"/>
          <p:cNvSpPr/>
          <p:nvPr/>
        </p:nvSpPr>
        <p:spPr>
          <a:xfrm>
            <a:off x="3635896" y="4149080"/>
            <a:ext cx="2376264" cy="100811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Normal Destek veya Fonksiyon</a:t>
            </a:r>
            <a:endParaRPr lang="tr-TR" b="1" dirty="0"/>
          </a:p>
        </p:txBody>
      </p:sp>
      <p:sp>
        <p:nvSpPr>
          <p:cNvPr id="10" name="9 Oval"/>
          <p:cNvSpPr/>
          <p:nvPr/>
        </p:nvSpPr>
        <p:spPr>
          <a:xfrm>
            <a:off x="3635896" y="5013176"/>
            <a:ext cx="2376264" cy="108012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Anormal Destek veya Fonksiyon</a:t>
            </a:r>
            <a:endParaRPr lang="tr-TR" b="1" dirty="0"/>
          </a:p>
        </p:txBody>
      </p:sp>
      <p:cxnSp>
        <p:nvCxnSpPr>
          <p:cNvPr id="12" name="11 Düz Ok Bağlayıcısı"/>
          <p:cNvCxnSpPr>
            <a:endCxn id="6" idx="2"/>
          </p:cNvCxnSpPr>
          <p:nvPr/>
        </p:nvCxnSpPr>
        <p:spPr>
          <a:xfrm>
            <a:off x="2915816" y="2348880"/>
            <a:ext cx="576064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Ok Bağlayıcısı"/>
          <p:cNvCxnSpPr/>
          <p:nvPr/>
        </p:nvCxnSpPr>
        <p:spPr>
          <a:xfrm>
            <a:off x="5940152" y="2348880"/>
            <a:ext cx="648072" cy="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Düz Ok Bağlayıcısı"/>
          <p:cNvCxnSpPr>
            <a:stCxn id="4" idx="5"/>
            <a:endCxn id="9" idx="1"/>
          </p:cNvCxnSpPr>
          <p:nvPr/>
        </p:nvCxnSpPr>
        <p:spPr>
          <a:xfrm>
            <a:off x="2567820" y="3623623"/>
            <a:ext cx="1416072" cy="67309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22 Düz Ok Bağlayıcısı"/>
          <p:cNvCxnSpPr/>
          <p:nvPr/>
        </p:nvCxnSpPr>
        <p:spPr>
          <a:xfrm>
            <a:off x="4716016" y="3789040"/>
            <a:ext cx="0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25 Düz Ok Bağlayıcısı"/>
          <p:cNvCxnSpPr>
            <a:stCxn id="7" idx="3"/>
            <a:endCxn id="9" idx="7"/>
          </p:cNvCxnSpPr>
          <p:nvPr/>
        </p:nvCxnSpPr>
        <p:spPr>
          <a:xfrm flipH="1">
            <a:off x="5664164" y="3611269"/>
            <a:ext cx="1354609" cy="68544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28 Düz Ok Bağlayıcısı"/>
          <p:cNvCxnSpPr/>
          <p:nvPr/>
        </p:nvCxnSpPr>
        <p:spPr>
          <a:xfrm>
            <a:off x="7668344" y="4149080"/>
            <a:ext cx="0" cy="36004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31 Düz Ok Bağlayıcısı"/>
          <p:cNvCxnSpPr/>
          <p:nvPr/>
        </p:nvCxnSpPr>
        <p:spPr>
          <a:xfrm flipH="1" flipV="1">
            <a:off x="5940152" y="4869160"/>
            <a:ext cx="576064" cy="14401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Düz Ok Bağlayıcısı"/>
          <p:cNvCxnSpPr>
            <a:stCxn id="9" idx="2"/>
            <a:endCxn id="5" idx="7"/>
          </p:cNvCxnSpPr>
          <p:nvPr/>
        </p:nvCxnSpPr>
        <p:spPr>
          <a:xfrm flipH="1" flipV="1">
            <a:off x="2629283" y="4598910"/>
            <a:ext cx="1006613" cy="54226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Düz Ok Bağlayıcısı"/>
          <p:cNvCxnSpPr/>
          <p:nvPr/>
        </p:nvCxnSpPr>
        <p:spPr>
          <a:xfrm>
            <a:off x="2987824" y="5517232"/>
            <a:ext cx="648072" cy="14401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60 Düz Ok Bağlayıcısı"/>
          <p:cNvCxnSpPr/>
          <p:nvPr/>
        </p:nvCxnSpPr>
        <p:spPr>
          <a:xfrm flipH="1">
            <a:off x="3791956" y="4941168"/>
            <a:ext cx="59964" cy="504056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66 Metin kutusu"/>
          <p:cNvSpPr txBox="1"/>
          <p:nvPr/>
        </p:nvSpPr>
        <p:spPr>
          <a:xfrm>
            <a:off x="2195736" y="6119336"/>
            <a:ext cx="50405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/>
              <a:t>C.Norton.</a:t>
            </a:r>
            <a:r>
              <a:rPr lang="tr-TR" sz="1400" dirty="0" err="1" smtClean="0"/>
              <a:t>Prevention</a:t>
            </a:r>
            <a:r>
              <a:rPr lang="tr-TR" sz="1400" dirty="0" smtClean="0"/>
              <a:t> </a:t>
            </a:r>
            <a:r>
              <a:rPr lang="tr-TR" sz="1400" dirty="0" err="1" smtClean="0"/>
              <a:t>and</a:t>
            </a:r>
            <a:r>
              <a:rPr lang="tr-TR" sz="1400" dirty="0" smtClean="0"/>
              <a:t> </a:t>
            </a:r>
            <a:r>
              <a:rPr lang="tr-TR" sz="1400" dirty="0" err="1" smtClean="0"/>
              <a:t>Management</a:t>
            </a:r>
            <a:r>
              <a:rPr lang="tr-TR" sz="1400" dirty="0" smtClean="0"/>
              <a:t> in </a:t>
            </a:r>
            <a:r>
              <a:rPr lang="tr-TR" sz="1400" dirty="0" err="1" smtClean="0"/>
              <a:t>Pelvic</a:t>
            </a:r>
            <a:r>
              <a:rPr lang="tr-TR" sz="1400" dirty="0" smtClean="0"/>
              <a:t> </a:t>
            </a:r>
            <a:r>
              <a:rPr lang="tr-TR" sz="1400" dirty="0" err="1" smtClean="0"/>
              <a:t>Floor</a:t>
            </a:r>
            <a:r>
              <a:rPr lang="tr-TR" sz="1400" dirty="0" smtClean="0"/>
              <a:t> </a:t>
            </a:r>
            <a:r>
              <a:rPr lang="tr-TR" sz="1400" dirty="0" err="1" smtClean="0"/>
              <a:t>Disorders</a:t>
            </a:r>
            <a:r>
              <a:rPr lang="tr-TR" sz="1400" dirty="0" smtClean="0"/>
              <a:t>.</a:t>
            </a:r>
            <a:r>
              <a:rPr lang="tr-TR" sz="1400" dirty="0" err="1" smtClean="0"/>
              <a:t>The</a:t>
            </a:r>
            <a:r>
              <a:rPr lang="tr-TR" sz="1400" dirty="0" smtClean="0"/>
              <a:t> </a:t>
            </a:r>
            <a:r>
              <a:rPr lang="tr-TR" sz="1400" dirty="0" err="1"/>
              <a:t>P</a:t>
            </a:r>
            <a:r>
              <a:rPr lang="tr-TR" sz="1400" dirty="0" err="1" smtClean="0"/>
              <a:t>elvic</a:t>
            </a:r>
            <a:r>
              <a:rPr lang="tr-TR" sz="1400" dirty="0" smtClean="0"/>
              <a:t> </a:t>
            </a:r>
            <a:r>
              <a:rPr lang="tr-TR" sz="1400" dirty="0" err="1" smtClean="0"/>
              <a:t>Floor</a:t>
            </a:r>
            <a:r>
              <a:rPr lang="tr-TR" sz="1400" dirty="0" smtClean="0"/>
              <a:t>.</a:t>
            </a:r>
            <a:r>
              <a:rPr lang="tr-TR" sz="1400" dirty="0" err="1" smtClean="0"/>
              <a:t>Ed.JH</a:t>
            </a:r>
            <a:r>
              <a:rPr lang="tr-TR" sz="1400" dirty="0" smtClean="0"/>
              <a:t>.</a:t>
            </a:r>
            <a:r>
              <a:rPr lang="tr-TR" sz="1400" dirty="0" err="1" smtClean="0"/>
              <a:t>Pemberton</a:t>
            </a:r>
            <a:r>
              <a:rPr lang="tr-TR" sz="1400" dirty="0" smtClean="0"/>
              <a:t>,</a:t>
            </a:r>
            <a:r>
              <a:rPr lang="tr-TR" sz="1400" dirty="0" err="1" smtClean="0"/>
              <a:t>M.Swash</a:t>
            </a:r>
            <a:r>
              <a:rPr lang="tr-TR" sz="1400" dirty="0" smtClean="0"/>
              <a:t> ,</a:t>
            </a:r>
            <a:r>
              <a:rPr lang="tr-TR" sz="1400" dirty="0" err="1" smtClean="0"/>
              <a:t>MM.Henry</a:t>
            </a:r>
            <a:r>
              <a:rPr lang="tr-TR" sz="1400" dirty="0" smtClean="0"/>
              <a:t> W.B.</a:t>
            </a:r>
            <a:r>
              <a:rPr lang="tr-TR" sz="1400" dirty="0" err="1" smtClean="0"/>
              <a:t>Saunders</a:t>
            </a:r>
            <a:r>
              <a:rPr lang="tr-TR" sz="1400" dirty="0" smtClean="0"/>
              <a:t> 2004</a:t>
            </a:r>
            <a:endParaRPr lang="tr-TR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1082</Words>
  <Application>Microsoft Office PowerPoint</Application>
  <PresentationFormat>Ekran Gösterisi (4:3)</PresentationFormat>
  <Paragraphs>273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Ofis Teması</vt:lpstr>
      <vt:lpstr>Pelvik Taban Sağlığı</vt:lpstr>
      <vt:lpstr>Politics of Pelvic</vt:lpstr>
      <vt:lpstr>Ürojinekoloji-Pelvik Taban Yetmezliği</vt:lpstr>
      <vt:lpstr>Pelvik Organ Prolapsusu (POP)</vt:lpstr>
      <vt:lpstr>POP Semptomları</vt:lpstr>
      <vt:lpstr>Standardize Edilmiş Testler</vt:lpstr>
      <vt:lpstr>Hasta Değerlendirilmesi-Bulgular</vt:lpstr>
      <vt:lpstr>Pelvik Organ Prolapsusu ( POP ) Evreleme  POP-Q</vt:lpstr>
      <vt:lpstr> Kadında Pelvik Taban Disfonksiyonunun Gelişim Modeli</vt:lpstr>
      <vt:lpstr>POP-Yaş İlişkisi (1)</vt:lpstr>
      <vt:lpstr>POP Yıllara Dağılım </vt:lpstr>
      <vt:lpstr>Slayt 12</vt:lpstr>
      <vt:lpstr>Asemptomatik  POP (1)</vt:lpstr>
      <vt:lpstr>Pelvik Taban Kas Gücü Tayini</vt:lpstr>
      <vt:lpstr>Mesane idrar Volümü Ölçümü    (USG )</vt:lpstr>
      <vt:lpstr>Asemptomatik  POP  (2)</vt:lpstr>
      <vt:lpstr>POP ‘da Doğal Süreç</vt:lpstr>
      <vt:lpstr>Semptomatik POP (1)</vt:lpstr>
      <vt:lpstr>Semptomatik POP (2)</vt:lpstr>
      <vt:lpstr>Semptomatik POP (3)</vt:lpstr>
      <vt:lpstr>Slayt 21</vt:lpstr>
      <vt:lpstr>Slayt 22</vt:lpstr>
      <vt:lpstr>Sonuç</vt:lpstr>
      <vt:lpstr>Slayt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Pelvik Taban Sağlığı</dc:title>
  <dc:creator>goksen.ayvacikli</dc:creator>
  <cp:lastModifiedBy>goksen.ayvacikli</cp:lastModifiedBy>
  <cp:revision>66</cp:revision>
  <dcterms:created xsi:type="dcterms:W3CDTF">2017-10-13T06:17:29Z</dcterms:created>
  <dcterms:modified xsi:type="dcterms:W3CDTF">2017-11-03T08:47:07Z</dcterms:modified>
</cp:coreProperties>
</file>