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8" r:id="rId3"/>
    <p:sldId id="340" r:id="rId4"/>
    <p:sldId id="309" r:id="rId5"/>
    <p:sldId id="315" r:id="rId6"/>
    <p:sldId id="283" r:id="rId7"/>
    <p:sldId id="284" r:id="rId8"/>
    <p:sldId id="311" r:id="rId9"/>
    <p:sldId id="285" r:id="rId10"/>
    <p:sldId id="312" r:id="rId11"/>
    <p:sldId id="289" r:id="rId12"/>
    <p:sldId id="290" r:id="rId13"/>
    <p:sldId id="317" r:id="rId14"/>
    <p:sldId id="291" r:id="rId15"/>
    <p:sldId id="292" r:id="rId16"/>
    <p:sldId id="318" r:id="rId17"/>
    <p:sldId id="321" r:id="rId18"/>
    <p:sldId id="322" r:id="rId19"/>
    <p:sldId id="323" r:id="rId20"/>
    <p:sldId id="324" r:id="rId21"/>
    <p:sldId id="306" r:id="rId22"/>
    <p:sldId id="320" r:id="rId23"/>
    <p:sldId id="325" r:id="rId24"/>
    <p:sldId id="326" r:id="rId25"/>
    <p:sldId id="319" r:id="rId26"/>
    <p:sldId id="327" r:id="rId27"/>
    <p:sldId id="328" r:id="rId28"/>
    <p:sldId id="332" r:id="rId29"/>
    <p:sldId id="330" r:id="rId30"/>
    <p:sldId id="343" r:id="rId31"/>
    <p:sldId id="339" r:id="rId32"/>
    <p:sldId id="334" r:id="rId33"/>
    <p:sldId id="335" r:id="rId34"/>
    <p:sldId id="336" r:id="rId35"/>
    <p:sldId id="337" r:id="rId36"/>
    <p:sldId id="341" r:id="rId37"/>
    <p:sldId id="344" r:id="rId38"/>
    <p:sldId id="342" r:id="rId39"/>
    <p:sldId id="345" r:id="rId40"/>
    <p:sldId id="346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5" autoAdjust="0"/>
    <p:restoredTop sz="94660"/>
  </p:normalViewPr>
  <p:slideViewPr>
    <p:cSldViewPr snapToGrid="0">
      <p:cViewPr varScale="1">
        <p:scale>
          <a:sx n="47" d="100"/>
          <a:sy n="47" d="100"/>
        </p:scale>
        <p:origin x="103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al__ma_Sayfas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337076520850923E-2"/>
          <c:y val="9.1496912956718832E-4"/>
          <c:w val="0.93707101466622156"/>
          <c:h val="0.6417918307086614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68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1949</c:v>
                </c:pt>
                <c:pt idx="1">
                  <c:v>1961</c:v>
                </c:pt>
                <c:pt idx="2">
                  <c:v>1996</c:v>
                </c:pt>
                <c:pt idx="3">
                  <c:v>2001</c:v>
                </c:pt>
                <c:pt idx="4">
                  <c:v>2003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A20-4D53-8F09-3399498620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68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1949</c:v>
                </c:pt>
                <c:pt idx="1">
                  <c:v>1961</c:v>
                </c:pt>
                <c:pt idx="2">
                  <c:v>1996</c:v>
                </c:pt>
                <c:pt idx="3">
                  <c:v>2001</c:v>
                </c:pt>
                <c:pt idx="4">
                  <c:v>2003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A20-4D53-8F09-3399498620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68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1949</c:v>
                </c:pt>
                <c:pt idx="1">
                  <c:v>1961</c:v>
                </c:pt>
                <c:pt idx="2">
                  <c:v>1996</c:v>
                </c:pt>
                <c:pt idx="3">
                  <c:v>2001</c:v>
                </c:pt>
                <c:pt idx="4">
                  <c:v>2003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A20-4D53-8F09-3399498620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0288672"/>
        <c:axId val="180289232"/>
      </c:scatterChart>
      <c:valAx>
        <c:axId val="180288672"/>
        <c:scaling>
          <c:orientation val="minMax"/>
          <c:max val="2015"/>
          <c:min val="1945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schemeClr val="bg1"/>
          </a:solidFill>
        </c:spPr>
        <c:txPr>
          <a:bodyPr rot="0" vert="horz"/>
          <a:lstStyle/>
          <a:p>
            <a:pPr>
              <a:defRPr sz="15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80289232"/>
        <c:crosses val="autoZero"/>
        <c:crossBetween val="midCat"/>
        <c:majorUnit val="5"/>
      </c:valAx>
      <c:valAx>
        <c:axId val="1802892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0288672"/>
        <c:crosses val="autoZero"/>
        <c:crossBetween val="midCat"/>
      </c:valAx>
      <c:spPr>
        <a:noFill/>
        <a:ln w="25385">
          <a:noFill/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/>
      </a:solidFill>
    </a:ln>
  </c:spPr>
  <c:txPr>
    <a:bodyPr/>
    <a:lstStyle/>
    <a:p>
      <a:pPr>
        <a:defRPr sz="1600">
          <a:latin typeface="+mn-lt"/>
          <a:cs typeface="Arial" pitchFamily="34" charset="0"/>
        </a:defRPr>
      </a:pPr>
      <a:endParaRPr lang="tr-T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1337076520850923E-2"/>
          <c:y val="0.22635982089129794"/>
          <c:w val="0.93707101466622156"/>
          <c:h val="0.6417918307086614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68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1949</c:v>
                </c:pt>
                <c:pt idx="1">
                  <c:v>1961</c:v>
                </c:pt>
                <c:pt idx="2">
                  <c:v>1996</c:v>
                </c:pt>
                <c:pt idx="3">
                  <c:v>2001</c:v>
                </c:pt>
                <c:pt idx="4">
                  <c:v>2003</c:v>
                </c:pt>
              </c:numCache>
            </c:numRef>
          </c:xVal>
          <c:yVal>
            <c:numRef>
              <c:f>Sheet1!$B$2:$B$6</c:f>
              <c:numCache>
                <c:formatCode>General</c:formatCode>
                <c:ptCount val="5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1C0-4713-9BB6-9FF6F6A73E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68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1949</c:v>
                </c:pt>
                <c:pt idx="1">
                  <c:v>1961</c:v>
                </c:pt>
                <c:pt idx="2">
                  <c:v>1996</c:v>
                </c:pt>
                <c:pt idx="3">
                  <c:v>2001</c:v>
                </c:pt>
                <c:pt idx="4">
                  <c:v>2003</c:v>
                </c:pt>
              </c:numCache>
            </c:numRef>
          </c:xVal>
          <c:yVal>
            <c:numRef>
              <c:f>Sheet1!$C$2:$C$6</c:f>
              <c:numCache>
                <c:formatCode>General</c:formatCode>
                <c:ptCount val="5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1C0-4713-9BB6-9FF6F6A73E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68">
              <a:noFill/>
            </a:ln>
          </c:spPr>
          <c:xVal>
            <c:numRef>
              <c:f>Sheet1!$A$2:$A$6</c:f>
              <c:numCache>
                <c:formatCode>General</c:formatCode>
                <c:ptCount val="5"/>
                <c:pt idx="0">
                  <c:v>1949</c:v>
                </c:pt>
                <c:pt idx="1">
                  <c:v>1961</c:v>
                </c:pt>
                <c:pt idx="2">
                  <c:v>1996</c:v>
                </c:pt>
                <c:pt idx="3">
                  <c:v>2001</c:v>
                </c:pt>
                <c:pt idx="4">
                  <c:v>2003</c:v>
                </c:pt>
              </c:numCache>
            </c:numRef>
          </c:xVal>
          <c:yVal>
            <c:numRef>
              <c:f>Sheet1!$D$2:$D$6</c:f>
              <c:numCache>
                <c:formatCode>General</c:formatCode>
                <c:ptCount val="5"/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1C0-4713-9BB6-9FF6F6A73E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0382160"/>
        <c:axId val="184594400"/>
      </c:scatterChart>
      <c:valAx>
        <c:axId val="180382160"/>
        <c:scaling>
          <c:orientation val="minMax"/>
          <c:max val="2015"/>
          <c:min val="1945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solidFill>
            <a:schemeClr val="bg1"/>
          </a:solidFill>
        </c:spPr>
        <c:txPr>
          <a:bodyPr rot="0" vert="horz"/>
          <a:lstStyle/>
          <a:p>
            <a:pPr>
              <a:defRPr sz="1599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84594400"/>
        <c:crosses val="autoZero"/>
        <c:crossBetween val="midCat"/>
        <c:majorUnit val="5"/>
      </c:valAx>
      <c:valAx>
        <c:axId val="1845944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0382160"/>
        <c:crosses val="autoZero"/>
        <c:crossBetween val="midCat"/>
      </c:valAx>
      <c:spPr>
        <a:noFill/>
        <a:ln w="25385">
          <a:noFill/>
        </a:ln>
      </c:spPr>
    </c:plotArea>
    <c:plotVisOnly val="1"/>
    <c:dispBlanksAs val="gap"/>
    <c:showDLblsOverMax val="0"/>
  </c:chart>
  <c:spPr>
    <a:solidFill>
      <a:schemeClr val="bg1"/>
    </a:solidFill>
    <a:ln>
      <a:solidFill>
        <a:schemeClr val="bg1"/>
      </a:solidFill>
    </a:ln>
  </c:spPr>
  <c:txPr>
    <a:bodyPr/>
    <a:lstStyle/>
    <a:p>
      <a:pPr>
        <a:defRPr sz="1600">
          <a:latin typeface="+mn-lt"/>
          <a:cs typeface="Arial" pitchFamily="34" charset="0"/>
        </a:defRPr>
      </a:pPr>
      <a:endParaRPr lang="tr-T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814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3008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50750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8905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1914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647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4361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0077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222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74376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30605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E0705-803D-4E5B-85FD-4B4203C8A438}" type="datetimeFigureOut">
              <a:rPr lang="tr-TR" smtClean="0"/>
              <a:t>09.11.2017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01CE7-503C-4373-A40E-B90A01777E2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2189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680165-ABCB-4FD1-B7B5-3F8B41538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854926"/>
            <a:ext cx="7772400" cy="1463040"/>
          </a:xfrm>
        </p:spPr>
        <p:txBody>
          <a:bodyPr>
            <a:noAutofit/>
          </a:bodyPr>
          <a:lstStyle/>
          <a:p>
            <a:r>
              <a:rPr lang="tr-TR" sz="4400" b="1">
                <a:solidFill>
                  <a:srgbClr val="FF0000"/>
                </a:solidFill>
              </a:rPr>
              <a:t>TOT, TVT, Mini-Sling? Hasta ve Teknik Seçiminde Temel Noktalar</a:t>
            </a:r>
            <a:endParaRPr lang="tr-TR" sz="4400">
              <a:solidFill>
                <a:srgbClr val="FF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A1F336D-9926-4BDF-9914-FAFB3074E1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sz="2800" b="1"/>
              <a:t>Doç .Dr. Huseyin CENGİZ</a:t>
            </a:r>
          </a:p>
          <a:p>
            <a:r>
              <a:rPr lang="tr-TR"/>
              <a:t>Bakırköy Dr Sadi Konuk Eğitim ve Araştırma Hastanesi</a:t>
            </a:r>
          </a:p>
        </p:txBody>
      </p:sp>
      <p:pic>
        <p:nvPicPr>
          <p:cNvPr id="1026" name="Picture 2" descr="bakırkoy sadi konuk ile ilgili görsel sonucu">
            <a:extLst>
              <a:ext uri="{FF2B5EF4-FFF2-40B4-BE49-F238E27FC236}">
                <a16:creationId xmlns="" xmlns:a16="http://schemas.microsoft.com/office/drawing/2014/main" id="{DDDF4C78-E7DA-469F-8083-3F16D5917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2044" y="4676502"/>
            <a:ext cx="2775449" cy="1850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98D63AA-5170-4CB4-8307-DBD43EA43D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898" y="0"/>
            <a:ext cx="8553450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8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A9832843-26F0-41A3-B91E-06BBE6AA43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40" y="2853864"/>
            <a:ext cx="3490719" cy="33814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74D2480-418D-44EA-9573-B7FAD2E8A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40" y="502797"/>
            <a:ext cx="8397019" cy="1800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2" descr="Hammock theory ile ilgili görsel sonucu">
            <a:extLst>
              <a:ext uri="{FF2B5EF4-FFF2-40B4-BE49-F238E27FC236}">
                <a16:creationId xmlns="" xmlns:a16="http://schemas.microsoft.com/office/drawing/2014/main" id="{845857AF-E971-4CC6-AB1E-657509877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58789" y="2853863"/>
            <a:ext cx="4374970" cy="3381471"/>
          </a:xfrm>
          <a:prstGeom prst="rect">
            <a:avLst/>
          </a:prstGeom>
          <a:noFill/>
        </p:spPr>
      </p:pic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61A97B2E-D3A4-4BFA-952A-F47D61AC7F79}"/>
              </a:ext>
            </a:extLst>
          </p:cNvPr>
          <p:cNvSpPr/>
          <p:nvPr/>
        </p:nvSpPr>
        <p:spPr>
          <a:xfrm>
            <a:off x="436740" y="1914810"/>
            <a:ext cx="3490719" cy="3881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047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time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212976"/>
            <a:ext cx="3820181" cy="2454306"/>
          </a:xfrm>
          <a:prstGeom prst="rect">
            <a:avLst/>
          </a:prstGeom>
          <a:noFill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84984"/>
            <a:ext cx="396044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5">
            <a:extLst>
              <a:ext uri="{FF2B5EF4-FFF2-40B4-BE49-F238E27FC236}">
                <a16:creationId xmlns="" xmlns:a16="http://schemas.microsoft.com/office/drawing/2014/main" id="{90A54ACF-BE58-4D80-9968-FCD6DF9E8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690" y="1418863"/>
            <a:ext cx="7886700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tr-TR" sz="4400"/>
              <a:t>MESANE HASARI DAHA AZ, OPERASYON SÜRESİ DAHA KISA</a:t>
            </a:r>
          </a:p>
        </p:txBody>
      </p:sp>
    </p:spTree>
    <p:extLst>
      <p:ext uri="{BB962C8B-B14F-4D97-AF65-F5344CB8AC3E}">
        <p14:creationId xmlns:p14="http://schemas.microsoft.com/office/powerpoint/2010/main" val="69768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3554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308" y="2078991"/>
            <a:ext cx="5077219" cy="3803015"/>
          </a:xfrm>
          <a:prstGeom prst="rect">
            <a:avLst/>
          </a:prstGeom>
          <a:noFill/>
        </p:spPr>
      </p:pic>
      <p:sp>
        <p:nvSpPr>
          <p:cNvPr id="5" name="Title 5">
            <a:extLst>
              <a:ext uri="{FF2B5EF4-FFF2-40B4-BE49-F238E27FC236}">
                <a16:creationId xmlns="" xmlns:a16="http://schemas.microsoft.com/office/drawing/2014/main" id="{50B0A07B-39FB-4A2F-A132-DA885420DDA0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/>
              <a:t>ANCAK; </a:t>
            </a:r>
            <a:r>
              <a:rPr lang="en-US"/>
              <a:t>12% </a:t>
            </a:r>
            <a:r>
              <a:rPr lang="tr-TR"/>
              <a:t>KASIK VE KALÇA AĞRISI</a:t>
            </a:r>
            <a:r>
              <a:rPr lang="tr-TR">
                <a:sym typeface="Wingdings" panose="05000000000000000000" pitchFamily="2" charset="2"/>
              </a:rPr>
              <a:t>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606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3"/>
          <p:cNvGraphicFramePr>
            <a:graphicFrameLocks/>
          </p:cNvGraphicFramePr>
          <p:nvPr>
            <p:extLst/>
          </p:nvPr>
        </p:nvGraphicFramePr>
        <p:xfrm>
          <a:off x="71500" y="3356992"/>
          <a:ext cx="9001063" cy="3420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le 9"/>
          <p:cNvSpPr/>
          <p:nvPr/>
        </p:nvSpPr>
        <p:spPr>
          <a:xfrm>
            <a:off x="719572" y="4941168"/>
            <a:ext cx="2520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cs typeface="Arial" pitchFamily="34" charset="0"/>
              </a:rPr>
              <a:t>1949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– MMK </a:t>
            </a:r>
            <a:endParaRPr lang="he-IL" sz="1600" b="1" dirty="0">
              <a:solidFill>
                <a:prstClr val="black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59732" y="4941168"/>
            <a:ext cx="252028" cy="13681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cs typeface="Arial" pitchFamily="34" charset="0"/>
              </a:rPr>
              <a:t>1961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– Burch </a:t>
            </a:r>
            <a:endParaRPr lang="he-IL" sz="1600" b="1" dirty="0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72200" y="4077072"/>
            <a:ext cx="25202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cs typeface="Arial" pitchFamily="34" charset="0"/>
              </a:rPr>
              <a:t>1996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– </a:t>
            </a:r>
            <a:r>
              <a:rPr lang="en-US" sz="1600" b="1" dirty="0" err="1">
                <a:solidFill>
                  <a:prstClr val="black"/>
                </a:solidFill>
                <a:cs typeface="Arial" pitchFamily="34" charset="0"/>
              </a:rPr>
              <a:t>Ulmsten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cs typeface="Arial" pitchFamily="34" charset="0"/>
              </a:rPr>
              <a:t>(TVT)</a:t>
            </a:r>
            <a:endParaRPr lang="he-IL" sz="1400" b="1" dirty="0">
              <a:solidFill>
                <a:srgbClr val="0000FF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948264" y="4077072"/>
            <a:ext cx="252028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cs typeface="Arial" pitchFamily="34" charset="0"/>
              </a:rPr>
              <a:t>2001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– Delorme </a:t>
            </a:r>
            <a:r>
              <a:rPr lang="en-US" sz="1400" b="1" dirty="0">
                <a:solidFill>
                  <a:srgbClr val="0000FF"/>
                </a:solidFill>
                <a:cs typeface="Arial" pitchFamily="34" charset="0"/>
              </a:rPr>
              <a:t>(TOT)</a:t>
            </a:r>
            <a:endParaRPr lang="he-IL" sz="1400" b="1" dirty="0">
              <a:solidFill>
                <a:srgbClr val="0000FF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200292" y="3969060"/>
            <a:ext cx="252028" cy="234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cs typeface="Arial" pitchFamily="34" charset="0"/>
              </a:rPr>
              <a:t>2003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– de </a:t>
            </a:r>
            <a:r>
              <a:rPr lang="en-US" sz="1600" b="1" dirty="0" err="1">
                <a:solidFill>
                  <a:prstClr val="black"/>
                </a:solidFill>
                <a:cs typeface="Arial" pitchFamily="34" charset="0"/>
              </a:rPr>
              <a:t>Leval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cs typeface="Arial" pitchFamily="34" charset="0"/>
              </a:rPr>
              <a:t>(TVT-O)</a:t>
            </a:r>
            <a:endParaRPr lang="he-IL" sz="1400" b="1" dirty="0">
              <a:solidFill>
                <a:srgbClr val="0000FF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5427" y="1088740"/>
            <a:ext cx="1358621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014" y="1076498"/>
            <a:ext cx="1537234" cy="2028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306" y="1088740"/>
            <a:ext cx="1638182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John Birch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5" y="1088740"/>
            <a:ext cx="1252221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8"/>
          <p:cNvSpPr/>
          <p:nvPr/>
        </p:nvSpPr>
        <p:spPr>
          <a:xfrm>
            <a:off x="7672327" y="3969060"/>
            <a:ext cx="252028" cy="234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eaLnBrk="1" hangingPunct="1">
              <a:defRPr/>
            </a:pPr>
            <a:r>
              <a:rPr lang="en-US" sz="16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2007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 – SIMS 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(</a:t>
            </a:r>
            <a:r>
              <a:rPr lang="en-US" sz="1400" b="1" dirty="0">
                <a:solidFill>
                  <a:srgbClr val="0000FF"/>
                </a:solidFill>
                <a:cs typeface="Arial" pitchFamily="34" charset="0"/>
              </a:rPr>
              <a:t>TVT-S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)</a:t>
            </a:r>
            <a:endParaRPr lang="he-IL" sz="1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19" name="Rectangle 15"/>
          <p:cNvSpPr/>
          <p:nvPr/>
        </p:nvSpPr>
        <p:spPr>
          <a:xfrm>
            <a:off x="7920372" y="3969060"/>
            <a:ext cx="252028" cy="234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eaLnBrk="1" hangingPunct="1">
              <a:defRPr/>
            </a:pPr>
            <a:r>
              <a:rPr lang="en-US" sz="16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2009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 – SIMS 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(</a:t>
            </a:r>
            <a:r>
              <a:rPr lang="en-US" sz="1400" b="1" dirty="0" err="1">
                <a:solidFill>
                  <a:srgbClr val="0000FF"/>
                </a:solidFill>
                <a:cs typeface="Arial" pitchFamily="34" charset="0"/>
              </a:rPr>
              <a:t>MiniArc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)</a:t>
            </a:r>
            <a:endParaRPr lang="he-IL" sz="1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0" name="Rectangle 16"/>
          <p:cNvSpPr/>
          <p:nvPr/>
        </p:nvSpPr>
        <p:spPr>
          <a:xfrm>
            <a:off x="8188303" y="3973895"/>
            <a:ext cx="252028" cy="234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eaLnBrk="1" hangingPunct="1">
              <a:defRPr/>
            </a:pPr>
            <a:r>
              <a:rPr lang="en-US" sz="16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2011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 – SIMS 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(</a:t>
            </a:r>
            <a:r>
              <a:rPr lang="en-US" sz="1400" b="1" dirty="0" err="1">
                <a:solidFill>
                  <a:srgbClr val="0000FF"/>
                </a:solidFill>
                <a:cs typeface="Arial" pitchFamily="34" charset="0"/>
              </a:rPr>
              <a:t>Ajast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)</a:t>
            </a:r>
            <a:endParaRPr lang="he-IL" sz="1400" b="1" dirty="0">
              <a:solidFill>
                <a:srgbClr val="0000FF"/>
              </a:solidFill>
              <a:latin typeface="+mj-lt"/>
            </a:endParaRPr>
          </a:p>
        </p:txBody>
      </p:sp>
      <p:sp>
        <p:nvSpPr>
          <p:cNvPr id="21" name="Rectangle 17"/>
          <p:cNvSpPr/>
          <p:nvPr/>
        </p:nvSpPr>
        <p:spPr>
          <a:xfrm>
            <a:off x="8436348" y="3969060"/>
            <a:ext cx="252028" cy="234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eaLnBrk="1" hangingPunct="1">
              <a:defRPr/>
            </a:pPr>
            <a:r>
              <a:rPr lang="en-US" sz="16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2014</a:t>
            </a:r>
            <a:r>
              <a:rPr lang="en-US" sz="1600" b="1" dirty="0">
                <a:solidFill>
                  <a:schemeClr val="tx1"/>
                </a:solidFill>
                <a:latin typeface="+mj-lt"/>
                <a:cs typeface="Arial" pitchFamily="34" charset="0"/>
              </a:rPr>
              <a:t> – SIMS 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(</a:t>
            </a:r>
            <a:r>
              <a:rPr lang="en-US" sz="1400" b="1" dirty="0" err="1">
                <a:solidFill>
                  <a:srgbClr val="0000FF"/>
                </a:solidFill>
                <a:cs typeface="Arial" pitchFamily="34" charset="0"/>
              </a:rPr>
              <a:t>Ophira</a:t>
            </a:r>
            <a:r>
              <a:rPr lang="en-US" sz="1400" b="1" dirty="0">
                <a:solidFill>
                  <a:srgbClr val="0000FF"/>
                </a:solidFill>
                <a:latin typeface="+mj-lt"/>
                <a:cs typeface="Arial" pitchFamily="34" charset="0"/>
              </a:rPr>
              <a:t>)</a:t>
            </a:r>
            <a:endParaRPr lang="he-IL" sz="1400" b="1" dirty="0">
              <a:solidFill>
                <a:srgbClr val="0000FF"/>
              </a:solidFill>
              <a:latin typeface="+mj-lt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088740"/>
            <a:ext cx="144016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14"/>
          <p:cNvSpPr/>
          <p:nvPr/>
        </p:nvSpPr>
        <p:spPr>
          <a:xfrm>
            <a:off x="5862675" y="3933056"/>
            <a:ext cx="252028" cy="2340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>
              <a:defRPr/>
            </a:pPr>
            <a:r>
              <a:rPr lang="tr-TR" sz="1600" b="1" dirty="0">
                <a:solidFill>
                  <a:srgbClr val="0000FF"/>
                </a:solidFill>
                <a:cs typeface="Arial" pitchFamily="34" charset="0"/>
              </a:rPr>
              <a:t>1993</a:t>
            </a:r>
            <a:r>
              <a:rPr lang="en-US" sz="1600" b="1" dirty="0">
                <a:solidFill>
                  <a:prstClr val="black"/>
                </a:solidFill>
                <a:cs typeface="Arial" pitchFamily="34" charset="0"/>
              </a:rPr>
              <a:t>–</a:t>
            </a:r>
            <a:r>
              <a:rPr lang="tr-TR" sz="1600" b="1" dirty="0" err="1">
                <a:solidFill>
                  <a:prstClr val="black"/>
                </a:solidFill>
                <a:cs typeface="Arial" pitchFamily="34" charset="0"/>
              </a:rPr>
              <a:t>Liu</a:t>
            </a:r>
            <a:r>
              <a:rPr lang="tr-TR" sz="1600" b="1" dirty="0">
                <a:solidFill>
                  <a:prstClr val="black"/>
                </a:solidFill>
                <a:cs typeface="Arial" pitchFamily="34" charset="0"/>
              </a:rPr>
              <a:t> CY </a:t>
            </a:r>
            <a:r>
              <a:rPr lang="tr-TR" sz="1600" b="1" dirty="0">
                <a:solidFill>
                  <a:srgbClr val="3333CC"/>
                </a:solidFill>
                <a:cs typeface="Arial" pitchFamily="34" charset="0"/>
              </a:rPr>
              <a:t>(LS BURCH)</a:t>
            </a:r>
            <a:endParaRPr lang="he-IL" sz="1400" b="1" dirty="0">
              <a:solidFill>
                <a:srgbClr val="33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836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b="1">
                <a:solidFill>
                  <a:srgbClr val="FF0000"/>
                </a:solidFill>
              </a:rPr>
              <a:t>3. JENERASYON 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784181"/>
          </a:xfrm>
        </p:spPr>
        <p:txBody>
          <a:bodyPr>
            <a:normAutofit fontScale="92500"/>
          </a:bodyPr>
          <a:lstStyle/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MEŞ DAHA KISA (8-14 CM)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DAHA AZ İNVAZİV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MESANE/BARSAK YARALANMASI DAHA AZ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VASKÜLER YARALANMA DAHA AZ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KASIK/KALÇA AĞRISI DAHA AZ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DAHA KISA SÜRE HASTANEDE KALIŞ SÜRESİ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sz="3600"/>
              <a:t>DAHA AZ POSTOPERATİF AĞRI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val="339327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6000" b="1" dirty="0">
                <a:solidFill>
                  <a:srgbClr val="FF0000"/>
                </a:solidFill>
              </a:rPr>
              <a:t>TVT-TOT-MINISLING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4578" name="Picture 2" descr="clinical data lacking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564904"/>
            <a:ext cx="2470656" cy="2918098"/>
          </a:xfrm>
          <a:prstGeom prst="rect">
            <a:avLst/>
          </a:prstGeom>
          <a:noFill/>
        </p:spPr>
      </p:pic>
      <p:pic>
        <p:nvPicPr>
          <p:cNvPr id="24580" name="Picture 4" descr="which one is the best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420888"/>
            <a:ext cx="3287688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735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2B6E505-50DF-4C6C-B09C-8B01FF4EC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381"/>
            <a:ext cx="9144000" cy="17057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3C77DBF-945C-4FDF-9BE3-3E9BC1E2F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5762"/>
            <a:ext cx="9144000" cy="18182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9071AEE-4821-48F1-B213-F95C325DC2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525" y="3683722"/>
            <a:ext cx="9144000" cy="168075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EAF83E29-6ADB-4824-9E74-872C45F5EC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503817"/>
            <a:ext cx="9134475" cy="13541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7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6155411-8B97-40C1-90D0-9D6266AE8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699" y="5388157"/>
            <a:ext cx="3967596" cy="12627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79BF6EF-65CA-4327-A5CA-2EA158018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485" y="171293"/>
            <a:ext cx="6553200" cy="12858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itle 5">
            <a:extLst>
              <a:ext uri="{FF2B5EF4-FFF2-40B4-BE49-F238E27FC236}">
                <a16:creationId xmlns="" xmlns:a16="http://schemas.microsoft.com/office/drawing/2014/main" id="{C630F120-0381-41C1-B8A3-39A49E95EE25}"/>
              </a:ext>
            </a:extLst>
          </p:cNvPr>
          <p:cNvSpPr txBox="1">
            <a:spLocks/>
          </p:cNvSpPr>
          <p:nvPr/>
        </p:nvSpPr>
        <p:spPr>
          <a:xfrm>
            <a:off x="524147" y="1680120"/>
            <a:ext cx="7886700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55 </a:t>
            </a:r>
            <a:r>
              <a:rPr lang="tr-TR"/>
              <a:t>çalışma, </a:t>
            </a:r>
            <a:r>
              <a:rPr lang="en-US"/>
              <a:t>8652 </a:t>
            </a:r>
            <a:r>
              <a:rPr lang="tr-TR"/>
              <a:t>kadın</a:t>
            </a:r>
          </a:p>
          <a:p>
            <a:pPr algn="ctr"/>
            <a:r>
              <a:rPr lang="tr-TR"/>
              <a:t>RETROPUBİK vs TOT</a:t>
            </a:r>
            <a:r>
              <a:rPr lang="en-US"/>
              <a:t> </a:t>
            </a:r>
            <a:endParaRPr lang="tr-TR"/>
          </a:p>
        </p:txBody>
      </p:sp>
      <p:sp>
        <p:nvSpPr>
          <p:cNvPr id="7" name="Rectangle: Rounded Corners 6">
            <a:extLst>
              <a:ext uri="{FF2B5EF4-FFF2-40B4-BE49-F238E27FC236}">
                <a16:creationId xmlns="" xmlns:a16="http://schemas.microsoft.com/office/drawing/2014/main" id="{171D85E9-3894-4A19-9095-E1CD8AC80D88}"/>
              </a:ext>
            </a:extLst>
          </p:cNvPr>
          <p:cNvSpPr/>
          <p:nvPr/>
        </p:nvSpPr>
        <p:spPr>
          <a:xfrm>
            <a:off x="816700" y="3315721"/>
            <a:ext cx="7286625" cy="1639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tr-TR"/>
              <a:t>Kısa/orta/uzun dönem subjektif sonuçlarda fark yok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tr-TR"/>
              <a:t>Kısa/orta/uzun dönem objektif sonuçlarda fark yok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tr-TR"/>
              <a:t>Vajinal tape erezyonu açısından fark yok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tr-TR"/>
              <a:t>Yaşam kalitesinin gelişmesi açısından fark yok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tr-TR"/>
              <a:t>Sexuel fonkisyon açısından fark yok</a:t>
            </a:r>
          </a:p>
        </p:txBody>
      </p:sp>
    </p:spTree>
    <p:extLst>
      <p:ext uri="{BB962C8B-B14F-4D97-AF65-F5344CB8AC3E}">
        <p14:creationId xmlns:p14="http://schemas.microsoft.com/office/powerpoint/2010/main" val="203907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09B1870F-1DFD-49BC-84D9-03A19350A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0288"/>
            <a:ext cx="9144000" cy="121142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1F55152-67A5-435B-A690-1B2160D5CB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0023"/>
            <a:ext cx="9144000" cy="6173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096B4E1-07E7-4580-B111-82F91BA47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8202" y="5502457"/>
            <a:ext cx="3967596" cy="12627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itle 5">
            <a:extLst>
              <a:ext uri="{FF2B5EF4-FFF2-40B4-BE49-F238E27FC236}">
                <a16:creationId xmlns="" xmlns:a16="http://schemas.microsoft.com/office/drawing/2014/main" id="{81BFF96A-B1C5-426E-8175-636E6257ECD3}"/>
              </a:ext>
            </a:extLst>
          </p:cNvPr>
          <p:cNvSpPr txBox="1">
            <a:spLocks/>
          </p:cNvSpPr>
          <p:nvPr/>
        </p:nvSpPr>
        <p:spPr>
          <a:xfrm>
            <a:off x="781322" y="3165935"/>
            <a:ext cx="7886700" cy="20697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/>
              <a:t>Bu dataya dayanarak, bazı klinisyenler; mesane/üretra perforasyon riski olan; geçirilmiş cerrahisi olan olgularda TOT tercih etmektedirler.</a:t>
            </a:r>
          </a:p>
        </p:txBody>
      </p:sp>
    </p:spTree>
    <p:extLst>
      <p:ext uri="{BB962C8B-B14F-4D97-AF65-F5344CB8AC3E}">
        <p14:creationId xmlns:p14="http://schemas.microsoft.com/office/powerpoint/2010/main" val="45346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C48FCA0-86E6-437D-85CF-FC2F4E0FF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66414"/>
            <a:ext cx="9144000" cy="19632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A6E3477-23EB-461B-A14A-1DBF4F7B2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202" y="4959532"/>
            <a:ext cx="3967596" cy="126274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1A525B84-B584-4FD2-95EE-BCC929BC05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025034"/>
            <a:ext cx="9144000" cy="6924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9797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tr-TR" altLang="tr-TR" sz="4800" b="1">
                <a:solidFill>
                  <a:srgbClr val="FF0000"/>
                </a:solidFill>
              </a:rPr>
              <a:t>STRESS ÜRİNER İNKONTİNANS</a:t>
            </a:r>
          </a:p>
        </p:txBody>
      </p:sp>
      <p:sp>
        <p:nvSpPr>
          <p:cNvPr id="4099" name="İçerik Yer Tutucusu 2"/>
          <p:cNvSpPr>
            <a:spLocks noGrp="1"/>
          </p:cNvSpPr>
          <p:nvPr>
            <p:ph idx="1"/>
          </p:nvPr>
        </p:nvSpPr>
        <p:spPr>
          <a:xfrm>
            <a:off x="628650" y="1791290"/>
            <a:ext cx="7772400" cy="4435475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Arial" charset="0"/>
              <a:buNone/>
            </a:pPr>
            <a:r>
              <a:rPr lang="tr-TR" altLang="tr-TR" sz="4400"/>
              <a:t>Detrusor basıncında artış olmadan,</a:t>
            </a:r>
          </a:p>
          <a:p>
            <a:pPr algn="ctr" eaLnBrk="1" hangingPunct="1">
              <a:buFont typeface="Arial" charset="0"/>
              <a:buNone/>
            </a:pPr>
            <a:r>
              <a:rPr lang="tr-TR" altLang="tr-TR" sz="4400" b="1">
                <a:solidFill>
                  <a:srgbClr val="0000FF"/>
                </a:solidFill>
              </a:rPr>
              <a:t>öksürük, hapşırık, efor veya egzersiz gibi</a:t>
            </a:r>
          </a:p>
          <a:p>
            <a:pPr algn="ctr" eaLnBrk="1" hangingPunct="1">
              <a:buFont typeface="Arial" charset="0"/>
              <a:buNone/>
            </a:pPr>
            <a:r>
              <a:rPr lang="tr-TR" altLang="tr-TR" sz="4400" b="1">
                <a:solidFill>
                  <a:srgbClr val="0000FF"/>
                </a:solidFill>
              </a:rPr>
              <a:t>intraabdominal basıncın arttığı </a:t>
            </a:r>
          </a:p>
          <a:p>
            <a:pPr algn="ctr" eaLnBrk="1" hangingPunct="1">
              <a:buFont typeface="Arial" charset="0"/>
              <a:buNone/>
            </a:pPr>
            <a:r>
              <a:rPr lang="tr-TR" altLang="tr-TR" sz="4400" b="1">
                <a:solidFill>
                  <a:srgbClr val="0000FF"/>
                </a:solidFill>
              </a:rPr>
              <a:t>durumlarda </a:t>
            </a:r>
            <a:r>
              <a:rPr lang="tr-TR" altLang="tr-TR" sz="4400"/>
              <a:t>görülen istemsiz idrar kaçırmadır. </a:t>
            </a:r>
          </a:p>
          <a:p>
            <a:pPr eaLnBrk="1" hangingPunct="1">
              <a:buFont typeface="Arial" charset="0"/>
              <a:buChar char="•"/>
            </a:pPr>
            <a:endParaRPr lang="tr-TR" altLang="tr-TR" sz="2800"/>
          </a:p>
          <a:p>
            <a:pPr eaLnBrk="1" hangingPunct="1">
              <a:buFont typeface="Arial" charset="0"/>
              <a:buNone/>
            </a:pPr>
            <a:endParaRPr lang="tr-TR" altLang="tr-TR" sz="2800"/>
          </a:p>
          <a:p>
            <a:pPr eaLnBrk="1" hangingPunct="1">
              <a:lnSpc>
                <a:spcPct val="90000"/>
              </a:lnSpc>
              <a:buClr>
                <a:srgbClr val="FF0000"/>
              </a:buClr>
              <a:buFont typeface="Arial" charset="0"/>
              <a:buChar char="•"/>
            </a:pPr>
            <a:endParaRPr lang="en-US" altLang="tr-TR" i="1"/>
          </a:p>
          <a:p>
            <a:pPr eaLnBrk="1" hangingPunct="1"/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6861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B1BDB1CE-898E-4A8B-8859-49281C823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60" y="495299"/>
            <a:ext cx="7639765" cy="62388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itle 5">
            <a:extLst>
              <a:ext uri="{FF2B5EF4-FFF2-40B4-BE49-F238E27FC236}">
                <a16:creationId xmlns="" xmlns:a16="http://schemas.microsoft.com/office/drawing/2014/main" id="{4B1FB1DF-9008-40B7-BEDF-03A19BF3DD4F}"/>
              </a:ext>
            </a:extLst>
          </p:cNvPr>
          <p:cNvSpPr txBox="1">
            <a:spLocks/>
          </p:cNvSpPr>
          <p:nvPr/>
        </p:nvSpPr>
        <p:spPr>
          <a:xfrm>
            <a:off x="475892" y="2956386"/>
            <a:ext cx="7886700" cy="15879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/>
              <a:t>Ancak KASIK AĞRISInın çoğu olguda 8 hafta içinde düzeldiği raporlanmış.</a:t>
            </a:r>
          </a:p>
        </p:txBody>
      </p:sp>
    </p:spTree>
    <p:extLst>
      <p:ext uri="{BB962C8B-B14F-4D97-AF65-F5344CB8AC3E}">
        <p14:creationId xmlns:p14="http://schemas.microsoft.com/office/powerpoint/2010/main" val="106842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3E01F20-866C-4EF8-AF20-952567BCF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89" y="365126"/>
            <a:ext cx="8266822" cy="29051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5">
            <a:extLst>
              <a:ext uri="{FF2B5EF4-FFF2-40B4-BE49-F238E27FC236}">
                <a16:creationId xmlns="" xmlns:a16="http://schemas.microsoft.com/office/drawing/2014/main" id="{63534434-28EA-4D53-8D2A-BBF3B927C4B1}"/>
              </a:ext>
            </a:extLst>
          </p:cNvPr>
          <p:cNvSpPr txBox="1">
            <a:spLocks/>
          </p:cNvSpPr>
          <p:nvPr/>
        </p:nvSpPr>
        <p:spPr>
          <a:xfrm>
            <a:off x="704492" y="3362325"/>
            <a:ext cx="7886700" cy="3390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/>
          </a:p>
          <a:p>
            <a:pPr algn="ctr"/>
            <a:r>
              <a:rPr lang="en-US"/>
              <a:t>11 RCTs</a:t>
            </a:r>
            <a:r>
              <a:rPr lang="tr-TR"/>
              <a:t> ve</a:t>
            </a:r>
            <a:r>
              <a:rPr lang="en-US"/>
              <a:t> 5 non-RCTs</a:t>
            </a:r>
            <a:endParaRPr lang="tr-TR"/>
          </a:p>
          <a:p>
            <a:pPr algn="ctr"/>
            <a:r>
              <a:rPr lang="tr-TR"/>
              <a:t>long-term results (≥5 years);</a:t>
            </a:r>
          </a:p>
          <a:p>
            <a:pPr algn="ctr"/>
            <a:endParaRPr lang="tr-TR"/>
          </a:p>
          <a:p>
            <a:pPr algn="ctr"/>
            <a:r>
              <a:rPr lang="tr-TR" sz="3600"/>
              <a:t>Objektif ve subjektif sonuçlar açısından, postoperatif komplikasyon oranları açısından FARK YOK! </a:t>
            </a:r>
            <a:r>
              <a:rPr lang="en-US" sz="3600"/>
              <a:t/>
            </a:r>
            <a:br>
              <a:rPr lang="en-US" sz="3600"/>
            </a:br>
            <a:endParaRPr lang="tr-TR" sz="3600"/>
          </a:p>
        </p:txBody>
      </p:sp>
    </p:spTree>
    <p:extLst>
      <p:ext uri="{BB962C8B-B14F-4D97-AF65-F5344CB8AC3E}">
        <p14:creationId xmlns:p14="http://schemas.microsoft.com/office/powerpoint/2010/main" val="329223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05E3D22-E4AB-4D41-B835-F5871A0F4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7659"/>
            <a:ext cx="9144000" cy="28599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90E36D0-41B8-43CF-82AE-23A9AD9B0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0" y="3907427"/>
            <a:ext cx="8308931" cy="131771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6309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D2E9BC-C3E3-429C-ACE0-4A1038154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C53B27F-EF0E-421F-B389-08476F5D3F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9398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Isosceles Triangle 5">
            <a:extLst>
              <a:ext uri="{FF2B5EF4-FFF2-40B4-BE49-F238E27FC236}">
                <a16:creationId xmlns="" xmlns:a16="http://schemas.microsoft.com/office/drawing/2014/main" id="{4E16032C-8A8A-4B25-811E-BCE06481D50D}"/>
              </a:ext>
            </a:extLst>
          </p:cNvPr>
          <p:cNvSpPr/>
          <p:nvPr/>
        </p:nvSpPr>
        <p:spPr>
          <a:xfrm>
            <a:off x="3943350" y="5476875"/>
            <a:ext cx="1009650" cy="1190625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D3D045A7-BFF0-4500-8FD4-CFFE9F6354C6}"/>
              </a:ext>
            </a:extLst>
          </p:cNvPr>
          <p:cNvCxnSpPr/>
          <p:nvPr/>
        </p:nvCxnSpPr>
        <p:spPr>
          <a:xfrm>
            <a:off x="628650" y="5467350"/>
            <a:ext cx="7886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2A89E4C-963C-483E-9E90-C664FB26633E}"/>
              </a:ext>
            </a:extLst>
          </p:cNvPr>
          <p:cNvSpPr/>
          <p:nvPr/>
        </p:nvSpPr>
        <p:spPr>
          <a:xfrm>
            <a:off x="161925" y="4924425"/>
            <a:ext cx="1200150" cy="542925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TVT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F314210-F04E-4266-9A72-066EA1F40B0A}"/>
              </a:ext>
            </a:extLst>
          </p:cNvPr>
          <p:cNvSpPr/>
          <p:nvPr/>
        </p:nvSpPr>
        <p:spPr>
          <a:xfrm>
            <a:off x="7781925" y="4933950"/>
            <a:ext cx="1200150" cy="542925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TOT</a:t>
            </a:r>
          </a:p>
        </p:txBody>
      </p:sp>
      <p:sp>
        <p:nvSpPr>
          <p:cNvPr id="11" name="Title 5">
            <a:extLst>
              <a:ext uri="{FF2B5EF4-FFF2-40B4-BE49-F238E27FC236}">
                <a16:creationId xmlns="" xmlns:a16="http://schemas.microsoft.com/office/drawing/2014/main" id="{8C626879-C00A-4956-A0AD-F03CACDBB193}"/>
              </a:ext>
            </a:extLst>
          </p:cNvPr>
          <p:cNvSpPr txBox="1">
            <a:spLocks/>
          </p:cNvSpPr>
          <p:nvPr/>
        </p:nvSpPr>
        <p:spPr>
          <a:xfrm>
            <a:off x="1523821" y="3157536"/>
            <a:ext cx="6096358" cy="20478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/>
              <a:t>Primer olgularda; Hastaya MUS planlanıyorsa  ikiside seçilebilir. (</a:t>
            </a:r>
            <a:r>
              <a:rPr lang="tr-TR" sz="3600" i="1"/>
              <a:t>kanıt düzeyi:A, orta derece öneri</a:t>
            </a:r>
            <a:r>
              <a:rPr lang="tr-TR" sz="360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461936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783D68-1E9E-49CF-950A-F5C914179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001C7A2-5641-4877-BF44-8FECD9391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93985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5">
            <a:extLst>
              <a:ext uri="{FF2B5EF4-FFF2-40B4-BE49-F238E27FC236}">
                <a16:creationId xmlns="" xmlns:a16="http://schemas.microsoft.com/office/drawing/2014/main" id="{3AFC2315-B2A4-4CCB-85A8-B2565AE5B7DC}"/>
              </a:ext>
            </a:extLst>
          </p:cNvPr>
          <p:cNvSpPr txBox="1">
            <a:spLocks/>
          </p:cNvSpPr>
          <p:nvPr/>
        </p:nvSpPr>
        <p:spPr>
          <a:xfrm>
            <a:off x="2295167" y="3084412"/>
            <a:ext cx="6096358" cy="13096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/>
              <a:t>FIXE VE IMMOBIL ÜRETRA’da TVT öneriliyor. (expert görüşü)</a:t>
            </a:r>
          </a:p>
        </p:txBody>
      </p:sp>
      <p:sp>
        <p:nvSpPr>
          <p:cNvPr id="6" name="Isosceles Triangle 5">
            <a:extLst>
              <a:ext uri="{FF2B5EF4-FFF2-40B4-BE49-F238E27FC236}">
                <a16:creationId xmlns="" xmlns:a16="http://schemas.microsoft.com/office/drawing/2014/main" id="{B909223D-BD8F-4CC2-B87A-5E12F21ADA04}"/>
              </a:ext>
            </a:extLst>
          </p:cNvPr>
          <p:cNvSpPr/>
          <p:nvPr/>
        </p:nvSpPr>
        <p:spPr>
          <a:xfrm>
            <a:off x="3943350" y="5699322"/>
            <a:ext cx="1009650" cy="1030091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5BE186BF-F7DA-48B5-B2A6-B61F7B74BB26}"/>
              </a:ext>
            </a:extLst>
          </p:cNvPr>
          <p:cNvCxnSpPr/>
          <p:nvPr/>
        </p:nvCxnSpPr>
        <p:spPr>
          <a:xfrm>
            <a:off x="1362075" y="4829175"/>
            <a:ext cx="6115050" cy="1704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C182636-DF8F-45CD-9340-A5796A124E83}"/>
              </a:ext>
            </a:extLst>
          </p:cNvPr>
          <p:cNvSpPr/>
          <p:nvPr/>
        </p:nvSpPr>
        <p:spPr>
          <a:xfrm>
            <a:off x="762000" y="4286250"/>
            <a:ext cx="1200150" cy="5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TVT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0DBC05BB-AE73-426E-BCFF-1629427D9149}"/>
              </a:ext>
            </a:extLst>
          </p:cNvPr>
          <p:cNvSpPr/>
          <p:nvPr/>
        </p:nvSpPr>
        <p:spPr>
          <a:xfrm>
            <a:off x="6905625" y="5985071"/>
            <a:ext cx="1200150" cy="5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TOT</a:t>
            </a:r>
          </a:p>
        </p:txBody>
      </p:sp>
    </p:spTree>
    <p:extLst>
      <p:ext uri="{BB962C8B-B14F-4D97-AF65-F5344CB8AC3E}">
        <p14:creationId xmlns:p14="http://schemas.microsoft.com/office/powerpoint/2010/main" val="243473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7428839-8D67-4B03-84DD-DD2C1E5779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5246"/>
            <a:ext cx="9144000" cy="10925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6" name="Title 5">
            <a:extLst>
              <a:ext uri="{FF2B5EF4-FFF2-40B4-BE49-F238E27FC236}">
                <a16:creationId xmlns="" xmlns:a16="http://schemas.microsoft.com/office/drawing/2014/main" id="{B55FC50D-28E7-42DE-B9C2-9D033C4769E4}"/>
              </a:ext>
            </a:extLst>
          </p:cNvPr>
          <p:cNvSpPr txBox="1">
            <a:spLocks/>
          </p:cNvSpPr>
          <p:nvPr/>
        </p:nvSpPr>
        <p:spPr>
          <a:xfrm>
            <a:off x="700087" y="5129803"/>
            <a:ext cx="7886700" cy="13255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/>
              <a:t>Basit SUİ olgusunda ilk seçenek; MİDÜRETRAL ASKI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E7321E09-DE71-4445-8BD6-A713BA6CA1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" y="2312480"/>
            <a:ext cx="7973712" cy="22526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762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0C52189-085A-43F0-87A4-44F98D562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018BAFD-F4D9-4CE2-9A4D-6320424C3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5246"/>
            <a:ext cx="9144000" cy="10925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4E88172-839F-4B72-AF74-1B345B2F6A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4" y="2038369"/>
            <a:ext cx="8677275" cy="8763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AD013966-B8FE-4EF1-BEE5-6C4E5A415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74" y="3174216"/>
            <a:ext cx="8648700" cy="914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itle 5">
            <a:extLst>
              <a:ext uri="{FF2B5EF4-FFF2-40B4-BE49-F238E27FC236}">
                <a16:creationId xmlns="" xmlns:a16="http://schemas.microsoft.com/office/drawing/2014/main" id="{5D007910-8D2B-49A9-A6B5-FA95C15E3502}"/>
              </a:ext>
            </a:extLst>
          </p:cNvPr>
          <p:cNvSpPr txBox="1">
            <a:spLocks/>
          </p:cNvSpPr>
          <p:nvPr/>
        </p:nvSpPr>
        <p:spPr>
          <a:xfrm>
            <a:off x="628650" y="4445908"/>
            <a:ext cx="7886700" cy="2023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/>
              <a:t>Daha önce geçirilmiş; başarısız kontinans cerrahisi? TVT tercih edilebilir (level 3 kanıt)</a:t>
            </a:r>
          </a:p>
        </p:txBody>
      </p:sp>
    </p:spTree>
    <p:extLst>
      <p:ext uri="{BB962C8B-B14F-4D97-AF65-F5344CB8AC3E}">
        <p14:creationId xmlns:p14="http://schemas.microsoft.com/office/powerpoint/2010/main" val="76767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25454D9-2AA5-4608-9137-B2F7EC077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E488170-2CE6-489B-ADF1-F97B28CF7D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AA87FACC-715A-4B07-9A05-9A8C2F6C8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5246"/>
            <a:ext cx="9144000" cy="10925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5" name="Title 5">
            <a:extLst>
              <a:ext uri="{FF2B5EF4-FFF2-40B4-BE49-F238E27FC236}">
                <a16:creationId xmlns="" xmlns:a16="http://schemas.microsoft.com/office/drawing/2014/main" id="{45EA9DF2-E2FD-4F0F-BED6-C3E0FA125715}"/>
              </a:ext>
            </a:extLst>
          </p:cNvPr>
          <p:cNvSpPr txBox="1">
            <a:spLocks/>
          </p:cNvSpPr>
          <p:nvPr/>
        </p:nvSpPr>
        <p:spPr>
          <a:xfrm>
            <a:off x="628650" y="4567828"/>
            <a:ext cx="7886700" cy="20234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/>
              <a:t>65 yaş&gt; hastalarda; TOT tercih edilebilir (level 3 kanıt)</a:t>
            </a:r>
          </a:p>
        </p:txBody>
      </p:sp>
      <p:pic>
        <p:nvPicPr>
          <p:cNvPr id="1026" name="Picture 2" descr="old woman ile ilgili görsel sonucu">
            <a:extLst>
              <a:ext uri="{FF2B5EF4-FFF2-40B4-BE49-F238E27FC236}">
                <a16:creationId xmlns="" xmlns:a16="http://schemas.microsoft.com/office/drawing/2014/main" id="{57C21C74-FE4E-468E-88EB-213754775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308" y="1825625"/>
            <a:ext cx="3554542" cy="236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79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osceles Triangle 5">
            <a:extLst>
              <a:ext uri="{FF2B5EF4-FFF2-40B4-BE49-F238E27FC236}">
                <a16:creationId xmlns="" xmlns:a16="http://schemas.microsoft.com/office/drawing/2014/main" id="{4E16032C-8A8A-4B25-811E-BCE06481D50D}"/>
              </a:ext>
            </a:extLst>
          </p:cNvPr>
          <p:cNvSpPr/>
          <p:nvPr/>
        </p:nvSpPr>
        <p:spPr>
          <a:xfrm>
            <a:off x="3943350" y="5476875"/>
            <a:ext cx="1009650" cy="1190625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D3D045A7-BFF0-4500-8FD4-CFFE9F6354C6}"/>
              </a:ext>
            </a:extLst>
          </p:cNvPr>
          <p:cNvCxnSpPr/>
          <p:nvPr/>
        </p:nvCxnSpPr>
        <p:spPr>
          <a:xfrm>
            <a:off x="628650" y="5467350"/>
            <a:ext cx="78867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2A89E4C-963C-483E-9E90-C664FB26633E}"/>
              </a:ext>
            </a:extLst>
          </p:cNvPr>
          <p:cNvSpPr/>
          <p:nvPr/>
        </p:nvSpPr>
        <p:spPr>
          <a:xfrm>
            <a:off x="161925" y="4924425"/>
            <a:ext cx="1200150" cy="5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TVT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8F314210-F04E-4266-9A72-066EA1F40B0A}"/>
              </a:ext>
            </a:extLst>
          </p:cNvPr>
          <p:cNvSpPr/>
          <p:nvPr/>
        </p:nvSpPr>
        <p:spPr>
          <a:xfrm>
            <a:off x="7781925" y="4933950"/>
            <a:ext cx="1200150" cy="542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TOT</a:t>
            </a:r>
          </a:p>
        </p:txBody>
      </p:sp>
      <p:pic>
        <p:nvPicPr>
          <p:cNvPr id="12" name="Picture 2" descr="morbidly obese woman ile ilgili görsel sonucu">
            <a:extLst>
              <a:ext uri="{FF2B5EF4-FFF2-40B4-BE49-F238E27FC236}">
                <a16:creationId xmlns="" xmlns:a16="http://schemas.microsoft.com/office/drawing/2014/main" id="{DDA24221-0A42-4B47-9F01-DE02C7FC4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522" y="2288955"/>
            <a:ext cx="5633549" cy="3168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: Rounded Corners 1">
            <a:extLst>
              <a:ext uri="{FF2B5EF4-FFF2-40B4-BE49-F238E27FC236}">
                <a16:creationId xmlns="" xmlns:a16="http://schemas.microsoft.com/office/drawing/2014/main" id="{1CFF626D-B36F-439F-8915-D6CEE312F43A}"/>
              </a:ext>
            </a:extLst>
          </p:cNvPr>
          <p:cNvSpPr/>
          <p:nvPr/>
        </p:nvSpPr>
        <p:spPr>
          <a:xfrm>
            <a:off x="1750423" y="609600"/>
            <a:ext cx="5706648" cy="13237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b="1"/>
              <a:t>OBEZ OLGULAR</a:t>
            </a:r>
          </a:p>
        </p:txBody>
      </p:sp>
    </p:spTree>
    <p:extLst>
      <p:ext uri="{BB962C8B-B14F-4D97-AF65-F5344CB8AC3E}">
        <p14:creationId xmlns:p14="http://schemas.microsoft.com/office/powerpoint/2010/main" val="115841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2E97651-6011-43F9-B507-39A36D8EA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735" y="139338"/>
            <a:ext cx="6714309" cy="21283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5">
            <a:extLst>
              <a:ext uri="{FF2B5EF4-FFF2-40B4-BE49-F238E27FC236}">
                <a16:creationId xmlns="" xmlns:a16="http://schemas.microsoft.com/office/drawing/2014/main" id="{928815E4-C7BD-4B08-A706-1C28D67BFF02}"/>
              </a:ext>
            </a:extLst>
          </p:cNvPr>
          <p:cNvSpPr txBox="1">
            <a:spLocks/>
          </p:cNvSpPr>
          <p:nvPr/>
        </p:nvSpPr>
        <p:spPr>
          <a:xfrm>
            <a:off x="547738" y="2429765"/>
            <a:ext cx="7886700" cy="16712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800"/>
          </a:p>
          <a:p>
            <a:pPr algn="ctr"/>
            <a:r>
              <a:rPr lang="tr-TR" sz="2800"/>
              <a:t>6</a:t>
            </a:r>
            <a:r>
              <a:rPr lang="en-US" sz="2800"/>
              <a:t> RCTs</a:t>
            </a:r>
            <a:r>
              <a:rPr lang="tr-TR" sz="2800"/>
              <a:t> ve</a:t>
            </a:r>
            <a:r>
              <a:rPr lang="en-US" sz="2800"/>
              <a:t> </a:t>
            </a:r>
            <a:r>
              <a:rPr lang="tr-TR" sz="2800"/>
              <a:t>7</a:t>
            </a:r>
            <a:r>
              <a:rPr lang="en-US" sz="2800"/>
              <a:t> </a:t>
            </a:r>
            <a:r>
              <a:rPr lang="tr-TR" sz="2800"/>
              <a:t>prospektif çalışma; 2693 hasta</a:t>
            </a:r>
          </a:p>
          <a:p>
            <a:pPr algn="ctr"/>
            <a:endParaRPr lang="tr-TR" sz="2000"/>
          </a:p>
          <a:p>
            <a:pPr algn="ctr"/>
            <a:r>
              <a:rPr lang="tr-TR" sz="2000"/>
              <a:t>Subjektif sonuçlar açısından, postoperatif komplikasyon oranları açısından FARK YOK! </a:t>
            </a:r>
            <a:r>
              <a:rPr lang="en-US" sz="2000"/>
              <a:t/>
            </a:r>
            <a:br>
              <a:rPr lang="en-US" sz="2000"/>
            </a:br>
            <a:endParaRPr lang="tr-TR" sz="2000"/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014FFAC5-82F4-45CF-B318-44043B2585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100" y="4196792"/>
            <a:ext cx="5869578" cy="25609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089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A39A9EA-C4F3-424B-966B-DB46016097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84069"/>
            <a:ext cx="7886700" cy="5192894"/>
          </a:xfrm>
        </p:spPr>
        <p:txBody>
          <a:bodyPr>
            <a:normAutofit/>
          </a:bodyPr>
          <a:lstStyle/>
          <a:p>
            <a:r>
              <a:rPr lang="tr-TR" sz="5400"/>
              <a:t>Stress Üriner İnkontinans Prevelans </a:t>
            </a:r>
            <a:r>
              <a:rPr lang="en-US" sz="5400"/>
              <a:t>12% to 46%</a:t>
            </a:r>
            <a:endParaRPr lang="tr-TR" sz="5400"/>
          </a:p>
          <a:p>
            <a:endParaRPr lang="tr-TR" sz="5400"/>
          </a:p>
          <a:p>
            <a:r>
              <a:rPr lang="tr-TR" sz="5400"/>
              <a:t>%3-17 olguda şiddetli olduğu düşünüşülüyor</a:t>
            </a:r>
            <a:r>
              <a:rPr lang="en-US" sz="5400"/>
              <a:t> </a:t>
            </a:r>
            <a:endParaRPr lang="tr-TR" sz="5400"/>
          </a:p>
        </p:txBody>
      </p:sp>
    </p:spTree>
    <p:extLst>
      <p:ext uri="{BB962C8B-B14F-4D97-AF65-F5344CB8AC3E}">
        <p14:creationId xmlns:p14="http://schemas.microsoft.com/office/powerpoint/2010/main" val="424674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7ED0AE-A67B-413B-B517-2FB02CB892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C5E0E7F-061D-46BB-A043-8ECD652DD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3302272"/>
            <a:ext cx="6581775" cy="29051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962AE6F-4FA6-4375-A226-5D35B7D7D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30332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77726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4800" b="1" kern="0">
                <a:solidFill>
                  <a:srgbClr val="FF0000"/>
                </a:solidFill>
              </a:rPr>
              <a:t>Tek İnsizyon </a:t>
            </a:r>
            <a:r>
              <a:rPr lang="tr-TR" sz="4800" b="1" kern="0" dirty="0" err="1">
                <a:solidFill>
                  <a:srgbClr val="FF0000"/>
                </a:solidFill>
              </a:rPr>
              <a:t>askIlar</a:t>
            </a:r>
            <a:endParaRPr lang="tr-TR" sz="4800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709120"/>
          </a:xfrm>
        </p:spPr>
        <p:txBody>
          <a:bodyPr>
            <a:normAutofit/>
          </a:bodyPr>
          <a:lstStyle/>
          <a:p>
            <a:pPr marL="457200" indent="-457200">
              <a:defRPr/>
            </a:pPr>
            <a:r>
              <a:rPr lang="tr-TR" sz="3600" dirty="0"/>
              <a:t>Daha az </a:t>
            </a:r>
            <a:r>
              <a:rPr lang="tr-TR" sz="3600" dirty="0">
                <a:solidFill>
                  <a:srgbClr val="3333CC"/>
                </a:solidFill>
              </a:rPr>
              <a:t>doku  zedelenmesi</a:t>
            </a:r>
          </a:p>
          <a:p>
            <a:pPr marL="457200" indent="-457200">
              <a:defRPr/>
            </a:pPr>
            <a:r>
              <a:rPr lang="tr-TR" sz="3600" dirty="0"/>
              <a:t>Daha az </a:t>
            </a:r>
            <a:r>
              <a:rPr lang="tr-TR" sz="3600" dirty="0" err="1">
                <a:solidFill>
                  <a:srgbClr val="3333CC"/>
                </a:solidFill>
              </a:rPr>
              <a:t>visseral</a:t>
            </a:r>
            <a:r>
              <a:rPr lang="tr-TR" sz="3600" dirty="0">
                <a:solidFill>
                  <a:srgbClr val="3333CC"/>
                </a:solidFill>
              </a:rPr>
              <a:t> yaralanma</a:t>
            </a:r>
          </a:p>
          <a:p>
            <a:pPr marL="457200" indent="-457200">
              <a:defRPr/>
            </a:pPr>
            <a:r>
              <a:rPr lang="tr-TR" sz="3600" dirty="0"/>
              <a:t>Daha az </a:t>
            </a:r>
            <a:r>
              <a:rPr lang="tr-TR" sz="3600" dirty="0" err="1">
                <a:solidFill>
                  <a:srgbClr val="3333CC"/>
                </a:solidFill>
              </a:rPr>
              <a:t>üriner</a:t>
            </a:r>
            <a:r>
              <a:rPr lang="tr-TR" sz="3600" dirty="0">
                <a:solidFill>
                  <a:srgbClr val="3333CC"/>
                </a:solidFill>
              </a:rPr>
              <a:t> </a:t>
            </a:r>
            <a:r>
              <a:rPr lang="tr-TR" sz="3600" dirty="0" err="1">
                <a:solidFill>
                  <a:srgbClr val="3333CC"/>
                </a:solidFill>
              </a:rPr>
              <a:t>kateterizasyon</a:t>
            </a:r>
            <a:endParaRPr lang="tr-TR" sz="3600" dirty="0">
              <a:solidFill>
                <a:srgbClr val="3333CC"/>
              </a:solidFill>
            </a:endParaRPr>
          </a:p>
          <a:p>
            <a:pPr marL="457200" indent="-457200">
              <a:defRPr/>
            </a:pPr>
            <a:r>
              <a:rPr lang="tr-TR" sz="3600" dirty="0"/>
              <a:t>Bir yıllık  başarı oranları % 74-95 bildirilmiştir.</a:t>
            </a:r>
          </a:p>
          <a:p>
            <a:pPr marL="457200" indent="-457200">
              <a:defRPr/>
            </a:pPr>
            <a:r>
              <a:rPr lang="tr-TR" sz="3600" dirty="0"/>
              <a:t>Uzun dönem için yeterli veri mevcut değildir.</a:t>
            </a:r>
          </a:p>
          <a:p>
            <a:pPr>
              <a:defRPr/>
            </a:pPr>
            <a:endParaRPr lang="tr-TR" sz="3200" dirty="0"/>
          </a:p>
          <a:p>
            <a:endParaRPr lang="tr-TR" dirty="0"/>
          </a:p>
        </p:txBody>
      </p:sp>
      <p:pic>
        <p:nvPicPr>
          <p:cNvPr id="4" name="ophira sunum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15939" y="1781524"/>
            <a:ext cx="4877759" cy="369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73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4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15" repeatCount="indefinite" fill="remove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02F7EDC-13B9-4257-839E-A599291C1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4000" cy="13149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3DB395E-B6E2-4BA2-BE6E-1DBAC007EC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49932"/>
            <a:ext cx="9144000" cy="8839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BA346F17-BC5D-44E7-94EB-9B583380C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436952"/>
            <a:ext cx="9144000" cy="14470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5D09056F-05E9-4C6F-BE6C-3717474A91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023356"/>
            <a:ext cx="9144000" cy="12524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B367CDCD-AB04-4934-A341-8A1B3C4E6E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419463"/>
            <a:ext cx="9144000" cy="14385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itle 5">
            <a:extLst>
              <a:ext uri="{FF2B5EF4-FFF2-40B4-BE49-F238E27FC236}">
                <a16:creationId xmlns="" xmlns:a16="http://schemas.microsoft.com/office/drawing/2014/main" id="{DE9D97FD-53C0-4E21-A4AD-7C4161DEC829}"/>
              </a:ext>
            </a:extLst>
          </p:cNvPr>
          <p:cNvSpPr txBox="1">
            <a:spLocks/>
          </p:cNvSpPr>
          <p:nvPr/>
        </p:nvSpPr>
        <p:spPr>
          <a:xfrm>
            <a:off x="547738" y="2429765"/>
            <a:ext cx="7886700" cy="16712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2800"/>
          </a:p>
          <a:p>
            <a:pPr algn="ctr"/>
            <a:r>
              <a:rPr lang="tr-TR" sz="2800"/>
              <a:t>Tek insizyonlu slingler postop 6-12 ay kür sonuçları </a:t>
            </a:r>
          </a:p>
          <a:p>
            <a:pPr algn="ctr"/>
            <a:r>
              <a:rPr lang="tr-TR" sz="2800"/>
              <a:t>%74-95</a:t>
            </a:r>
            <a:endParaRPr lang="tr-TR" sz="2000"/>
          </a:p>
        </p:txBody>
      </p:sp>
    </p:spTree>
    <p:extLst>
      <p:ext uri="{BB962C8B-B14F-4D97-AF65-F5344CB8AC3E}">
        <p14:creationId xmlns:p14="http://schemas.microsoft.com/office/powerpoint/2010/main" val="400053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A2F3612-5CAA-421B-ADBD-A2709F63E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7180"/>
            <a:ext cx="9144000" cy="418813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itle 5">
            <a:extLst>
              <a:ext uri="{FF2B5EF4-FFF2-40B4-BE49-F238E27FC236}">
                <a16:creationId xmlns="" xmlns:a16="http://schemas.microsoft.com/office/drawing/2014/main" id="{57421B2D-4E76-482D-8AD2-A37742ABC61C}"/>
              </a:ext>
            </a:extLst>
          </p:cNvPr>
          <p:cNvSpPr txBox="1">
            <a:spLocks/>
          </p:cNvSpPr>
          <p:nvPr/>
        </p:nvSpPr>
        <p:spPr>
          <a:xfrm>
            <a:off x="330024" y="326646"/>
            <a:ext cx="6584582" cy="95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/>
              <a:t>31 </a:t>
            </a:r>
            <a:r>
              <a:rPr lang="tr-TR"/>
              <a:t>çalışma; </a:t>
            </a:r>
            <a:r>
              <a:rPr lang="en-US"/>
              <a:t>3290 </a:t>
            </a:r>
            <a:r>
              <a:rPr lang="tr-TR"/>
              <a:t>kadın</a:t>
            </a:r>
            <a:r>
              <a:rPr lang="en-US"/>
              <a:t> </a:t>
            </a:r>
          </a:p>
        </p:txBody>
      </p:sp>
      <p:sp>
        <p:nvSpPr>
          <p:cNvPr id="8" name="Title 5">
            <a:extLst>
              <a:ext uri="{FF2B5EF4-FFF2-40B4-BE49-F238E27FC236}">
                <a16:creationId xmlns="" xmlns:a16="http://schemas.microsoft.com/office/drawing/2014/main" id="{CB3F48AF-5266-4DDA-B9AA-5131D6F8E6C1}"/>
              </a:ext>
            </a:extLst>
          </p:cNvPr>
          <p:cNvSpPr txBox="1">
            <a:spLocks/>
          </p:cNvSpPr>
          <p:nvPr/>
        </p:nvSpPr>
        <p:spPr>
          <a:xfrm>
            <a:off x="7254240" y="326646"/>
            <a:ext cx="1798320" cy="9578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/>
              <a:t>2017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50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6FD4255C-858A-41B5-B772-A3918F73B3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387" y="330523"/>
            <a:ext cx="5608320" cy="305987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5">
            <a:extLst>
              <a:ext uri="{FF2B5EF4-FFF2-40B4-BE49-F238E27FC236}">
                <a16:creationId xmlns="" xmlns:a16="http://schemas.microsoft.com/office/drawing/2014/main" id="{47BFEB79-A3E8-4A1D-8961-DFB32BC97092}"/>
              </a:ext>
            </a:extLst>
          </p:cNvPr>
          <p:cNvSpPr txBox="1">
            <a:spLocks/>
          </p:cNvSpPr>
          <p:nvPr/>
        </p:nvSpPr>
        <p:spPr>
          <a:xfrm>
            <a:off x="861245" y="3561806"/>
            <a:ext cx="7420605" cy="31612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tr-TR" sz="2800"/>
              <a:t>TVT’ye göre operasyon süresi kısa (</a:t>
            </a:r>
            <a:r>
              <a:rPr lang="tr-TR" sz="2800" b="1"/>
              <a:t>-17.33 [ -32.09, -2.57 ]</a:t>
            </a:r>
            <a:r>
              <a:rPr lang="tr-TR" sz="2800"/>
              <a:t> )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tr-TR" sz="2800"/>
              <a:t>Hastanede kalış süresi açısından fark yok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tr-TR" sz="2800"/>
              <a:t>Mesane/üretral perforasyonu açısından fark yok (P = 0.16)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tr-TR" sz="2800"/>
              <a:t>Üriner retansiyon açısından fark yok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tr-TR" sz="2800"/>
              <a:t>Meş exposure açısından fark yok</a:t>
            </a:r>
          </a:p>
        </p:txBody>
      </p:sp>
    </p:spTree>
    <p:extLst>
      <p:ext uri="{BB962C8B-B14F-4D97-AF65-F5344CB8AC3E}">
        <p14:creationId xmlns:p14="http://schemas.microsoft.com/office/powerpoint/2010/main" val="95550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1E76F80-45D6-41B0-9DE0-09C1BFD338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753" y="400594"/>
            <a:ext cx="5745944" cy="33955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AE52126-8401-490B-9ED6-353E62CE35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4753" y="3920455"/>
            <a:ext cx="5745944" cy="25892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E6D9BED1-DFCF-4DF1-B6A7-BC23D830D2D8}"/>
              </a:ext>
            </a:extLst>
          </p:cNvPr>
          <p:cNvSpPr/>
          <p:nvPr/>
        </p:nvSpPr>
        <p:spPr>
          <a:xfrm>
            <a:off x="1464753" y="400594"/>
            <a:ext cx="5745944" cy="6109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691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B10195-7C48-454E-A828-9C603B22B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827A4B8-60EB-4DCD-9FB2-59DE9E161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95800"/>
            <a:ext cx="9144000" cy="1524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7875CA78-B442-4512-BF4B-643006B943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6831"/>
            <a:ext cx="9144000" cy="380438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0084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DE5900-9D34-4BEF-BEF6-D3AD938D1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482CB280-6848-4DCB-B783-B99571783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06" y="3593646"/>
            <a:ext cx="8840187" cy="16140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717DF0B3-934F-456D-8158-1AFE017734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98301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8802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351C8AC-494C-47A6-B5B3-641924BF9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5917"/>
            <a:ext cx="9144000" cy="44461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008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A3D04AA-E50A-4F69-AB15-9E7E66247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sz="5400" b="1">
                <a:solidFill>
                  <a:srgbClr val="FF0000"/>
                </a:solidFill>
              </a:rPr>
              <a:t>Eve götürülecek mesajlar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19A33114-AA1D-4B4B-A052-E7C1EC2998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69139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Basit SUİ olgusunda ilk seçenek; MİDÜRETRAL ASKI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Intrensek sfinkter yetmezliği düşünülüyorsa TVT tercih edilebilir.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Mix inkontinans olgularında TOT/TVT tercih edilebilir.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Daha önce geçirilmiş başarısız Midüretral askı operasyonunda TOT/TVT tercih edilebilir.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Yaşlı olgularda TOT tercih edilebilir.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Daha önce pelvik cerrahi geçirmiş hastalarda TOT tercih edilebilir.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Obez olgularda TVT- TOT arasında fark yok.</a:t>
            </a:r>
          </a:p>
          <a:p>
            <a:pPr>
              <a:buClr>
                <a:srgbClr val="0000FF"/>
              </a:buClr>
              <a:buFont typeface="Wingdings" panose="05000000000000000000" pitchFamily="2" charset="2"/>
              <a:buChar char="§"/>
            </a:pPr>
            <a:r>
              <a:rPr lang="tr-TR" b="1"/>
              <a:t>Minislinglerle ilgili uzun dönem veriler henüz yetersiz.</a:t>
            </a:r>
          </a:p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733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Başlık 1"/>
          <p:cNvSpPr>
            <a:spLocks noGrp="1"/>
          </p:cNvSpPr>
          <p:nvPr>
            <p:ph type="title"/>
          </p:nvPr>
        </p:nvSpPr>
        <p:spPr>
          <a:xfrm>
            <a:off x="1115616" y="548680"/>
            <a:ext cx="7793037" cy="1223962"/>
          </a:xfrm>
        </p:spPr>
        <p:txBody>
          <a:bodyPr>
            <a:normAutofit/>
          </a:bodyPr>
          <a:lstStyle/>
          <a:p>
            <a:pPr algn="ctr" eaLnBrk="1" hangingPunct="1"/>
            <a:r>
              <a:rPr lang="tr-TR" altLang="tr-TR" sz="4800" b="1" dirty="0">
                <a:solidFill>
                  <a:srgbClr val="FF0000"/>
                </a:solidFill>
              </a:rPr>
              <a:t>STRESS ÜRİNER İNKONTİNANS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0000FF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4400" dirty="0"/>
              <a:t>Hayat kalitesi</a:t>
            </a:r>
          </a:p>
          <a:p>
            <a:pPr eaLnBrk="1" hangingPunct="1">
              <a:buClr>
                <a:srgbClr val="0000FF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4400" dirty="0"/>
              <a:t>Sosyal</a:t>
            </a:r>
          </a:p>
          <a:p>
            <a:pPr eaLnBrk="1" hangingPunct="1">
              <a:buClr>
                <a:srgbClr val="0000FF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4400" dirty="0"/>
              <a:t>Fiziksel</a:t>
            </a:r>
          </a:p>
          <a:p>
            <a:pPr eaLnBrk="1" hangingPunct="1">
              <a:buClr>
                <a:srgbClr val="0000FF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4400" dirty="0"/>
              <a:t>Psikolojik</a:t>
            </a:r>
          </a:p>
          <a:p>
            <a:pPr eaLnBrk="1" hangingPunct="1">
              <a:buClr>
                <a:srgbClr val="0000FF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4400" dirty="0"/>
              <a:t>İş hayatı</a:t>
            </a:r>
          </a:p>
          <a:p>
            <a:pPr eaLnBrk="1" hangingPunct="1">
              <a:buClr>
                <a:srgbClr val="0000FF"/>
              </a:buClr>
              <a:buFont typeface="Wingdings" panose="05000000000000000000" pitchFamily="2" charset="2"/>
              <a:buChar char="§"/>
              <a:defRPr/>
            </a:pPr>
            <a:r>
              <a:rPr lang="tr-TR" altLang="tr-TR" sz="4400" dirty="0"/>
              <a:t>Cinsel hayat</a:t>
            </a:r>
          </a:p>
          <a:p>
            <a:pPr eaLnBrk="1" hangingPunct="1">
              <a:buFont typeface="Wingdings" panose="05000000000000000000" pitchFamily="2" charset="2"/>
              <a:buChar char="q"/>
              <a:defRPr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9090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6C75F2-80A5-495F-AC90-E7DA31855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853EB9-ECDF-416A-B1BA-007F90A22E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11500"/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53844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53469" y="153707"/>
            <a:ext cx="7886700" cy="1325563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r-TR" b="1"/>
              <a:t>L</a:t>
            </a:r>
            <a:r>
              <a:rPr lang="tr-TR" sz="4400" b="1"/>
              <a:t>imitasyonlar </a:t>
            </a:r>
            <a:r>
              <a:rPr lang="tr-TR" sz="4400" b="1" dirty="0"/>
              <a:t>/ </a:t>
            </a:r>
            <a:r>
              <a:rPr lang="tr-TR" sz="6000" b="1" dirty="0" err="1">
                <a:solidFill>
                  <a:srgbClr val="FF0000"/>
                </a:solidFill>
              </a:rPr>
              <a:t>tercİh</a:t>
            </a:r>
            <a:endParaRPr lang="tr-TR" sz="4400" b="1" dirty="0">
              <a:solidFill>
                <a:srgbClr val="FF0000"/>
              </a:solidFill>
            </a:endParaRPr>
          </a:p>
        </p:txBody>
      </p:sp>
      <p:pic>
        <p:nvPicPr>
          <p:cNvPr id="5122" name="Picture 2" descr="http://www.kadinlarkulubu.com/forum/index.php?attachments/1417224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0"/>
            <a:ext cx="3312368" cy="2038516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5124" name="Picture 4" descr="http://obesitytips4u.com/wp-content/uploads/2012/02/Abdominal-Obesit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355" y="1628800"/>
            <a:ext cx="3528392" cy="21602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76700"/>
            <a:ext cx="3312368" cy="22486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02851" y="3667316"/>
            <a:ext cx="3312368" cy="3103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3333CC"/>
                </a:solidFill>
              </a:rPr>
              <a:t>Hastalığın şiddeti</a:t>
            </a:r>
          </a:p>
        </p:txBody>
      </p:sp>
      <p:sp>
        <p:nvSpPr>
          <p:cNvPr id="9" name="Dikdörtgen 8"/>
          <p:cNvSpPr/>
          <p:nvPr/>
        </p:nvSpPr>
        <p:spPr>
          <a:xfrm>
            <a:off x="5132080" y="3800966"/>
            <a:ext cx="3541657" cy="2160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3333CC"/>
                </a:solidFill>
              </a:rPr>
              <a:t>BMI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611559" y="6516960"/>
            <a:ext cx="3312369" cy="341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3333CC"/>
                </a:solidFill>
              </a:rPr>
              <a:t>Geçirilmiş cerrahi</a:t>
            </a:r>
          </a:p>
        </p:txBody>
      </p:sp>
      <p:pic>
        <p:nvPicPr>
          <p:cNvPr id="5127" name="Picture 7" descr="http://www.lorealparis.com.au/img/l10n/articles/355x200/010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746" y="4276700"/>
            <a:ext cx="3565710" cy="22402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02037" y="6525506"/>
            <a:ext cx="3565709" cy="30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3333CC"/>
                </a:solidFill>
              </a:rPr>
              <a:t>Yaş</a:t>
            </a:r>
          </a:p>
        </p:txBody>
      </p:sp>
    </p:spTree>
    <p:extLst>
      <p:ext uri="{BB962C8B-B14F-4D97-AF65-F5344CB8AC3E}">
        <p14:creationId xmlns:p14="http://schemas.microsoft.com/office/powerpoint/2010/main" val="381609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ldies but goldies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4821" y="160689"/>
            <a:ext cx="3605909" cy="2704432"/>
          </a:xfrm>
          <a:prstGeom prst="rect">
            <a:avLst/>
          </a:prstGeom>
          <a:noFill/>
        </p:spPr>
      </p:pic>
      <p:pic>
        <p:nvPicPr>
          <p:cNvPr id="6" name="Picture 4">
            <a:extLst>
              <a:ext uri="{FF2B5EF4-FFF2-40B4-BE49-F238E27FC236}">
                <a16:creationId xmlns="" xmlns:a16="http://schemas.microsoft.com/office/drawing/2014/main" id="{85E12F2B-F15D-4119-B1B9-801CCE430F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5" y="3295503"/>
            <a:ext cx="4083730" cy="178500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2">
            <a:extLst>
              <a:ext uri="{FF2B5EF4-FFF2-40B4-BE49-F238E27FC236}">
                <a16:creationId xmlns="" xmlns:a16="http://schemas.microsoft.com/office/drawing/2014/main" id="{E36D12D2-2C91-4030-8776-AD213AE408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"/>
          <a:stretch/>
        </p:blipFill>
        <p:spPr bwMode="auto">
          <a:xfrm>
            <a:off x="4781005" y="3295502"/>
            <a:ext cx="4223657" cy="178500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Chart 3">
            <a:extLst>
              <a:ext uri="{FF2B5EF4-FFF2-40B4-BE49-F238E27FC236}">
                <a16:creationId xmlns="" xmlns:a16="http://schemas.microsoft.com/office/drawing/2014/main" id="{363723E9-DC89-486E-94C2-D038AE02696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8814698"/>
              </p:ext>
            </p:extLst>
          </p:nvPr>
        </p:nvGraphicFramePr>
        <p:xfrm>
          <a:off x="71500" y="5242560"/>
          <a:ext cx="9001063" cy="1534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29D348E9-F29F-44C0-8C98-5C42241B2170}"/>
              </a:ext>
            </a:extLst>
          </p:cNvPr>
          <p:cNvSpPr/>
          <p:nvPr/>
        </p:nvSpPr>
        <p:spPr>
          <a:xfrm>
            <a:off x="609600" y="6009799"/>
            <a:ext cx="1855221" cy="76723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6751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Autofit/>
          </a:bodyPr>
          <a:lstStyle/>
          <a:p>
            <a:r>
              <a:rPr lang="tr-TR" b="1">
                <a:solidFill>
                  <a:srgbClr val="FF0000"/>
                </a:solidFill>
              </a:rPr>
              <a:t>POTANSİYEL MORBİDİTELERİ VAR!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8434" name="AutoShape 2" descr="tim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6" name="AutoShape 4" descr="tim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438" name="AutoShape 6" descr="time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8439" name="Picture 7" descr="C:\Users\anestezi\Desktop\find-more-tim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96952"/>
            <a:ext cx="3723761" cy="2476301"/>
          </a:xfrm>
          <a:prstGeom prst="rect">
            <a:avLst/>
          </a:prstGeom>
          <a:noFill/>
        </p:spPr>
      </p:pic>
      <p:pic>
        <p:nvPicPr>
          <p:cNvPr id="18441" name="Picture 9" descr="hospital stay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996952"/>
            <a:ext cx="3960440" cy="2448272"/>
          </a:xfrm>
          <a:prstGeom prst="rect">
            <a:avLst/>
          </a:prstGeom>
          <a:noFill/>
        </p:spPr>
      </p:pic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779B6099-211D-4C28-872D-DFC97F153526}"/>
              </a:ext>
            </a:extLst>
          </p:cNvPr>
          <p:cNvSpPr/>
          <p:nvPr/>
        </p:nvSpPr>
        <p:spPr>
          <a:xfrm>
            <a:off x="4834616" y="2063931"/>
            <a:ext cx="3579223" cy="818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UZUN HASTANEDE KALIŞ SÜRESİ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="" xmlns:a16="http://schemas.microsoft.com/office/drawing/2014/main" id="{C7E2FF3B-19F5-4940-8DDE-7BAAD42C948C}"/>
              </a:ext>
            </a:extLst>
          </p:cNvPr>
          <p:cNvSpPr/>
          <p:nvPr/>
        </p:nvSpPr>
        <p:spPr>
          <a:xfrm>
            <a:off x="683828" y="2063931"/>
            <a:ext cx="3579223" cy="8186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/>
              <a:t>UZUN OPERASYON SÜRESİ</a:t>
            </a:r>
          </a:p>
        </p:txBody>
      </p:sp>
    </p:spTree>
    <p:extLst>
      <p:ext uri="{BB962C8B-B14F-4D97-AF65-F5344CB8AC3E}">
        <p14:creationId xmlns:p14="http://schemas.microsoft.com/office/powerpoint/2010/main" val="360684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r-TR" sz="6000" b="1" dirty="0">
                <a:solidFill>
                  <a:srgbClr val="FF0000"/>
                </a:solidFill>
                <a:cs typeface="Times New Roman" panose="02020603050405020304" pitchFamily="18" charset="0"/>
              </a:rPr>
              <a:t>Cerrahinin Seçimi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kumimoji="0" lang="tr-TR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Efektif</a:t>
            </a: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kumimoji="0" lang="tr-TR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Basit</a:t>
            </a: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kumimoji="0" lang="tr-TR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Kolay öğrenilebilir</a:t>
            </a: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kumimoji="0" lang="tr-TR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Minimal komplikasyonlu</a:t>
            </a: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kumimoji="0" lang="tr-TR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Hızlı iyileşme</a:t>
            </a:r>
          </a:p>
          <a:p>
            <a:pPr lvl="0" eaLnBrk="0" fontAlgn="base" hangingPunct="0">
              <a:spcAft>
                <a:spcPct val="0"/>
              </a:spcAft>
              <a:buClr>
                <a:srgbClr val="3333CC"/>
              </a:buClr>
              <a:buSzPct val="60000"/>
              <a:buFont typeface="Wingdings" pitchFamily="2" charset="2"/>
              <a:buChar char="n"/>
            </a:pPr>
            <a:r>
              <a:rPr kumimoji="0" lang="tr-TR" altLang="tr-TR" sz="4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Hasta ve sağlık kurumlarına göre maliyeti düşük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7072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İ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451" y="2353167"/>
            <a:ext cx="4552109" cy="3944518"/>
          </a:xfrm>
          <a:prstGeom prst="rect">
            <a:avLst/>
          </a:prstGeom>
          <a:noFill/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C328A3A3-AE87-4C87-8275-0DBF0150F7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934" y="623479"/>
            <a:ext cx="8603622" cy="1222737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="" xmlns:a16="http://schemas.microsoft.com/office/drawing/2014/main" id="{E12F3EA9-DB1D-45C2-811D-B4D590F7E248}"/>
              </a:ext>
            </a:extLst>
          </p:cNvPr>
          <p:cNvSpPr/>
          <p:nvPr/>
        </p:nvSpPr>
        <p:spPr>
          <a:xfrm>
            <a:off x="284934" y="623479"/>
            <a:ext cx="8603622" cy="13272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387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</TotalTime>
  <Words>570</Words>
  <Application>Microsoft Office PowerPoint</Application>
  <PresentationFormat>Ekran Gösterisi (4:3)</PresentationFormat>
  <Paragraphs>112</Paragraphs>
  <Slides>40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Times New Roman</vt:lpstr>
      <vt:lpstr>Wingdings</vt:lpstr>
      <vt:lpstr>Office Theme</vt:lpstr>
      <vt:lpstr>TOT, TVT, Mini-Sling? Hasta ve Teknik Seçiminde Temel Noktalar</vt:lpstr>
      <vt:lpstr>STRESS ÜRİNER İNKONTİNANS</vt:lpstr>
      <vt:lpstr>PowerPoint Sunusu</vt:lpstr>
      <vt:lpstr>STRESS ÜRİNER İNKONTİNANS</vt:lpstr>
      <vt:lpstr>Limitasyonlar / tercİh</vt:lpstr>
      <vt:lpstr>PowerPoint Sunusu</vt:lpstr>
      <vt:lpstr>POTANSİYEL MORBİDİTELERİ VAR!</vt:lpstr>
      <vt:lpstr>Cerrahinin Seçimi</vt:lpstr>
      <vt:lpstr>PowerPoint Sunusu</vt:lpstr>
      <vt:lpstr>PowerPoint Sunusu</vt:lpstr>
      <vt:lpstr>MESANE HASARI DAHA AZ, OPERASYON SÜRESİ DAHA KISA</vt:lpstr>
      <vt:lpstr>PowerPoint Sunusu</vt:lpstr>
      <vt:lpstr>PowerPoint Sunusu</vt:lpstr>
      <vt:lpstr>3. JENERASYON </vt:lpstr>
      <vt:lpstr>TVT-TOT-MINISLING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Tek İnsizyon askIlar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Eve götürülecek mesajlar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TOT, TVT, Mini-Sling? Hasta ve Teknik Seçiminde Temel Noktalar</dc:title>
  <dc:creator>cengizhs</dc:creator>
  <cp:lastModifiedBy>Tjod</cp:lastModifiedBy>
  <cp:revision>102</cp:revision>
  <dcterms:created xsi:type="dcterms:W3CDTF">2017-10-24T15:29:36Z</dcterms:created>
  <dcterms:modified xsi:type="dcterms:W3CDTF">2017-11-09T16:39:32Z</dcterms:modified>
</cp:coreProperties>
</file>