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6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7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  <p:sldMasterId id="2147483720" r:id="rId3"/>
    <p:sldMasterId id="2147483735" r:id="rId4"/>
    <p:sldMasterId id="2147483750" r:id="rId5"/>
    <p:sldMasterId id="2147483765" r:id="rId6"/>
    <p:sldMasterId id="2147483795" r:id="rId7"/>
    <p:sldMasterId id="2147483807" r:id="rId8"/>
  </p:sldMasterIdLst>
  <p:notesMasterIdLst>
    <p:notesMasterId r:id="rId56"/>
  </p:notesMasterIdLst>
  <p:sldIdLst>
    <p:sldId id="259" r:id="rId9"/>
    <p:sldId id="260" r:id="rId10"/>
    <p:sldId id="262" r:id="rId11"/>
    <p:sldId id="351" r:id="rId12"/>
    <p:sldId id="295" r:id="rId13"/>
    <p:sldId id="303" r:id="rId14"/>
    <p:sldId id="304" r:id="rId15"/>
    <p:sldId id="311" r:id="rId16"/>
    <p:sldId id="349" r:id="rId17"/>
    <p:sldId id="269" r:id="rId18"/>
    <p:sldId id="272" r:id="rId19"/>
    <p:sldId id="270" r:id="rId20"/>
    <p:sldId id="273" r:id="rId21"/>
    <p:sldId id="294" r:id="rId22"/>
    <p:sldId id="305" r:id="rId23"/>
    <p:sldId id="274" r:id="rId24"/>
    <p:sldId id="313" r:id="rId25"/>
    <p:sldId id="275" r:id="rId26"/>
    <p:sldId id="316" r:id="rId27"/>
    <p:sldId id="306" r:id="rId28"/>
    <p:sldId id="276" r:id="rId29"/>
    <p:sldId id="298" r:id="rId30"/>
    <p:sldId id="285" r:id="rId31"/>
    <p:sldId id="384" r:id="rId32"/>
    <p:sldId id="383" r:id="rId33"/>
    <p:sldId id="309" r:id="rId34"/>
    <p:sldId id="301" r:id="rId35"/>
    <p:sldId id="300" r:id="rId36"/>
    <p:sldId id="287" r:id="rId37"/>
    <p:sldId id="289" r:id="rId38"/>
    <p:sldId id="277" r:id="rId39"/>
    <p:sldId id="317" r:id="rId40"/>
    <p:sldId id="331" r:id="rId41"/>
    <p:sldId id="371" r:id="rId42"/>
    <p:sldId id="373" r:id="rId43"/>
    <p:sldId id="374" r:id="rId44"/>
    <p:sldId id="286" r:id="rId45"/>
    <p:sldId id="319" r:id="rId46"/>
    <p:sldId id="333" r:id="rId47"/>
    <p:sldId id="342" r:id="rId48"/>
    <p:sldId id="340" r:id="rId49"/>
    <p:sldId id="352" r:id="rId50"/>
    <p:sldId id="370" r:id="rId51"/>
    <p:sldId id="344" r:id="rId52"/>
    <p:sldId id="345" r:id="rId53"/>
    <p:sldId id="346" r:id="rId54"/>
    <p:sldId id="347" r:id="rId5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FFFFFF"/>
    <a:srgbClr val="FFCC00"/>
    <a:srgbClr val="FFFF00"/>
    <a:srgbClr val="0000CC"/>
    <a:srgbClr val="000099"/>
    <a:srgbClr val="333399"/>
    <a:srgbClr val="0000FF"/>
    <a:srgbClr val="3333CC"/>
    <a:srgbClr val="D8D3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 autoAdjust="0"/>
    <p:restoredTop sz="94671" autoAdjust="0"/>
  </p:normalViewPr>
  <p:slideViewPr>
    <p:cSldViewPr>
      <p:cViewPr>
        <p:scale>
          <a:sx n="65" d="100"/>
          <a:sy n="65" d="100"/>
        </p:scale>
        <p:origin x="-1524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5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7E16D8-CC16-4A46-A8CE-F407EEA10EFF}" type="datetimeFigureOut">
              <a:rPr lang="tr-TR" smtClean="0"/>
              <a:t>03.11.2017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27891B-1F6C-4477-9994-FC3108B9E5E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853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tr-T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eaLnBrk="1" hangingPunct="1"/>
            <a:fld id="{06685F10-073F-46B2-BA95-C004A969E058}" type="slidenum">
              <a:rPr lang="en-US" sz="1200">
                <a:solidFill>
                  <a:prstClr val="black"/>
                </a:solidFill>
              </a:rPr>
              <a:pPr eaLnBrk="1" hangingPunct="1"/>
              <a:t>5</a:t>
            </a:fld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tr-TR" dirty="0" smtClean="0"/>
          </a:p>
        </p:txBody>
      </p:sp>
      <p:pic>
        <p:nvPicPr>
          <p:cNvPr id="50181" name="Picture 4" descr="TAKE 3 notes00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smtClean="0"/>
              <a:t>Mesaneden afferent innervasyon sempatik ve parasempatik sinirler ile </a:t>
            </a:r>
            <a:r>
              <a:rPr lang="tr-TR" b="1" smtClean="0"/>
              <a:t>torakolumbar ve sakral seviyelerdeki dorsal kök ganglionlarına iletilir.    </a:t>
            </a:r>
          </a:p>
          <a:p>
            <a:endParaRPr lang="tr-TR" b="1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tr-TR" dirty="0" smtClean="0"/>
              <a:t>AAM tedavisinde </a:t>
            </a:r>
            <a:r>
              <a:rPr lang="tr-TR" dirty="0" err="1" smtClean="0"/>
              <a:t>klinisyenin</a:t>
            </a:r>
            <a:r>
              <a:rPr lang="tr-TR" dirty="0" smtClean="0"/>
              <a:t> yaklaşımına ve hasta uyumuna bağlı olarak çok farklı tedavi seçenekleri uygulanabilir. Fakat herkesin üzerinde hemfikir olduğu tedavi amaçları nettir. Bunlar; düşük basınçla yeterli miktarda depolama, düşük basınçta yeterli boşaltım, uygun </a:t>
            </a:r>
            <a:r>
              <a:rPr lang="tr-TR" dirty="0" err="1" smtClean="0"/>
              <a:t>miksiyon</a:t>
            </a:r>
            <a:r>
              <a:rPr lang="tr-TR" dirty="0" smtClean="0"/>
              <a:t> </a:t>
            </a:r>
            <a:r>
              <a:rPr lang="tr-TR" dirty="0" err="1" smtClean="0"/>
              <a:t>kontrolu</a:t>
            </a:r>
            <a:r>
              <a:rPr lang="tr-TR" dirty="0" smtClean="0"/>
              <a:t>, sosyal ve mesleki uyum ve rahatlıktır.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Oxy</a:t>
            </a:r>
            <a:r>
              <a:rPr lang="tr-TR" dirty="0" smtClean="0"/>
              <a:t> 1975, </a:t>
            </a:r>
            <a:r>
              <a:rPr lang="tr-TR" dirty="0" err="1" smtClean="0"/>
              <a:t>Tolterodin</a:t>
            </a:r>
            <a:r>
              <a:rPr lang="tr-TR" dirty="0" smtClean="0"/>
              <a:t> 1996, diğerleri 2004  </a:t>
            </a:r>
            <a:r>
              <a:rPr lang="tr-TR" dirty="0" err="1" smtClean="0"/>
              <a:t>Solifenasin</a:t>
            </a:r>
            <a:r>
              <a:rPr lang="tr-TR" dirty="0" smtClean="0"/>
              <a:t> </a:t>
            </a:r>
            <a:r>
              <a:rPr lang="tr-TR" dirty="0" err="1" smtClean="0"/>
              <a:t>resept</a:t>
            </a:r>
            <a:r>
              <a:rPr lang="tr-TR" dirty="0" smtClean="0"/>
              <a:t> </a:t>
            </a:r>
            <a:r>
              <a:rPr lang="tr-TR" dirty="0" err="1" smtClean="0"/>
              <a:t>afinitesi</a:t>
            </a:r>
            <a:r>
              <a:rPr lang="tr-TR" dirty="0" smtClean="0"/>
              <a:t> en yüksek tek doz ve en hızlı etki başlayan ilaç. </a:t>
            </a:r>
            <a:r>
              <a:rPr lang="tr-TR" dirty="0" err="1" smtClean="0"/>
              <a:t>Propiverine</a:t>
            </a:r>
            <a:r>
              <a:rPr lang="tr-TR" dirty="0" smtClean="0"/>
              <a:t> diğer ilaçlara göre etkinliği daha düşük. </a:t>
            </a:r>
            <a:r>
              <a:rPr lang="tr-TR" dirty="0" err="1" smtClean="0"/>
              <a:t>Trospiyum</a:t>
            </a:r>
            <a:r>
              <a:rPr lang="tr-TR" dirty="0" smtClean="0"/>
              <a:t> daha az </a:t>
            </a:r>
            <a:r>
              <a:rPr lang="tr-TR" dirty="0" err="1" smtClean="0"/>
              <a:t>lipofilik</a:t>
            </a:r>
            <a:r>
              <a:rPr lang="tr-TR" dirty="0" smtClean="0"/>
              <a:t> SSS yan etki az.  </a:t>
            </a:r>
            <a:r>
              <a:rPr lang="tr-TR" dirty="0" err="1" smtClean="0"/>
              <a:t>Soli</a:t>
            </a:r>
            <a:r>
              <a:rPr lang="tr-TR" dirty="0" smtClean="0"/>
              <a:t> ve </a:t>
            </a:r>
            <a:r>
              <a:rPr lang="tr-TR" dirty="0" err="1" smtClean="0"/>
              <a:t>darifenasin</a:t>
            </a:r>
            <a:r>
              <a:rPr lang="tr-TR" dirty="0" smtClean="0"/>
              <a:t> </a:t>
            </a:r>
            <a:r>
              <a:rPr lang="tr-TR" sz="1200" dirty="0" smtClean="0">
                <a:solidFill>
                  <a:schemeClr val="bg1"/>
                </a:solidFill>
              </a:rPr>
              <a:t>düşük doz kullanımında beyin ve </a:t>
            </a:r>
            <a:r>
              <a:rPr lang="tr-TR" sz="1200" dirty="0" err="1" smtClean="0">
                <a:solidFill>
                  <a:schemeClr val="bg1"/>
                </a:solidFill>
              </a:rPr>
              <a:t>kardiak</a:t>
            </a:r>
            <a:r>
              <a:rPr lang="tr-TR" sz="1200" dirty="0" smtClean="0">
                <a:solidFill>
                  <a:schemeClr val="bg1"/>
                </a:solidFill>
              </a:rPr>
              <a:t> yan etki azlığı nedeniyle </a:t>
            </a:r>
            <a:r>
              <a:rPr lang="tr-TR" sz="1200" dirty="0" smtClean="0">
                <a:solidFill>
                  <a:srgbClr val="FFFF00"/>
                </a:solidFill>
              </a:rPr>
              <a:t>yaşlılarda kullanımı</a:t>
            </a:r>
            <a:r>
              <a:rPr lang="tr-TR" sz="1200" baseline="0" dirty="0" smtClean="0">
                <a:solidFill>
                  <a:srgbClr val="FFFF00"/>
                </a:solidFill>
              </a:rPr>
              <a:t> avantajlıdır</a:t>
            </a:r>
          </a:p>
          <a:p>
            <a:r>
              <a:rPr lang="tr-TR" dirty="0" smtClean="0"/>
              <a:t>Yani hastalık yoktur, </a:t>
            </a:r>
          </a:p>
          <a:p>
            <a:r>
              <a:rPr lang="tr-TR" dirty="0" smtClean="0"/>
              <a:t>hasta vardır. Bu nedenle </a:t>
            </a:r>
            <a:r>
              <a:rPr lang="tr-TR" dirty="0" err="1" smtClean="0"/>
              <a:t>antimuskarinik</a:t>
            </a:r>
            <a:r>
              <a:rPr lang="tr-TR" dirty="0" smtClean="0"/>
              <a:t> </a:t>
            </a:r>
          </a:p>
          <a:p>
            <a:r>
              <a:rPr lang="tr-TR" dirty="0" smtClean="0"/>
              <a:t>kullanımı olguya özel ve bireysel olarak </a:t>
            </a:r>
          </a:p>
          <a:p>
            <a:r>
              <a:rPr lang="tr-TR" dirty="0" smtClean="0"/>
              <a:t>değerlendirilmelidir. Burada olguya ait </a:t>
            </a:r>
          </a:p>
          <a:p>
            <a:r>
              <a:rPr lang="tr-TR" dirty="0" smtClean="0"/>
              <a:t>faktörler ve ürüne spesifik faktörler ortaya </a:t>
            </a:r>
          </a:p>
          <a:p>
            <a:r>
              <a:rPr lang="tr-TR" dirty="0" smtClean="0"/>
              <a:t>çıkmaktadır. Olguya ait faktörler; </a:t>
            </a:r>
          </a:p>
          <a:p>
            <a:r>
              <a:rPr lang="tr-TR" dirty="0" smtClean="0"/>
              <a:t>yaş, nörolojik ya da </a:t>
            </a:r>
            <a:r>
              <a:rPr lang="tr-TR" dirty="0" err="1" smtClean="0"/>
              <a:t>idiyopatik</a:t>
            </a:r>
            <a:r>
              <a:rPr lang="tr-TR" dirty="0" smtClean="0"/>
              <a:t> aşırı aktif </a:t>
            </a:r>
          </a:p>
          <a:p>
            <a:r>
              <a:rPr lang="tr-TR" dirty="0" smtClean="0"/>
              <a:t>mesane olması, birlikte olan hastalıklar </a:t>
            </a:r>
          </a:p>
          <a:p>
            <a:r>
              <a:rPr lang="tr-TR" dirty="0" smtClean="0"/>
              <a:t>ve kullanmakta olduğu ilaçlar şeklinde </a:t>
            </a:r>
          </a:p>
          <a:p>
            <a:r>
              <a:rPr lang="tr-TR" dirty="0" smtClean="0"/>
              <a:t>sınıflandırılmaktadır. </a:t>
            </a: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1EDB3B-D1F2-4FEC-918B-941D563F4EDE}" type="slidenum">
              <a:rPr lang="tr-TR" smtClean="0">
                <a:solidFill>
                  <a:prstClr val="black"/>
                </a:solidFill>
              </a:rPr>
              <a:pPr/>
              <a:t>23</a:t>
            </a:fld>
            <a:endParaRPr lang="tr-TR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/>
              <a:t>03.11.2017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18125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/>
              <a:t>03.11.2017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272075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489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756" y="273051"/>
            <a:ext cx="511104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48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  <p:extLst>
      <p:ext uri="{BB962C8B-B14F-4D97-AF65-F5344CB8AC3E}">
        <p14:creationId xmlns:p14="http://schemas.microsoft.com/office/powerpoint/2010/main" val="3225074795"/>
      </p:ext>
    </p:extLst>
  </p:cSld>
  <p:clrMapOvr>
    <a:masterClrMapping/>
  </p:clrMapOvr>
  <p:transition spd="med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111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111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111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  <p:extLst>
      <p:ext uri="{BB962C8B-B14F-4D97-AF65-F5344CB8AC3E}">
        <p14:creationId xmlns:p14="http://schemas.microsoft.com/office/powerpoint/2010/main" val="580477679"/>
      </p:ext>
    </p:extLst>
  </p:cSld>
  <p:clrMapOvr>
    <a:masterClrMapping/>
  </p:clrMapOvr>
  <p:transition spd="med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482567"/>
      </p:ext>
    </p:extLst>
  </p:cSld>
  <p:clrMapOvr>
    <a:masterClrMapping/>
  </p:clrMapOvr>
  <p:transition spd="med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05600" y="228600"/>
            <a:ext cx="2099733" cy="6096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06400" y="228600"/>
            <a:ext cx="6163733" cy="60960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52035948"/>
      </p:ext>
    </p:extLst>
  </p:cSld>
  <p:clrMapOvr>
    <a:masterClrMapping/>
  </p:clrMapOvr>
  <p:transition spd="med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06400" y="228600"/>
            <a:ext cx="8398933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812800" y="1828800"/>
            <a:ext cx="3725333" cy="4495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73600" y="1828800"/>
            <a:ext cx="3725333" cy="4495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75530912"/>
      </p:ext>
    </p:extLst>
  </p:cSld>
  <p:clrMapOvr>
    <a:masterClrMapping/>
  </p:clrMapOvr>
  <p:transition spd="med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06400" y="228600"/>
            <a:ext cx="8398933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Tablo Yer Tutucusu 2"/>
          <p:cNvSpPr>
            <a:spLocks noGrp="1"/>
          </p:cNvSpPr>
          <p:nvPr>
            <p:ph type="tbl" idx="1"/>
          </p:nvPr>
        </p:nvSpPr>
        <p:spPr>
          <a:xfrm>
            <a:off x="812800" y="1828800"/>
            <a:ext cx="7586133" cy="4495800"/>
          </a:xfrm>
        </p:spPr>
        <p:txBody>
          <a:bodyPr/>
          <a:lstStyle/>
          <a:p>
            <a:pPr lvl="0"/>
            <a:endParaRPr lang="tr-TR" noProof="0" smtClean="0"/>
          </a:p>
        </p:txBody>
      </p:sp>
    </p:spTree>
    <p:extLst>
      <p:ext uri="{BB962C8B-B14F-4D97-AF65-F5344CB8AC3E}">
        <p14:creationId xmlns:p14="http://schemas.microsoft.com/office/powerpoint/2010/main" val="919795487"/>
      </p:ext>
    </p:extLst>
  </p:cSld>
  <p:clrMapOvr>
    <a:masterClrMapping/>
  </p:clrMapOvr>
  <p:transition spd="med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Başlık, Metin ve Gr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06400" y="228600"/>
            <a:ext cx="8398933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812800" y="1828800"/>
            <a:ext cx="3725333" cy="4495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Grafik Yer Tutucusu 3"/>
          <p:cNvSpPr>
            <a:spLocks noGrp="1"/>
          </p:cNvSpPr>
          <p:nvPr>
            <p:ph type="chart" sz="half" idx="2"/>
          </p:nvPr>
        </p:nvSpPr>
        <p:spPr>
          <a:xfrm>
            <a:off x="4673600" y="1828800"/>
            <a:ext cx="3725333" cy="4495800"/>
          </a:xfrm>
        </p:spPr>
        <p:txBody>
          <a:bodyPr/>
          <a:lstStyle/>
          <a:p>
            <a:pPr lvl="0"/>
            <a:endParaRPr lang="tr-TR" noProof="0" smtClean="0"/>
          </a:p>
        </p:txBody>
      </p:sp>
    </p:spTree>
    <p:extLst>
      <p:ext uri="{BB962C8B-B14F-4D97-AF65-F5344CB8AC3E}">
        <p14:creationId xmlns:p14="http://schemas.microsoft.com/office/powerpoint/2010/main" val="2326911204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/>
              <a:t>03.11.2017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4079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808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8524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2622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6051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7958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2047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9344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262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/>
              <a:t>03.11.2017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24052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3551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3263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1356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A5B75-3386-4C2E-9D68-5C7F31F090BA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2110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r-TR" noProof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B9398-9434-44A5-AFA9-7BB27C71B44B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AC9D2-692B-4D32-A348-2E216FF3B358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9705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F948C-6F34-4590-B72F-99D7621681D6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0288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1928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4861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7471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200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/>
              <a:t>03.11.2017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60899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5218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6976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3788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24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703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8280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2893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A5B75-3386-4C2E-9D68-5C7F31F090BA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3558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r-TR" noProof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B9398-9434-44A5-AFA9-7BB27C71B44B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AC9D2-692B-4D32-A348-2E216FF3B358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3507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F948C-6F34-4590-B72F-99D7621681D6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651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/>
              <a:t>03.11.2017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28690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3933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3769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1602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6172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1372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20668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66390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70449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49654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285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/>
              <a:t>03.11.2017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729054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79283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A5B75-3386-4C2E-9D68-5C7F31F090BA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71357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r-TR" noProof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B9398-9434-44A5-AFA9-7BB27C71B44B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AC9D2-692B-4D32-A348-2E216FF3B358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31875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F948C-6F34-4590-B72F-99D7621681D6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60663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7593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83411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1349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30342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29714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680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/>
              <a:t>03.11.2017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963470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17232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92854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53207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51151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9972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A5B75-3386-4C2E-9D68-5C7F31F090BA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0068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r-TR" noProof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B9398-9434-44A5-AFA9-7BB27C71B44B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AC9D2-692B-4D32-A348-2E216FF3B358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5277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F948C-6F34-4590-B72F-99D7621681D6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23712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0061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945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/>
              <a:t>03.11.2017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563654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14840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19374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0305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17716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07318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27560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52289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91589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9932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A5B75-3386-4C2E-9D68-5C7F31F090BA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735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/>
              <a:t>03.11.2017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599605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tr-TR" noProof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B9398-9434-44A5-AFA9-7BB27C71B44B}" type="datetimeFigureOut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AC9D2-692B-4D32-A348-2E216FF3B358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63375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F948C-6F34-4590-B72F-99D7621681D6}" type="slidenum">
              <a:rPr lang="tr-TR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59484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35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23520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7700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06711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87836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4753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47717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7785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/>
              <a:t>03.11.2017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486947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5461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89700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B3B93-34D5-4143-B591-B82D1DFA827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B7C83-8C99-4163-BB47-F61421D45CF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59787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4"/>
          <p:cNvSpPr>
            <a:spLocks noChangeShapeType="1"/>
          </p:cNvSpPr>
          <p:nvPr/>
        </p:nvSpPr>
        <p:spPr bwMode="auto">
          <a:xfrm>
            <a:off x="0" y="3482975"/>
            <a:ext cx="9144000" cy="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88534" y="3886200"/>
            <a:ext cx="6366933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711200" y="809626"/>
            <a:ext cx="7721600" cy="2403475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239000" y="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4E03B8-BD86-40EF-988B-ADF74C472AB9}" type="slidenum">
              <a:rPr lang="en-US" b="1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867315"/>
      </p:ext>
    </p:extLst>
  </p:cSld>
  <p:clrMapOvr>
    <a:masterClrMapping/>
  </p:clrMapOvr>
  <p:transition spd="med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1972648"/>
      </p:ext>
    </p:extLst>
  </p:cSld>
  <p:clrMapOvr>
    <a:masterClrMapping/>
  </p:clrMapOvr>
  <p:transition spd="med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489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489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  <p:extLst>
      <p:ext uri="{BB962C8B-B14F-4D97-AF65-F5344CB8AC3E}">
        <p14:creationId xmlns:p14="http://schemas.microsoft.com/office/powerpoint/2010/main" val="3409327084"/>
      </p:ext>
    </p:extLst>
  </p:cSld>
  <p:clrMapOvr>
    <a:masterClrMapping/>
  </p:clrMapOvr>
  <p:transition spd="med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12800" y="1828800"/>
            <a:ext cx="3725333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73600" y="1828800"/>
            <a:ext cx="3725333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4196005"/>
      </p:ext>
    </p:extLst>
  </p:cSld>
  <p:clrMapOvr>
    <a:masterClrMapping/>
  </p:clrMapOvr>
  <p:transition spd="med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378" y="1535113"/>
            <a:ext cx="404142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378" y="2174875"/>
            <a:ext cx="404142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8670526"/>
      </p:ext>
    </p:extLst>
  </p:cSld>
  <p:clrMapOvr>
    <a:masterClrMapping/>
  </p:clrMapOvr>
  <p:transition spd="med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8214760"/>
      </p:ext>
    </p:extLst>
  </p:cSld>
  <p:clrMapOvr>
    <a:masterClrMapping/>
  </p:clrMapOvr>
  <p:transition spd="med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503374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slideLayout" Target="../slideLayouts/slideLayout105.xml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Relationship Id="rId14" Type="http://schemas.openxmlformats.org/officeDocument/2006/relationships/slideLayout" Target="../slideLayouts/slideLayout10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000000"/>
            </a:gs>
            <a:gs pos="2000">
              <a:srgbClr val="0A128C"/>
            </a:gs>
            <a:gs pos="70000">
              <a:srgbClr val="181CC7"/>
            </a:gs>
            <a:gs pos="93000">
              <a:srgbClr val="7005D4"/>
            </a:gs>
            <a:gs pos="100000">
              <a:srgbClr val="8C3D9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B3B93-34D5-4143-B591-B82D1DFA8274}" type="datetimeFigureOut">
              <a:rPr lang="tr-TR" smtClean="0"/>
              <a:t>03.11.2017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B7C83-8C99-4163-BB47-F61421D45CF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7610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000000"/>
            </a:gs>
            <a:gs pos="2000">
              <a:srgbClr val="0A128C"/>
            </a:gs>
            <a:gs pos="70000">
              <a:srgbClr val="181CC7"/>
            </a:gs>
            <a:gs pos="93000">
              <a:srgbClr val="7005D4"/>
            </a:gs>
            <a:gs pos="100000">
              <a:srgbClr val="8C3D9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913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000000"/>
            </a:gs>
            <a:gs pos="2000">
              <a:srgbClr val="0A128C"/>
            </a:gs>
            <a:gs pos="70000">
              <a:srgbClr val="181CC7"/>
            </a:gs>
            <a:gs pos="93000">
              <a:srgbClr val="7005D4"/>
            </a:gs>
            <a:gs pos="100000">
              <a:srgbClr val="8C3D9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979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000000"/>
            </a:gs>
            <a:gs pos="2000">
              <a:srgbClr val="0A128C"/>
            </a:gs>
            <a:gs pos="70000">
              <a:srgbClr val="181CC7"/>
            </a:gs>
            <a:gs pos="93000">
              <a:srgbClr val="7005D4"/>
            </a:gs>
            <a:gs pos="100000">
              <a:srgbClr val="8C3D9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793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686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DC560-7489-48F7-A59A-EEFB2A0C848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CB308F-FEC6-4C3E-9D1E-AFDE2B8D7C95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710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000">
              <a:srgbClr val="000000"/>
            </a:gs>
            <a:gs pos="2000">
              <a:srgbClr val="0A128C"/>
            </a:gs>
            <a:gs pos="70000">
              <a:srgbClr val="181CC7"/>
            </a:gs>
            <a:gs pos="93000">
              <a:srgbClr val="7005D4"/>
            </a:gs>
            <a:gs pos="100000">
              <a:srgbClr val="8C3D91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B3B93-34D5-4143-B591-B82D1DFA8274}" type="datetimeFigureOut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03.11.2017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B7C83-8C99-4163-BB47-F61421D45CF6}" type="slidenum">
              <a:rPr lang="tr-T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r-T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906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2045D"/>
            </a:gs>
            <a:gs pos="100000">
              <a:srgbClr val="0409CA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2800" y="1828800"/>
            <a:ext cx="7586133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Body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228600"/>
            <a:ext cx="839893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sp>
        <p:nvSpPr>
          <p:cNvPr id="1028" name="Line 12"/>
          <p:cNvSpPr>
            <a:spLocks noChangeShapeType="1"/>
          </p:cNvSpPr>
          <p:nvPr/>
        </p:nvSpPr>
        <p:spPr bwMode="auto">
          <a:xfrm>
            <a:off x="0" y="1414463"/>
            <a:ext cx="9144000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78911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  <p:sldLayoutId id="2147483819" r:id="rId12"/>
    <p:sldLayoutId id="2147483820" r:id="rId13"/>
    <p:sldLayoutId id="2147483821" r:id="rId14"/>
  </p:sldLayoutIdLst>
  <p:transition spd="med"/>
  <p:txStyles>
    <p:titleStyle>
      <a:lvl1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230188" indent="-230188" algn="l" rtl="0" eaLnBrk="0" fontAlgn="base" hangingPunct="0">
        <a:spcBef>
          <a:spcPct val="25000"/>
        </a:spcBef>
        <a:spcAft>
          <a:spcPct val="0"/>
        </a:spcAft>
        <a:buClr>
          <a:srgbClr val="FFFF00"/>
        </a:buClr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571500" indent="-227013" algn="l" rtl="0" eaLnBrk="0" fontAlgn="base" hangingPunct="0">
        <a:spcBef>
          <a:spcPct val="25000"/>
        </a:spcBef>
        <a:spcAft>
          <a:spcPct val="0"/>
        </a:spcAft>
        <a:buClr>
          <a:srgbClr val="FFFF00"/>
        </a:buClr>
        <a:buChar char="–"/>
        <a:defRPr sz="2400">
          <a:solidFill>
            <a:schemeClr val="tx1"/>
          </a:solidFill>
          <a:latin typeface="+mn-lt"/>
        </a:defRPr>
      </a:lvl2pPr>
      <a:lvl3pPr marL="917575" indent="-230188" algn="l" rtl="0" eaLnBrk="0" fontAlgn="base" hangingPunct="0">
        <a:spcBef>
          <a:spcPct val="25000"/>
        </a:spcBef>
        <a:spcAft>
          <a:spcPct val="0"/>
        </a:spcAft>
        <a:buClr>
          <a:srgbClr val="FFFF00"/>
        </a:buClr>
        <a:buChar char="•"/>
        <a:defRPr sz="2000">
          <a:solidFill>
            <a:schemeClr val="tx1"/>
          </a:solidFill>
          <a:latin typeface="+mn-lt"/>
        </a:defRPr>
      </a:lvl3pPr>
      <a:lvl4pPr marL="15430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•"/>
        <a:defRPr sz="2800">
          <a:solidFill>
            <a:schemeClr val="tx1"/>
          </a:solidFill>
          <a:latin typeface="+mn-lt"/>
        </a:defRPr>
      </a:lvl4pPr>
      <a:lvl5pPr marL="20002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</a:defRPr>
      </a:lvl5pPr>
      <a:lvl6pPr marL="24574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</a:defRPr>
      </a:lvl6pPr>
      <a:lvl7pPr marL="29146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</a:defRPr>
      </a:lvl7pPr>
      <a:lvl8pPr marL="33718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</a:defRPr>
      </a:lvl8pPr>
      <a:lvl9pPr marL="3829050" indent="-1714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SzPct val="100000"/>
        <a:buChar char="–"/>
        <a:defRPr sz="28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512167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CC00"/>
                </a:solidFill>
              </a:rPr>
              <a:t>AŞIRI AKTİF MESANE</a:t>
            </a:r>
            <a:endParaRPr lang="tr-TR" b="1" dirty="0">
              <a:solidFill>
                <a:srgbClr val="FFCC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933056"/>
            <a:ext cx="6400800" cy="2592288"/>
          </a:xfrm>
        </p:spPr>
        <p:txBody>
          <a:bodyPr>
            <a:normAutofit/>
          </a:bodyPr>
          <a:lstStyle/>
          <a:p>
            <a:endParaRPr lang="tr-TR" b="1" dirty="0" smtClean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PROF. DR.  ALPARSLAN  BAKSU</a:t>
            </a:r>
          </a:p>
          <a:p>
            <a:endParaRPr lang="tr-TR" dirty="0" smtClean="0">
              <a:solidFill>
                <a:schemeClr val="bg1"/>
              </a:solidFill>
            </a:endParaRPr>
          </a:p>
          <a:p>
            <a:r>
              <a:rPr lang="tr-TR" sz="2400" dirty="0" smtClean="0">
                <a:solidFill>
                  <a:schemeClr val="bg1"/>
                </a:solidFill>
              </a:rPr>
              <a:t>TJOD İSTANBUL, KASIM 2017</a:t>
            </a:r>
          </a:p>
        </p:txBody>
      </p:sp>
      <p:pic>
        <p:nvPicPr>
          <p:cNvPr id="8194" name="Picture 2" descr="http://t3.gstatic.com/images?q=tbn:ANd9GcRNLBZDzhAQABHqHu0UdNm0tBO3FsoQrb9v55e-D8sw2gy3USbhb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276872"/>
            <a:ext cx="3105150" cy="1476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90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402832" cy="1143000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TANI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141266"/>
            <a:ext cx="8229600" cy="4528094"/>
          </a:xfrm>
        </p:spPr>
        <p:txBody>
          <a:bodyPr>
            <a:normAutofit/>
          </a:bodyPr>
          <a:lstStyle/>
          <a:p>
            <a:pPr algn="just"/>
            <a:r>
              <a:rPr lang="tr-TR" sz="2800" b="1" dirty="0" smtClean="0">
                <a:solidFill>
                  <a:srgbClr val="FFFFFF"/>
                </a:solidFill>
              </a:rPr>
              <a:t>Ayrıntılı Öykü, Fizik Muayene ve TİT ile tanı konulur.</a:t>
            </a:r>
            <a:endParaRPr lang="tr-TR" sz="2800" b="1" dirty="0">
              <a:solidFill>
                <a:srgbClr val="FFFFFF"/>
              </a:solidFill>
            </a:endParaRPr>
          </a:p>
          <a:p>
            <a:pPr algn="just"/>
            <a:endParaRPr lang="tr-TR" sz="2800" b="1" dirty="0" smtClean="0">
              <a:solidFill>
                <a:srgbClr val="FFFFFF"/>
              </a:solidFill>
            </a:endParaRPr>
          </a:p>
          <a:p>
            <a:pPr algn="just"/>
            <a:r>
              <a:rPr lang="tr-TR" sz="2800" b="1" dirty="0" smtClean="0">
                <a:solidFill>
                  <a:srgbClr val="FFFFFF"/>
                </a:solidFill>
              </a:rPr>
              <a:t>İşeme sonrası </a:t>
            </a:r>
            <a:r>
              <a:rPr lang="tr-TR" sz="2800" b="1" dirty="0" err="1" smtClean="0">
                <a:solidFill>
                  <a:srgbClr val="FFFFFF"/>
                </a:solidFill>
              </a:rPr>
              <a:t>rezidü</a:t>
            </a:r>
            <a:r>
              <a:rPr lang="tr-TR" sz="2800" b="1" dirty="0" smtClean="0">
                <a:solidFill>
                  <a:srgbClr val="FFFFFF"/>
                </a:solidFill>
              </a:rPr>
              <a:t> idrar ölçümü; </a:t>
            </a:r>
            <a:r>
              <a:rPr lang="tr-TR" sz="2400" dirty="0" smtClean="0">
                <a:solidFill>
                  <a:srgbClr val="FFFFFF"/>
                </a:solidFill>
              </a:rPr>
              <a:t>İdrar </a:t>
            </a:r>
            <a:r>
              <a:rPr lang="tr-TR" sz="2400" dirty="0" err="1" smtClean="0">
                <a:solidFill>
                  <a:srgbClr val="FFFFFF"/>
                </a:solidFill>
              </a:rPr>
              <a:t>retansiyonu</a:t>
            </a:r>
            <a:r>
              <a:rPr lang="tr-TR" sz="2400" dirty="0" smtClean="0">
                <a:solidFill>
                  <a:srgbClr val="FFFFFF"/>
                </a:solidFill>
              </a:rPr>
              <a:t> riski olan hastalarda ( </a:t>
            </a:r>
            <a:r>
              <a:rPr lang="tr-TR" sz="2400" dirty="0" err="1" smtClean="0">
                <a:solidFill>
                  <a:srgbClr val="FFFFFF"/>
                </a:solidFill>
              </a:rPr>
              <a:t>obstrüktif</a:t>
            </a:r>
            <a:r>
              <a:rPr lang="tr-TR" sz="2400" dirty="0" smtClean="0">
                <a:solidFill>
                  <a:srgbClr val="FFFFFF"/>
                </a:solidFill>
              </a:rPr>
              <a:t> semptomlar, nörolojik hastalık, </a:t>
            </a:r>
            <a:r>
              <a:rPr lang="tr-TR" sz="2400" dirty="0" err="1" smtClean="0">
                <a:solidFill>
                  <a:srgbClr val="FFFFFF"/>
                </a:solidFill>
              </a:rPr>
              <a:t>inkontinans</a:t>
            </a:r>
            <a:r>
              <a:rPr lang="tr-TR" sz="2400" dirty="0" smtClean="0">
                <a:solidFill>
                  <a:srgbClr val="FFFFFF"/>
                </a:solidFill>
              </a:rPr>
              <a:t>  cerrahisi  öyküsü vb.) yapılmalı</a:t>
            </a:r>
          </a:p>
          <a:p>
            <a:endParaRPr lang="tr-TR" sz="2800" dirty="0">
              <a:solidFill>
                <a:srgbClr val="FFFFFF"/>
              </a:solidFill>
            </a:endParaRPr>
          </a:p>
          <a:p>
            <a:r>
              <a:rPr lang="tr-TR" sz="2800" b="1" dirty="0" err="1" smtClean="0">
                <a:solidFill>
                  <a:srgbClr val="FFFFFF"/>
                </a:solidFill>
              </a:rPr>
              <a:t>Ürodinamik</a:t>
            </a:r>
            <a:r>
              <a:rPr lang="tr-TR" sz="2800" b="1" dirty="0" smtClean="0">
                <a:solidFill>
                  <a:srgbClr val="FFFFFF"/>
                </a:solidFill>
              </a:rPr>
              <a:t>  çalışma; </a:t>
            </a:r>
            <a:r>
              <a:rPr lang="tr-TR" sz="2400" dirty="0">
                <a:solidFill>
                  <a:srgbClr val="FFFFFF"/>
                </a:solidFill>
              </a:rPr>
              <a:t>K</a:t>
            </a:r>
            <a:r>
              <a:rPr lang="tr-TR" sz="2400" dirty="0" smtClean="0">
                <a:solidFill>
                  <a:srgbClr val="FFFFFF"/>
                </a:solidFill>
              </a:rPr>
              <a:t>ompleks semptomları olan, </a:t>
            </a:r>
            <a:r>
              <a:rPr lang="tr-TR" sz="2400" dirty="0" err="1" smtClean="0">
                <a:solidFill>
                  <a:srgbClr val="FFFFFF"/>
                </a:solidFill>
              </a:rPr>
              <a:t>nörojenik</a:t>
            </a:r>
            <a:r>
              <a:rPr lang="tr-TR" sz="2400" dirty="0" smtClean="0">
                <a:solidFill>
                  <a:srgbClr val="FFFFFF"/>
                </a:solidFill>
              </a:rPr>
              <a:t> mesane ve standart tedaviye cevap vermeyen hastalarda  düşünülmeli</a:t>
            </a:r>
            <a:r>
              <a:rPr lang="tr-TR" sz="2800" dirty="0" smtClean="0">
                <a:solidFill>
                  <a:srgbClr val="FFFFFF"/>
                </a:solidFill>
              </a:rPr>
              <a:t>.</a:t>
            </a:r>
            <a:endParaRPr lang="tr-TR" sz="2800" dirty="0">
              <a:solidFill>
                <a:srgbClr val="FFFFFF"/>
              </a:solidFill>
            </a:endParaRPr>
          </a:p>
        </p:txBody>
      </p:sp>
      <p:pic>
        <p:nvPicPr>
          <p:cNvPr id="2050" name="Picture 2" descr="http://t3.gstatic.com/images?q=tbn:ANd9GcQGcll17URyG_RXWXw5UAqkeJNk9R4vSUcxfoE9EGHK1p2B7E3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52590"/>
            <a:ext cx="2343150" cy="1952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35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762872" cy="1143000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TANI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484784"/>
            <a:ext cx="8147248" cy="5112568"/>
          </a:xfrm>
        </p:spPr>
        <p:txBody>
          <a:bodyPr>
            <a:normAutofit fontScale="92500" lnSpcReduction="10000"/>
          </a:bodyPr>
          <a:lstStyle/>
          <a:p>
            <a:r>
              <a:rPr lang="tr-TR" sz="2800" b="1" dirty="0" smtClean="0">
                <a:solidFill>
                  <a:srgbClr val="FFFFFF"/>
                </a:solidFill>
              </a:rPr>
              <a:t>Öykü: </a:t>
            </a:r>
            <a:r>
              <a:rPr lang="tr-TR" sz="2400" dirty="0" smtClean="0">
                <a:solidFill>
                  <a:srgbClr val="FFFFFF"/>
                </a:solidFill>
              </a:rPr>
              <a:t>Semptomların başlangıcı,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süresi, şiddeti ve etkileme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derecesi sorgulanmalı.</a:t>
            </a:r>
          </a:p>
          <a:p>
            <a:pPr marL="0" indent="0">
              <a:buNone/>
            </a:pPr>
            <a:endParaRPr lang="tr-TR" sz="2400" dirty="0" smtClean="0">
              <a:solidFill>
                <a:srgbClr val="FFFFFF"/>
              </a:solidFill>
            </a:endParaRPr>
          </a:p>
          <a:p>
            <a:r>
              <a:rPr lang="tr-TR" sz="2800" b="1" dirty="0" smtClean="0">
                <a:solidFill>
                  <a:srgbClr val="FFFFFF"/>
                </a:solidFill>
              </a:rPr>
              <a:t>Fizik muayene: </a:t>
            </a:r>
            <a:r>
              <a:rPr lang="tr-TR" sz="2400" dirty="0" smtClean="0">
                <a:solidFill>
                  <a:srgbClr val="FFFFFF"/>
                </a:solidFill>
              </a:rPr>
              <a:t>Batın, rektum, 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</a:t>
            </a:r>
            <a:r>
              <a:rPr lang="tr-TR" sz="2400" dirty="0" err="1" smtClean="0">
                <a:solidFill>
                  <a:srgbClr val="FFFFFF"/>
                </a:solidFill>
              </a:rPr>
              <a:t>pelvis</a:t>
            </a:r>
            <a:r>
              <a:rPr lang="tr-TR" sz="2400" dirty="0" smtClean="0">
                <a:solidFill>
                  <a:srgbClr val="FFFFFF"/>
                </a:solidFill>
              </a:rPr>
              <a:t> ve </a:t>
            </a:r>
            <a:r>
              <a:rPr lang="tr-TR" sz="2400" dirty="0" err="1" smtClean="0">
                <a:solidFill>
                  <a:srgbClr val="FFFFFF"/>
                </a:solidFill>
              </a:rPr>
              <a:t>genitalya</a:t>
            </a:r>
            <a:r>
              <a:rPr lang="tr-TR" sz="2400" dirty="0" smtClean="0">
                <a:solidFill>
                  <a:srgbClr val="FFFFFF"/>
                </a:solidFill>
              </a:rPr>
              <a:t> (</a:t>
            </a:r>
            <a:r>
              <a:rPr lang="tr-TR" sz="2400" dirty="0" err="1" smtClean="0">
                <a:solidFill>
                  <a:srgbClr val="FFFFFF"/>
                </a:solidFill>
              </a:rPr>
              <a:t>pelvik</a:t>
            </a:r>
            <a:r>
              <a:rPr lang="tr-TR" sz="2400" dirty="0" smtClean="0">
                <a:solidFill>
                  <a:srgbClr val="FFFFFF"/>
                </a:solidFill>
              </a:rPr>
              <a:t> organ </a:t>
            </a:r>
            <a:r>
              <a:rPr lang="tr-TR" sz="2400" dirty="0" err="1" smtClean="0">
                <a:solidFill>
                  <a:srgbClr val="FFFFFF"/>
                </a:solidFill>
              </a:rPr>
              <a:t>prolapsusu</a:t>
            </a:r>
            <a:r>
              <a:rPr lang="tr-TR" sz="2400" dirty="0" smtClean="0">
                <a:solidFill>
                  <a:srgbClr val="FFFFFF"/>
                </a:solidFill>
              </a:rPr>
              <a:t>,   </a:t>
            </a:r>
            <a:r>
              <a:rPr lang="tr-TR" sz="2400" dirty="0" err="1" smtClean="0">
                <a:solidFill>
                  <a:srgbClr val="FFFFFF"/>
                </a:solidFill>
              </a:rPr>
              <a:t>abdominal</a:t>
            </a:r>
            <a:r>
              <a:rPr lang="tr-TR" sz="2400" dirty="0" smtClean="0">
                <a:solidFill>
                  <a:srgbClr val="FFFFFF"/>
                </a:solidFill>
              </a:rPr>
              <a:t> 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kitle   açısından) değerlendirilmeli.</a:t>
            </a:r>
          </a:p>
          <a:p>
            <a:pPr marL="0" indent="0">
              <a:buNone/>
            </a:pPr>
            <a:endParaRPr lang="tr-TR" sz="2400" dirty="0" smtClean="0">
              <a:solidFill>
                <a:srgbClr val="FFFFFF"/>
              </a:solidFill>
            </a:endParaRPr>
          </a:p>
          <a:p>
            <a:r>
              <a:rPr lang="tr-TR" sz="2800" b="1" dirty="0" smtClean="0">
                <a:solidFill>
                  <a:srgbClr val="FFFFFF"/>
                </a:solidFill>
              </a:rPr>
              <a:t>Ayırıcı tanı: </a:t>
            </a:r>
          </a:p>
          <a:p>
            <a:pPr marL="0" indent="0">
              <a:buNone/>
            </a:pPr>
            <a:r>
              <a:rPr lang="tr-TR" sz="2800" b="1" dirty="0">
                <a:solidFill>
                  <a:srgbClr val="FFFFFF"/>
                </a:solidFill>
              </a:rPr>
              <a:t> </a:t>
            </a:r>
            <a:r>
              <a:rPr lang="tr-TR" sz="2800" b="1" dirty="0" smtClean="0">
                <a:solidFill>
                  <a:srgbClr val="FFFFFF"/>
                </a:solidFill>
              </a:rPr>
              <a:t>   -</a:t>
            </a:r>
            <a:r>
              <a:rPr lang="tr-TR" sz="2400" dirty="0" smtClean="0">
                <a:solidFill>
                  <a:srgbClr val="FFFFFF"/>
                </a:solidFill>
              </a:rPr>
              <a:t>Sadece </a:t>
            </a:r>
            <a:r>
              <a:rPr lang="tr-TR" sz="2400" dirty="0" err="1" smtClean="0">
                <a:solidFill>
                  <a:srgbClr val="FFFFFF"/>
                </a:solidFill>
              </a:rPr>
              <a:t>noktürisi</a:t>
            </a:r>
            <a:r>
              <a:rPr lang="tr-TR" sz="2400" dirty="0" smtClean="0">
                <a:solidFill>
                  <a:srgbClr val="FFFFFF"/>
                </a:solidFill>
              </a:rPr>
              <a:t> olan hastada </a:t>
            </a:r>
            <a:r>
              <a:rPr lang="tr-TR" sz="2400" dirty="0" err="1" smtClean="0">
                <a:solidFill>
                  <a:srgbClr val="FFFFFF"/>
                </a:solidFill>
              </a:rPr>
              <a:t>noktürnal</a:t>
            </a:r>
            <a:r>
              <a:rPr lang="tr-TR" sz="2400" dirty="0" smtClean="0">
                <a:solidFill>
                  <a:srgbClr val="FFFFFF"/>
                </a:solidFill>
              </a:rPr>
              <a:t> </a:t>
            </a:r>
            <a:r>
              <a:rPr lang="tr-TR" sz="2400" dirty="0" err="1" smtClean="0">
                <a:solidFill>
                  <a:srgbClr val="FFFFFF"/>
                </a:solidFill>
              </a:rPr>
              <a:t>poliüri</a:t>
            </a:r>
            <a:r>
              <a:rPr lang="tr-TR" sz="2400" dirty="0" smtClean="0">
                <a:solidFill>
                  <a:srgbClr val="FFFFFF"/>
                </a:solidFill>
              </a:rPr>
              <a:t>, uyku 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 bozukluğu, </a:t>
            </a:r>
            <a:r>
              <a:rPr lang="tr-TR" sz="2400" dirty="0" err="1" smtClean="0">
                <a:solidFill>
                  <a:srgbClr val="FFFFFF"/>
                </a:solidFill>
              </a:rPr>
              <a:t>vasküler</a:t>
            </a:r>
            <a:r>
              <a:rPr lang="tr-TR" sz="2400" dirty="0" smtClean="0">
                <a:solidFill>
                  <a:srgbClr val="FFFFFF"/>
                </a:solidFill>
              </a:rPr>
              <a:t> veya kalp hastalığı</a:t>
            </a:r>
          </a:p>
          <a:p>
            <a:pPr marL="0" indent="0">
              <a:buNone/>
            </a:pPr>
            <a:r>
              <a:rPr lang="tr-TR" sz="2400" b="1" dirty="0">
                <a:solidFill>
                  <a:srgbClr val="FFFFFF"/>
                </a:solidFill>
              </a:rPr>
              <a:t> </a:t>
            </a:r>
            <a:r>
              <a:rPr lang="tr-TR" sz="2400" b="1" dirty="0" smtClean="0">
                <a:solidFill>
                  <a:srgbClr val="FFFFFF"/>
                </a:solidFill>
              </a:rPr>
              <a:t>    -</a:t>
            </a:r>
            <a:r>
              <a:rPr lang="tr-TR" sz="2400" dirty="0">
                <a:solidFill>
                  <a:srgbClr val="FFFFFF"/>
                </a:solidFill>
              </a:rPr>
              <a:t>S</a:t>
            </a:r>
            <a:r>
              <a:rPr lang="tr-TR" sz="2400" dirty="0" smtClean="0">
                <a:solidFill>
                  <a:srgbClr val="FFFFFF"/>
                </a:solidFill>
              </a:rPr>
              <a:t>ık idrarın hakim olduğu tabloda </a:t>
            </a:r>
            <a:r>
              <a:rPr lang="tr-TR" sz="2400" dirty="0" err="1" smtClean="0">
                <a:solidFill>
                  <a:srgbClr val="FFFFFF"/>
                </a:solidFill>
              </a:rPr>
              <a:t>polidipsi</a:t>
            </a:r>
            <a:r>
              <a:rPr lang="tr-TR" sz="2400" dirty="0" smtClean="0">
                <a:solidFill>
                  <a:srgbClr val="FFFFFF"/>
                </a:solidFill>
              </a:rPr>
              <a:t> ve diyabet akla 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 gelmeli</a:t>
            </a:r>
            <a:endParaRPr lang="tr-TR" sz="2800" dirty="0" smtClean="0">
              <a:solidFill>
                <a:srgbClr val="FFFFFF"/>
              </a:solidFill>
            </a:endParaRPr>
          </a:p>
          <a:p>
            <a:endParaRPr lang="tr-TR" sz="2400" dirty="0">
              <a:solidFill>
                <a:srgbClr val="FFFFFF"/>
              </a:solidFill>
            </a:endParaRPr>
          </a:p>
        </p:txBody>
      </p:sp>
      <p:pic>
        <p:nvPicPr>
          <p:cNvPr id="13314" name="Picture 2" descr="http://www.zrfmlaw.com/uploads/wrongful-diagnosi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67320"/>
            <a:ext cx="3705225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88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90864" cy="1143000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AYIRICI TANI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11" name="İçerik Yer Tutucusu 10"/>
          <p:cNvSpPr>
            <a:spLocks noGrp="1"/>
          </p:cNvSpPr>
          <p:nvPr>
            <p:ph sz="half" idx="1"/>
          </p:nvPr>
        </p:nvSpPr>
        <p:spPr>
          <a:xfrm>
            <a:off x="457200" y="1916832"/>
            <a:ext cx="4038600" cy="4464496"/>
          </a:xfrm>
        </p:spPr>
        <p:txBody>
          <a:bodyPr>
            <a:normAutofit/>
          </a:bodyPr>
          <a:lstStyle/>
          <a:p>
            <a:endParaRPr lang="tr-TR" sz="2400" dirty="0" smtClean="0"/>
          </a:p>
          <a:p>
            <a:r>
              <a:rPr lang="tr-TR" sz="2400" b="1" dirty="0" err="1" smtClean="0">
                <a:solidFill>
                  <a:schemeClr val="bg1"/>
                </a:solidFill>
              </a:rPr>
              <a:t>İnterstitiel</a:t>
            </a:r>
            <a:r>
              <a:rPr lang="tr-TR" sz="2400" b="1" dirty="0" smtClean="0">
                <a:solidFill>
                  <a:schemeClr val="bg1"/>
                </a:solidFill>
              </a:rPr>
              <a:t> </a:t>
            </a:r>
            <a:r>
              <a:rPr lang="tr-TR" sz="2400" b="1" dirty="0" err="1" smtClean="0">
                <a:solidFill>
                  <a:schemeClr val="bg1"/>
                </a:solidFill>
              </a:rPr>
              <a:t>sistitis</a:t>
            </a:r>
            <a:r>
              <a:rPr lang="tr-TR" sz="2400" b="1" dirty="0" smtClean="0">
                <a:solidFill>
                  <a:schemeClr val="bg1"/>
                </a:solidFill>
              </a:rPr>
              <a:t> (AMS)</a:t>
            </a:r>
          </a:p>
          <a:p>
            <a:r>
              <a:rPr lang="tr-TR" sz="2400" dirty="0" smtClean="0">
                <a:solidFill>
                  <a:schemeClr val="bg1"/>
                </a:solidFill>
              </a:rPr>
              <a:t>İdrar yolu enfeksiyonu</a:t>
            </a:r>
          </a:p>
          <a:p>
            <a:r>
              <a:rPr lang="tr-TR" sz="2400" dirty="0" err="1" smtClean="0">
                <a:solidFill>
                  <a:schemeClr val="bg1"/>
                </a:solidFill>
              </a:rPr>
              <a:t>Prolapsus</a:t>
            </a:r>
            <a:endParaRPr lang="tr-TR" sz="2400" dirty="0" smtClean="0">
              <a:solidFill>
                <a:schemeClr val="bg1"/>
              </a:solidFill>
            </a:endParaRPr>
          </a:p>
          <a:p>
            <a:r>
              <a:rPr lang="tr-TR" sz="2400" dirty="0" err="1" smtClean="0">
                <a:solidFill>
                  <a:schemeClr val="bg1"/>
                </a:solidFill>
              </a:rPr>
              <a:t>Uretral</a:t>
            </a:r>
            <a:r>
              <a:rPr lang="tr-TR" sz="2400" dirty="0" smtClean="0">
                <a:solidFill>
                  <a:schemeClr val="bg1"/>
                </a:solidFill>
              </a:rPr>
              <a:t> obstrüksiyon</a:t>
            </a:r>
          </a:p>
          <a:p>
            <a:r>
              <a:rPr lang="tr-TR" sz="2400" dirty="0" err="1" smtClean="0">
                <a:solidFill>
                  <a:schemeClr val="bg1"/>
                </a:solidFill>
              </a:rPr>
              <a:t>Atrofik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vajinit</a:t>
            </a:r>
            <a:endParaRPr lang="tr-TR" sz="2400" dirty="0" smtClean="0">
              <a:solidFill>
                <a:schemeClr val="bg1"/>
              </a:solidFill>
            </a:endParaRPr>
          </a:p>
          <a:p>
            <a:r>
              <a:rPr lang="tr-TR" sz="2400" dirty="0" smtClean="0">
                <a:solidFill>
                  <a:schemeClr val="bg1"/>
                </a:solidFill>
              </a:rPr>
              <a:t>Mesane kanseri</a:t>
            </a:r>
          </a:p>
          <a:p>
            <a:r>
              <a:rPr lang="tr-TR" sz="2400" dirty="0" smtClean="0">
                <a:solidFill>
                  <a:schemeClr val="bg1"/>
                </a:solidFill>
              </a:rPr>
              <a:t>Cerrahi sonrası </a:t>
            </a:r>
            <a:r>
              <a:rPr lang="tr-TR" sz="2400" dirty="0" err="1" smtClean="0">
                <a:solidFill>
                  <a:schemeClr val="bg1"/>
                </a:solidFill>
              </a:rPr>
              <a:t>inkontinans</a:t>
            </a:r>
            <a:endParaRPr lang="tr-TR" sz="2400" dirty="0" smtClean="0">
              <a:solidFill>
                <a:schemeClr val="bg1"/>
              </a:solidFill>
            </a:endParaRPr>
          </a:p>
          <a:p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12" name="İçerik Yer Tutucusu 11"/>
          <p:cNvSpPr>
            <a:spLocks noGrp="1"/>
          </p:cNvSpPr>
          <p:nvPr>
            <p:ph sz="half" idx="2"/>
          </p:nvPr>
        </p:nvSpPr>
        <p:spPr>
          <a:xfrm>
            <a:off x="4648200" y="2237656"/>
            <a:ext cx="4038600" cy="3888507"/>
          </a:xfrm>
        </p:spPr>
        <p:txBody>
          <a:bodyPr/>
          <a:lstStyle/>
          <a:p>
            <a:endParaRPr lang="tr-TR" dirty="0" smtClean="0"/>
          </a:p>
          <a:p>
            <a:r>
              <a:rPr lang="tr-TR" sz="2400" dirty="0" smtClean="0">
                <a:solidFill>
                  <a:srgbClr val="FFFFFF"/>
                </a:solidFill>
              </a:rPr>
              <a:t>Diyabet</a:t>
            </a:r>
          </a:p>
          <a:p>
            <a:r>
              <a:rPr lang="tr-TR" sz="2400" dirty="0" err="1" smtClean="0">
                <a:solidFill>
                  <a:srgbClr val="FFFFFF"/>
                </a:solidFill>
              </a:rPr>
              <a:t>Konjestif</a:t>
            </a:r>
            <a:r>
              <a:rPr lang="tr-TR" sz="2400" dirty="0" smtClean="0">
                <a:solidFill>
                  <a:srgbClr val="FFFFFF"/>
                </a:solidFill>
              </a:rPr>
              <a:t> kalp yetmezliği</a:t>
            </a:r>
          </a:p>
          <a:p>
            <a:r>
              <a:rPr lang="tr-TR" sz="2400" dirty="0" err="1" smtClean="0">
                <a:solidFill>
                  <a:srgbClr val="FFFFFF"/>
                </a:solidFill>
              </a:rPr>
              <a:t>Diüretik</a:t>
            </a:r>
            <a:r>
              <a:rPr lang="tr-TR" sz="2400" dirty="0" smtClean="0">
                <a:solidFill>
                  <a:srgbClr val="FFFFFF"/>
                </a:solidFill>
              </a:rPr>
              <a:t> alımı</a:t>
            </a:r>
          </a:p>
          <a:p>
            <a:r>
              <a:rPr lang="tr-TR" sz="2400" dirty="0" err="1" smtClean="0">
                <a:solidFill>
                  <a:srgbClr val="FFFFFF"/>
                </a:solidFill>
              </a:rPr>
              <a:t>Nörojenik</a:t>
            </a:r>
            <a:r>
              <a:rPr lang="tr-TR" sz="2400" dirty="0" smtClean="0">
                <a:solidFill>
                  <a:srgbClr val="FFFFFF"/>
                </a:solidFill>
              </a:rPr>
              <a:t> mesane</a:t>
            </a:r>
          </a:p>
          <a:p>
            <a:r>
              <a:rPr lang="tr-TR" sz="2400" dirty="0" smtClean="0">
                <a:solidFill>
                  <a:srgbClr val="FFFFFF"/>
                </a:solidFill>
              </a:rPr>
              <a:t>Geçirilmiş </a:t>
            </a:r>
            <a:r>
              <a:rPr lang="tr-TR" sz="2400" dirty="0" err="1" smtClean="0">
                <a:solidFill>
                  <a:srgbClr val="FFFFFF"/>
                </a:solidFill>
              </a:rPr>
              <a:t>pelvik</a:t>
            </a:r>
            <a:r>
              <a:rPr lang="tr-TR" sz="2400" dirty="0" smtClean="0">
                <a:solidFill>
                  <a:srgbClr val="FFFFFF"/>
                </a:solidFill>
              </a:rPr>
              <a:t> cerrahi</a:t>
            </a:r>
          </a:p>
          <a:p>
            <a:r>
              <a:rPr lang="tr-TR" sz="2400" dirty="0" smtClean="0">
                <a:solidFill>
                  <a:srgbClr val="FFFFFF"/>
                </a:solidFill>
              </a:rPr>
              <a:t>Stres </a:t>
            </a:r>
            <a:r>
              <a:rPr lang="tr-TR" sz="2400" dirty="0" err="1" smtClean="0">
                <a:solidFill>
                  <a:srgbClr val="FFFFFF"/>
                </a:solidFill>
              </a:rPr>
              <a:t>üriner</a:t>
            </a:r>
            <a:r>
              <a:rPr lang="tr-TR" sz="2400" dirty="0" smtClean="0">
                <a:solidFill>
                  <a:srgbClr val="FFFFFF"/>
                </a:solidFill>
              </a:rPr>
              <a:t> </a:t>
            </a:r>
            <a:r>
              <a:rPr lang="tr-TR" sz="2400" dirty="0" err="1" smtClean="0">
                <a:solidFill>
                  <a:srgbClr val="FFFFFF"/>
                </a:solidFill>
              </a:rPr>
              <a:t>inkontinans</a:t>
            </a:r>
            <a:endParaRPr lang="tr-TR" sz="2400" dirty="0">
              <a:solidFill>
                <a:srgbClr val="FFFFFF"/>
              </a:solidFill>
            </a:endParaRPr>
          </a:p>
        </p:txBody>
      </p:sp>
      <p:pic>
        <p:nvPicPr>
          <p:cNvPr id="1026" name="Picture 2" descr="http://img2.timeinc.net/health/images/condition/incontinence/incontinence-condition-300x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32656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955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122912" cy="1210146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TEDAVİ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68552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FFFFFF"/>
                </a:solidFill>
              </a:rPr>
              <a:t>AAM yaşamı tehdit eden değil, yaşam kalitesini 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bozan bir patolojidir.</a:t>
            </a:r>
          </a:p>
          <a:p>
            <a:r>
              <a:rPr lang="tr-TR" sz="2400" dirty="0" smtClean="0">
                <a:solidFill>
                  <a:srgbClr val="FFFFFF"/>
                </a:solidFill>
              </a:rPr>
              <a:t>Tedaviye başlamadan önce,  sırasıyla hangi tedavi basamaklarının kullanılacağı, </a:t>
            </a:r>
          </a:p>
          <a:p>
            <a:r>
              <a:rPr lang="tr-TR" sz="2400" dirty="0">
                <a:solidFill>
                  <a:srgbClr val="FFFFFF"/>
                </a:solidFill>
              </a:rPr>
              <a:t>b</a:t>
            </a:r>
            <a:r>
              <a:rPr lang="tr-TR" sz="2400" dirty="0" smtClean="0">
                <a:solidFill>
                  <a:srgbClr val="FFFFFF"/>
                </a:solidFill>
              </a:rPr>
              <a:t>u tedaviler sonucunda ne oranda bir iyileşme beklediğimiz,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ve yakınmalarının tamamen geçmeyebileceği, oluşabilecek 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yan etkiler  açıkça anlatılmalı.</a:t>
            </a:r>
          </a:p>
          <a:p>
            <a:r>
              <a:rPr lang="tr-TR" sz="2400" dirty="0" smtClean="0">
                <a:solidFill>
                  <a:srgbClr val="FFFFFF"/>
                </a:solidFill>
              </a:rPr>
              <a:t>Hastaların önemli bir kısmı, yüksek beklentilerle tedaviye başladığı için, tedaviyi yarıda kesmektedir.</a:t>
            </a:r>
          </a:p>
          <a:p>
            <a:pPr marL="0" indent="0">
              <a:buNone/>
            </a:pPr>
            <a:endParaRPr lang="tr-TR" sz="24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tr-TR" sz="2400" dirty="0">
              <a:solidFill>
                <a:srgbClr val="FFFFFF"/>
              </a:solidFill>
            </a:endParaRPr>
          </a:p>
          <a:p>
            <a:endParaRPr lang="tr-TR" sz="2400" dirty="0"/>
          </a:p>
        </p:txBody>
      </p:sp>
      <p:pic>
        <p:nvPicPr>
          <p:cNvPr id="3074" name="Picture 2" descr="http://t0.gstatic.com/images?q=tbn:ANd9GcS5FVTKQUE0r4YOmj6pm9p8MKf2cUHwTV8GFuMyN8k5ne8Ftsaig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974" y="116633"/>
            <a:ext cx="1720648" cy="2285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55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714480" y="352054"/>
            <a:ext cx="5577296" cy="64633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kumimoji="1" lang="tr-TR" sz="3600" b="1" dirty="0" smtClean="0">
                <a:solidFill>
                  <a:srgbClr val="FFCC00"/>
                </a:solidFill>
              </a:rPr>
              <a:t>YAŞAM KALİTESİNE ETKİLERİ</a:t>
            </a:r>
            <a:endParaRPr kumimoji="1" lang="en-US" sz="3600" b="1" dirty="0">
              <a:solidFill>
                <a:srgbClr val="FFCC00"/>
              </a:solidFill>
            </a:endParaRPr>
          </a:p>
        </p:txBody>
      </p:sp>
      <p:sp>
        <p:nvSpPr>
          <p:cNvPr id="26627" name="Oval 3"/>
          <p:cNvSpPr>
            <a:spLocks noChangeArrowheads="1"/>
          </p:cNvSpPr>
          <p:nvPr/>
        </p:nvSpPr>
        <p:spPr bwMode="auto">
          <a:xfrm>
            <a:off x="3810000" y="2895600"/>
            <a:ext cx="1828800" cy="2133600"/>
          </a:xfrm>
          <a:prstGeom prst="ellipse">
            <a:avLst/>
          </a:prstGeom>
          <a:solidFill>
            <a:srgbClr val="FFCCFF"/>
          </a:solidFill>
          <a:ln w="38100" cap="sq">
            <a:solidFill>
              <a:srgbClr val="6600CC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kumimoji="1" lang="tr-TR" sz="2400" b="1" dirty="0">
                <a:solidFill>
                  <a:srgbClr val="660066"/>
                </a:solidFill>
              </a:rPr>
              <a:t>YAŞAM</a:t>
            </a:r>
          </a:p>
          <a:p>
            <a:r>
              <a:rPr kumimoji="1" lang="tr-TR" sz="2400" b="1" dirty="0">
                <a:solidFill>
                  <a:srgbClr val="660066"/>
                </a:solidFill>
              </a:rPr>
              <a:t>KALİTESİ</a:t>
            </a:r>
            <a:endParaRPr kumimoji="1" lang="en-US" sz="2400" b="1" dirty="0">
              <a:solidFill>
                <a:srgbClr val="660066"/>
              </a:solidFill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590800" y="1125538"/>
            <a:ext cx="3683006" cy="1693863"/>
            <a:chOff x="1632" y="709"/>
            <a:chExt cx="2320" cy="1067"/>
          </a:xfrm>
        </p:grpSpPr>
        <p:sp>
          <p:nvSpPr>
            <p:cNvPr id="26629" name="Text Box 5"/>
            <p:cNvSpPr txBox="1">
              <a:spLocks noChangeArrowheads="1"/>
            </p:cNvSpPr>
            <p:nvPr/>
          </p:nvSpPr>
          <p:spPr bwMode="auto">
            <a:xfrm>
              <a:off x="1632" y="709"/>
              <a:ext cx="2320" cy="543"/>
            </a:xfrm>
            <a:prstGeom prst="rect">
              <a:avLst/>
            </a:prstGeom>
            <a:solidFill>
              <a:srgbClr val="000066"/>
            </a:solidFill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spAutoFit/>
            </a:bodyPr>
            <a:lstStyle/>
            <a:p>
              <a:r>
                <a:rPr kumimoji="1" lang="tr-TR" b="1" dirty="0">
                  <a:solidFill>
                    <a:srgbClr val="CCFFFF"/>
                  </a:solidFill>
                </a:rPr>
                <a:t>            Fiziksel</a:t>
              </a:r>
              <a:endParaRPr kumimoji="1" lang="tr-TR" dirty="0">
                <a:solidFill>
                  <a:srgbClr val="CCFFFF"/>
                </a:solidFill>
              </a:endParaRPr>
            </a:p>
            <a:p>
              <a:pPr>
                <a:buFontTx/>
                <a:buChar char="•"/>
              </a:pPr>
              <a:r>
                <a:rPr kumimoji="1" lang="tr-TR" sz="1600" b="1" dirty="0">
                  <a:solidFill>
                    <a:srgbClr val="CCFFFF"/>
                  </a:solidFill>
                </a:rPr>
                <a:t> </a:t>
              </a:r>
              <a:r>
                <a:rPr kumimoji="1" lang="tr-TR" sz="1600" b="1" dirty="0" smtClean="0">
                  <a:solidFill>
                    <a:srgbClr val="CCFFFF"/>
                  </a:solidFill>
                </a:rPr>
                <a:t>Fiziksel </a:t>
              </a:r>
              <a:r>
                <a:rPr kumimoji="1" lang="tr-TR" sz="1600" b="1" dirty="0">
                  <a:solidFill>
                    <a:srgbClr val="CCFFFF"/>
                  </a:solidFill>
                </a:rPr>
                <a:t>aktivitede kısıtlama </a:t>
              </a:r>
            </a:p>
            <a:p>
              <a:pPr>
                <a:buFontTx/>
                <a:buChar char="•"/>
              </a:pPr>
              <a:r>
                <a:rPr kumimoji="1" lang="tr-TR" sz="1600" b="1" dirty="0">
                  <a:solidFill>
                    <a:srgbClr val="CCFFFF"/>
                  </a:solidFill>
                </a:rPr>
                <a:t> Uyku süre ve kalitesinde azalma</a:t>
              </a:r>
              <a:endParaRPr kumimoji="1" lang="en-US" sz="1600" b="1" dirty="0">
                <a:solidFill>
                  <a:srgbClr val="CCFFFF"/>
                </a:solidFill>
              </a:endParaRPr>
            </a:p>
          </p:txBody>
        </p:sp>
        <p:sp>
          <p:nvSpPr>
            <p:cNvPr id="26630" name="Line 6"/>
            <p:cNvSpPr>
              <a:spLocks noChangeShapeType="1"/>
            </p:cNvSpPr>
            <p:nvPr/>
          </p:nvSpPr>
          <p:spPr bwMode="auto">
            <a:xfrm>
              <a:off x="2976" y="1440"/>
              <a:ext cx="0" cy="336"/>
            </a:xfrm>
            <a:prstGeom prst="line">
              <a:avLst/>
            </a:prstGeom>
            <a:noFill/>
            <a:ln w="57150" cap="sq">
              <a:solidFill>
                <a:srgbClr val="000066"/>
              </a:solidFill>
              <a:round/>
              <a:headEnd type="none" w="sm" len="sm"/>
              <a:tailEnd type="triangle" w="sm" len="sm"/>
            </a:ln>
            <a:effectLst/>
          </p:spPr>
          <p:txBody>
            <a:bodyPr wrap="none" anchor="ctr"/>
            <a:lstStyle/>
            <a:p>
              <a:endParaRPr lang="tr-TR">
                <a:solidFill>
                  <a:prstClr val="black"/>
                </a:solidFill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5634042" y="1934369"/>
            <a:ext cx="3289305" cy="1866900"/>
            <a:chOff x="3360" y="792"/>
            <a:chExt cx="2072" cy="1176"/>
          </a:xfrm>
        </p:grpSpPr>
        <p:sp>
          <p:nvSpPr>
            <p:cNvPr id="26632" name="Text Box 8"/>
            <p:cNvSpPr txBox="1">
              <a:spLocks noChangeArrowheads="1"/>
            </p:cNvSpPr>
            <p:nvPr/>
          </p:nvSpPr>
          <p:spPr bwMode="auto">
            <a:xfrm>
              <a:off x="3799" y="792"/>
              <a:ext cx="1633" cy="853"/>
            </a:xfrm>
            <a:prstGeom prst="rect">
              <a:avLst/>
            </a:prstGeom>
            <a:solidFill>
              <a:schemeClr val="tx1"/>
            </a:solidFill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tr-TR" b="1" dirty="0">
                  <a:solidFill>
                    <a:srgbClr val="99FFCC"/>
                  </a:solidFill>
                </a:rPr>
                <a:t>            Psikolojik</a:t>
              </a:r>
            </a:p>
            <a:p>
              <a:pPr>
                <a:buFontTx/>
                <a:buChar char="•"/>
              </a:pPr>
              <a:r>
                <a:rPr kumimoji="1" lang="tr-TR" sz="1600" b="1" dirty="0">
                  <a:solidFill>
                    <a:srgbClr val="99FFCC"/>
                  </a:solidFill>
                </a:rPr>
                <a:t> Suçlu hissetme, depresyon</a:t>
              </a:r>
            </a:p>
            <a:p>
              <a:pPr>
                <a:buFontTx/>
                <a:buChar char="•"/>
              </a:pPr>
              <a:r>
                <a:rPr kumimoji="1" lang="tr-TR" sz="1600" b="1" dirty="0">
                  <a:solidFill>
                    <a:srgbClr val="99FFCC"/>
                  </a:solidFill>
                </a:rPr>
                <a:t> Kendine güvende azalma</a:t>
              </a:r>
            </a:p>
            <a:p>
              <a:pPr>
                <a:buFontTx/>
                <a:buChar char="•"/>
              </a:pPr>
              <a:r>
                <a:rPr kumimoji="1" lang="tr-TR" sz="1600" b="1" dirty="0">
                  <a:solidFill>
                    <a:srgbClr val="99FFCC"/>
                  </a:solidFill>
                </a:rPr>
                <a:t> Devamlı korku endişe</a:t>
              </a:r>
            </a:p>
            <a:p>
              <a:pPr lvl="1"/>
              <a:endParaRPr kumimoji="1" lang="tr-TR" sz="1600" b="1" dirty="0">
                <a:solidFill>
                  <a:srgbClr val="99FFCC"/>
                </a:solidFill>
              </a:endParaRPr>
            </a:p>
          </p:txBody>
        </p:sp>
        <p:sp>
          <p:nvSpPr>
            <p:cNvPr id="26633" name="Line 9"/>
            <p:cNvSpPr>
              <a:spLocks noChangeShapeType="1"/>
            </p:cNvSpPr>
            <p:nvPr/>
          </p:nvSpPr>
          <p:spPr bwMode="auto">
            <a:xfrm flipH="1">
              <a:off x="3360" y="1728"/>
              <a:ext cx="432" cy="240"/>
            </a:xfrm>
            <a:prstGeom prst="line">
              <a:avLst/>
            </a:prstGeom>
            <a:noFill/>
            <a:ln w="57150" cap="sq">
              <a:solidFill>
                <a:schemeClr val="tx1"/>
              </a:solidFill>
              <a:round/>
              <a:headEnd type="none" w="sm" len="sm"/>
              <a:tailEnd type="triangle" w="sm" len="sm"/>
            </a:ln>
            <a:effectLst/>
          </p:spPr>
          <p:txBody>
            <a:bodyPr wrap="none" anchor="ctr"/>
            <a:lstStyle/>
            <a:p>
              <a:endParaRPr lang="tr-TR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304800" y="2405065"/>
            <a:ext cx="3657600" cy="862013"/>
            <a:chOff x="192" y="1515"/>
            <a:chExt cx="2304" cy="543"/>
          </a:xfrm>
        </p:grpSpPr>
        <p:sp>
          <p:nvSpPr>
            <p:cNvPr id="26635" name="Text Box 11"/>
            <p:cNvSpPr txBox="1">
              <a:spLocks noChangeArrowheads="1"/>
            </p:cNvSpPr>
            <p:nvPr/>
          </p:nvSpPr>
          <p:spPr bwMode="auto">
            <a:xfrm>
              <a:off x="192" y="1515"/>
              <a:ext cx="1925" cy="543"/>
            </a:xfrm>
            <a:prstGeom prst="rect">
              <a:avLst/>
            </a:prstGeom>
            <a:solidFill>
              <a:srgbClr val="800080"/>
            </a:solidFill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r>
                <a:rPr kumimoji="1" lang="tr-TR" b="1" dirty="0">
                  <a:solidFill>
                    <a:srgbClr val="FFFFFF"/>
                  </a:solidFill>
                </a:rPr>
                <a:t>            Seksüel</a:t>
              </a:r>
            </a:p>
            <a:p>
              <a:pPr>
                <a:buFontTx/>
                <a:buChar char="•"/>
              </a:pPr>
              <a:r>
                <a:rPr kumimoji="1" lang="tr-TR" sz="1600" b="1" dirty="0">
                  <a:solidFill>
                    <a:srgbClr val="FFFFFF"/>
                  </a:solidFill>
                </a:rPr>
                <a:t> Cinsel ilişkiden kaçınma</a:t>
              </a:r>
            </a:p>
            <a:p>
              <a:pPr>
                <a:buFontTx/>
                <a:buChar char="•"/>
              </a:pPr>
              <a:r>
                <a:rPr kumimoji="1" lang="tr-TR" sz="1600" b="1" dirty="0">
                  <a:solidFill>
                    <a:srgbClr val="FFFFFF"/>
                  </a:solidFill>
                </a:rPr>
                <a:t> Libido azalması</a:t>
              </a:r>
            </a:p>
          </p:txBody>
        </p:sp>
        <p:sp>
          <p:nvSpPr>
            <p:cNvPr id="26636" name="Line 12"/>
            <p:cNvSpPr>
              <a:spLocks noChangeShapeType="1"/>
            </p:cNvSpPr>
            <p:nvPr/>
          </p:nvSpPr>
          <p:spPr bwMode="auto">
            <a:xfrm>
              <a:off x="2112" y="1824"/>
              <a:ext cx="384" cy="144"/>
            </a:xfrm>
            <a:prstGeom prst="line">
              <a:avLst/>
            </a:prstGeom>
            <a:noFill/>
            <a:ln w="57150" cap="sq">
              <a:solidFill>
                <a:srgbClr val="660066"/>
              </a:solidFill>
              <a:round/>
              <a:headEnd type="none" w="sm" len="sm"/>
              <a:tailEnd type="triangle" w="sm" len="sm"/>
            </a:ln>
            <a:effectLst/>
          </p:spPr>
          <p:txBody>
            <a:bodyPr wrap="none" anchor="ctr"/>
            <a:lstStyle/>
            <a:p>
              <a:endParaRPr lang="tr-TR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533400" y="3821114"/>
            <a:ext cx="3352808" cy="1108075"/>
            <a:chOff x="336" y="2407"/>
            <a:chExt cx="2112" cy="698"/>
          </a:xfrm>
        </p:grpSpPr>
        <p:sp>
          <p:nvSpPr>
            <p:cNvPr id="26638" name="Text Box 14"/>
            <p:cNvSpPr txBox="1">
              <a:spLocks noChangeArrowheads="1"/>
            </p:cNvSpPr>
            <p:nvPr/>
          </p:nvSpPr>
          <p:spPr bwMode="auto">
            <a:xfrm>
              <a:off x="336" y="2407"/>
              <a:ext cx="1491" cy="698"/>
            </a:xfrm>
            <a:prstGeom prst="rect">
              <a:avLst/>
            </a:prstGeom>
            <a:solidFill>
              <a:srgbClr val="A50021"/>
            </a:solidFill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tr-TR" b="1" dirty="0">
                  <a:solidFill>
                    <a:srgbClr val="FFFF66"/>
                  </a:solidFill>
                </a:rPr>
                <a:t>            Aile-Ev</a:t>
              </a:r>
            </a:p>
            <a:p>
              <a:pPr>
                <a:buFontTx/>
                <a:buChar char="•"/>
              </a:pPr>
              <a:r>
                <a:rPr kumimoji="1" lang="tr-TR" sz="1600" b="1" dirty="0">
                  <a:solidFill>
                    <a:srgbClr val="FFFF66"/>
                  </a:solidFill>
                </a:rPr>
                <a:t> Özel iç çamaşırları</a:t>
              </a:r>
            </a:p>
            <a:p>
              <a:pPr>
                <a:buFontTx/>
                <a:buChar char="•"/>
              </a:pPr>
              <a:r>
                <a:rPr kumimoji="1" lang="tr-TR" sz="1600" b="1" dirty="0">
                  <a:solidFill>
                    <a:srgbClr val="FFFF66"/>
                  </a:solidFill>
                </a:rPr>
                <a:t> Özel giyim şekilleri</a:t>
              </a:r>
            </a:p>
            <a:p>
              <a:pPr>
                <a:buFontTx/>
                <a:buChar char="•"/>
              </a:pPr>
              <a:r>
                <a:rPr kumimoji="1" lang="tr-TR" sz="1600" b="1" dirty="0">
                  <a:solidFill>
                    <a:srgbClr val="FFFF66"/>
                  </a:solidFill>
                </a:rPr>
                <a:t> Aile içi iletişim sorunları</a:t>
              </a:r>
              <a:endParaRPr kumimoji="1" lang="en-US" sz="1600" b="1" dirty="0">
                <a:solidFill>
                  <a:srgbClr val="FFFF66"/>
                </a:solidFill>
              </a:endParaRPr>
            </a:p>
          </p:txBody>
        </p:sp>
        <p:sp>
          <p:nvSpPr>
            <p:cNvPr id="26639" name="Line 15"/>
            <p:cNvSpPr>
              <a:spLocks noChangeShapeType="1"/>
            </p:cNvSpPr>
            <p:nvPr/>
          </p:nvSpPr>
          <p:spPr bwMode="auto">
            <a:xfrm flipV="1">
              <a:off x="2064" y="2832"/>
              <a:ext cx="384" cy="144"/>
            </a:xfrm>
            <a:prstGeom prst="line">
              <a:avLst/>
            </a:prstGeom>
            <a:noFill/>
            <a:ln w="57150" cap="sq">
              <a:solidFill>
                <a:srgbClr val="A50021"/>
              </a:solidFill>
              <a:round/>
              <a:headEnd type="none" w="sm" len="sm"/>
              <a:tailEnd type="triangle" w="sm" len="sm"/>
            </a:ln>
            <a:effectLst/>
          </p:spPr>
          <p:txBody>
            <a:bodyPr wrap="none" anchor="ctr"/>
            <a:lstStyle/>
            <a:p>
              <a:endParaRPr lang="tr-TR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2819400" y="5105400"/>
            <a:ext cx="3454408" cy="1454150"/>
            <a:chOff x="1776" y="3216"/>
            <a:chExt cx="2176" cy="916"/>
          </a:xfrm>
        </p:grpSpPr>
        <p:sp>
          <p:nvSpPr>
            <p:cNvPr id="26641" name="Text Box 17"/>
            <p:cNvSpPr txBox="1">
              <a:spLocks noChangeArrowheads="1"/>
            </p:cNvSpPr>
            <p:nvPr/>
          </p:nvSpPr>
          <p:spPr bwMode="auto">
            <a:xfrm>
              <a:off x="1776" y="3589"/>
              <a:ext cx="2176" cy="543"/>
            </a:xfrm>
            <a:prstGeom prst="rect">
              <a:avLst/>
            </a:prstGeom>
            <a:solidFill>
              <a:srgbClr val="000099"/>
            </a:solidFill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tr-TR" b="1" dirty="0">
                  <a:solidFill>
                    <a:srgbClr val="66FFFF"/>
                  </a:solidFill>
                </a:rPr>
                <a:t>            Sosyal</a:t>
              </a:r>
            </a:p>
            <a:p>
              <a:pPr>
                <a:buFontTx/>
                <a:buChar char="•"/>
              </a:pPr>
              <a:r>
                <a:rPr kumimoji="1" lang="tr-TR" sz="1600" b="1" dirty="0">
                  <a:solidFill>
                    <a:srgbClr val="66FFFF"/>
                  </a:solidFill>
                </a:rPr>
                <a:t> Sosyal ilişkide azalma</a:t>
              </a:r>
            </a:p>
            <a:p>
              <a:pPr>
                <a:buFontTx/>
                <a:buChar char="•"/>
              </a:pPr>
              <a:r>
                <a:rPr kumimoji="1" lang="tr-TR" sz="1600" b="1" dirty="0">
                  <a:solidFill>
                    <a:srgbClr val="66FFFF"/>
                  </a:solidFill>
                </a:rPr>
                <a:t> Seyahat veya dışarıda tuvalet sorunu</a:t>
              </a:r>
              <a:endParaRPr kumimoji="1" lang="en-US" sz="1600" b="1" dirty="0">
                <a:solidFill>
                  <a:srgbClr val="66FFFF"/>
                </a:solidFill>
              </a:endParaRPr>
            </a:p>
          </p:txBody>
        </p:sp>
        <p:sp>
          <p:nvSpPr>
            <p:cNvPr id="26642" name="Line 18"/>
            <p:cNvSpPr>
              <a:spLocks noChangeShapeType="1"/>
            </p:cNvSpPr>
            <p:nvPr/>
          </p:nvSpPr>
          <p:spPr bwMode="auto">
            <a:xfrm flipV="1">
              <a:off x="2928" y="3216"/>
              <a:ext cx="0" cy="384"/>
            </a:xfrm>
            <a:prstGeom prst="line">
              <a:avLst/>
            </a:prstGeom>
            <a:noFill/>
            <a:ln w="57150" cap="sq">
              <a:solidFill>
                <a:srgbClr val="000099"/>
              </a:solidFill>
              <a:round/>
              <a:headEnd type="none" w="sm" len="sm"/>
              <a:tailEnd type="triangle" w="sm" len="sm"/>
            </a:ln>
            <a:effectLst/>
          </p:spPr>
          <p:txBody>
            <a:bodyPr wrap="none" anchor="ctr"/>
            <a:lstStyle/>
            <a:p>
              <a:endParaRPr lang="tr-TR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5791216" y="4067176"/>
            <a:ext cx="2471743" cy="862013"/>
            <a:chOff x="3648" y="2016"/>
            <a:chExt cx="1557" cy="543"/>
          </a:xfrm>
        </p:grpSpPr>
        <p:sp>
          <p:nvSpPr>
            <p:cNvPr id="26647" name="Text Box 23"/>
            <p:cNvSpPr txBox="1">
              <a:spLocks noChangeArrowheads="1"/>
            </p:cNvSpPr>
            <p:nvPr/>
          </p:nvSpPr>
          <p:spPr bwMode="auto">
            <a:xfrm>
              <a:off x="4080" y="2016"/>
              <a:ext cx="1125" cy="543"/>
            </a:xfrm>
            <a:prstGeom prst="rect">
              <a:avLst/>
            </a:prstGeom>
            <a:solidFill>
              <a:srgbClr val="CC3300"/>
            </a:solidFill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r>
                <a:rPr kumimoji="1" lang="tr-TR" b="1" dirty="0">
                  <a:solidFill>
                    <a:srgbClr val="FFFF66"/>
                  </a:solidFill>
                </a:rPr>
                <a:t>      İş</a:t>
              </a:r>
            </a:p>
            <a:p>
              <a:pPr>
                <a:buFontTx/>
                <a:buChar char="•"/>
              </a:pPr>
              <a:r>
                <a:rPr kumimoji="1" lang="tr-TR" sz="1600" b="1" dirty="0">
                  <a:solidFill>
                    <a:srgbClr val="FFFF66"/>
                  </a:solidFill>
                </a:rPr>
                <a:t> İşten uzaklaşma</a:t>
              </a:r>
            </a:p>
            <a:p>
              <a:pPr>
                <a:buFontTx/>
                <a:buChar char="•"/>
              </a:pPr>
              <a:r>
                <a:rPr kumimoji="1" lang="tr-TR" sz="1600" b="1" dirty="0">
                  <a:solidFill>
                    <a:srgbClr val="FFFF66"/>
                  </a:solidFill>
                </a:rPr>
                <a:t> Üretimde azalma</a:t>
              </a:r>
              <a:endParaRPr kumimoji="1" lang="en-US" sz="1600" b="1" dirty="0">
                <a:solidFill>
                  <a:srgbClr val="FFFF66"/>
                </a:solidFill>
              </a:endParaRPr>
            </a:p>
          </p:txBody>
        </p:sp>
        <p:sp>
          <p:nvSpPr>
            <p:cNvPr id="26648" name="Line 24"/>
            <p:cNvSpPr>
              <a:spLocks noChangeShapeType="1"/>
            </p:cNvSpPr>
            <p:nvPr/>
          </p:nvSpPr>
          <p:spPr bwMode="auto">
            <a:xfrm flipH="1">
              <a:off x="3648" y="2352"/>
              <a:ext cx="432" cy="0"/>
            </a:xfrm>
            <a:prstGeom prst="line">
              <a:avLst/>
            </a:prstGeom>
            <a:noFill/>
            <a:ln w="57150" cap="sq">
              <a:solidFill>
                <a:srgbClr val="A50021"/>
              </a:solidFill>
              <a:round/>
              <a:headEnd type="none" w="sm" len="sm"/>
              <a:tailEnd type="triangle" w="sm" len="sm"/>
            </a:ln>
            <a:effectLst/>
          </p:spPr>
          <p:txBody>
            <a:bodyPr wrap="none" anchor="ctr"/>
            <a:lstStyle/>
            <a:p>
              <a:endParaRPr lang="tr-TR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87023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1815" y="-1140849"/>
            <a:ext cx="6853696" cy="9144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69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TEDAVİ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340768"/>
            <a:ext cx="8208912" cy="5184576"/>
          </a:xfrm>
        </p:spPr>
        <p:txBody>
          <a:bodyPr>
            <a:normAutofit lnSpcReduction="10000"/>
          </a:bodyPr>
          <a:lstStyle/>
          <a:p>
            <a:r>
              <a:rPr lang="tr-TR" sz="2400" dirty="0" smtClean="0">
                <a:solidFill>
                  <a:srgbClr val="F8F8F8"/>
                </a:solidFill>
              </a:rPr>
              <a:t>İyi bir hekim-hasta ilişkisi kurulup, gerçekçi beklentilerle      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8F8F8"/>
                </a:solidFill>
              </a:rPr>
              <a:t> </a:t>
            </a:r>
            <a:r>
              <a:rPr lang="tr-TR" sz="2400" dirty="0" smtClean="0">
                <a:solidFill>
                  <a:srgbClr val="F8F8F8"/>
                </a:solidFill>
              </a:rPr>
              <a:t>    başlanılan tedaviler daha başarılı ve uzun süreli olmaktadır.</a:t>
            </a:r>
          </a:p>
          <a:p>
            <a:pPr marL="0" indent="0">
              <a:buNone/>
            </a:pPr>
            <a:endParaRPr lang="tr-TR" sz="2400" dirty="0" smtClean="0">
              <a:solidFill>
                <a:srgbClr val="F8F8F8"/>
              </a:solidFill>
            </a:endParaRPr>
          </a:p>
          <a:p>
            <a:r>
              <a:rPr lang="tr-TR" sz="2400" dirty="0" smtClean="0">
                <a:solidFill>
                  <a:srgbClr val="F8F8F8"/>
                </a:solidFill>
              </a:rPr>
              <a:t>Tedavi seçenekleri 4 başlıkta değerlendirilebilir;</a:t>
            </a:r>
          </a:p>
          <a:p>
            <a:endParaRPr lang="tr-TR" sz="2400" dirty="0" smtClean="0">
              <a:solidFill>
                <a:srgbClr val="F8F8F8"/>
              </a:solidFill>
            </a:endParaRPr>
          </a:p>
          <a:p>
            <a:pPr marL="0" indent="0">
              <a:buNone/>
            </a:pPr>
            <a:r>
              <a:rPr lang="tr-TR" sz="2400" dirty="0" smtClean="0">
                <a:solidFill>
                  <a:srgbClr val="F8F8F8"/>
                </a:solidFill>
              </a:rPr>
              <a:t>     1- Birinci basamak: </a:t>
            </a:r>
            <a:r>
              <a:rPr lang="tr-TR" sz="2400" dirty="0" err="1">
                <a:solidFill>
                  <a:srgbClr val="F8F8F8"/>
                </a:solidFill>
              </a:rPr>
              <a:t>N</a:t>
            </a:r>
            <a:r>
              <a:rPr lang="tr-TR" sz="2400" dirty="0" err="1" smtClean="0">
                <a:solidFill>
                  <a:srgbClr val="F8F8F8"/>
                </a:solidFill>
              </a:rPr>
              <a:t>onfarmakolojik</a:t>
            </a:r>
            <a:r>
              <a:rPr lang="tr-TR" sz="2400" dirty="0" smtClean="0">
                <a:solidFill>
                  <a:srgbClr val="F8F8F8"/>
                </a:solidFill>
              </a:rPr>
              <a:t> tedavi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8F8F8"/>
                </a:solidFill>
              </a:rPr>
              <a:t> </a:t>
            </a:r>
            <a:r>
              <a:rPr lang="tr-TR" sz="2400" dirty="0" smtClean="0">
                <a:solidFill>
                  <a:srgbClr val="F8F8F8"/>
                </a:solidFill>
              </a:rPr>
              <a:t>     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8F8F8"/>
                </a:solidFill>
              </a:rPr>
              <a:t> </a:t>
            </a:r>
            <a:r>
              <a:rPr lang="tr-TR" sz="2400" dirty="0" smtClean="0">
                <a:solidFill>
                  <a:srgbClr val="F8F8F8"/>
                </a:solidFill>
              </a:rPr>
              <a:t>    2- İkinci basamak: </a:t>
            </a:r>
            <a:r>
              <a:rPr lang="tr-TR" sz="2400" dirty="0">
                <a:solidFill>
                  <a:srgbClr val="F8F8F8"/>
                </a:solidFill>
              </a:rPr>
              <a:t>F</a:t>
            </a:r>
            <a:r>
              <a:rPr lang="tr-TR" sz="2400" dirty="0" smtClean="0">
                <a:solidFill>
                  <a:srgbClr val="F8F8F8"/>
                </a:solidFill>
              </a:rPr>
              <a:t>armakolojik tedavi</a:t>
            </a:r>
          </a:p>
          <a:p>
            <a:pPr marL="0" indent="0">
              <a:buNone/>
            </a:pPr>
            <a:endParaRPr lang="tr-TR" sz="2400" dirty="0">
              <a:solidFill>
                <a:srgbClr val="F8F8F8"/>
              </a:solidFill>
            </a:endParaRPr>
          </a:p>
          <a:p>
            <a:pPr marL="0" indent="0">
              <a:buNone/>
            </a:pPr>
            <a:r>
              <a:rPr lang="tr-TR" sz="2400" dirty="0">
                <a:solidFill>
                  <a:srgbClr val="F8F8F8"/>
                </a:solidFill>
              </a:rPr>
              <a:t> </a:t>
            </a:r>
            <a:r>
              <a:rPr lang="tr-TR" sz="2400" dirty="0" smtClean="0">
                <a:solidFill>
                  <a:srgbClr val="F8F8F8"/>
                </a:solidFill>
              </a:rPr>
              <a:t>    3- Üçüncü basamak: </a:t>
            </a:r>
            <a:r>
              <a:rPr lang="tr-TR" sz="2400" dirty="0" err="1" smtClean="0">
                <a:solidFill>
                  <a:srgbClr val="F8F8F8"/>
                </a:solidFill>
              </a:rPr>
              <a:t>Botoks</a:t>
            </a:r>
            <a:r>
              <a:rPr lang="tr-TR" sz="2400" dirty="0" smtClean="0">
                <a:solidFill>
                  <a:srgbClr val="F8F8F8"/>
                </a:solidFill>
              </a:rPr>
              <a:t>  </a:t>
            </a:r>
            <a:r>
              <a:rPr lang="tr-TR" sz="2400" dirty="0" err="1">
                <a:solidFill>
                  <a:srgbClr val="F8F8F8"/>
                </a:solidFill>
              </a:rPr>
              <a:t>enj</a:t>
            </a:r>
            <a:r>
              <a:rPr lang="tr-TR" sz="2400" dirty="0" smtClean="0">
                <a:solidFill>
                  <a:srgbClr val="F8F8F8"/>
                </a:solidFill>
              </a:rPr>
              <a:t>. ve </a:t>
            </a:r>
            <a:r>
              <a:rPr lang="tr-TR" sz="2400" dirty="0" err="1" smtClean="0">
                <a:solidFill>
                  <a:srgbClr val="F8F8F8"/>
                </a:solidFill>
              </a:rPr>
              <a:t>Nöromodülasyon</a:t>
            </a:r>
            <a:r>
              <a:rPr lang="tr-TR" sz="2400" dirty="0" smtClean="0">
                <a:solidFill>
                  <a:srgbClr val="F8F8F8"/>
                </a:solidFill>
              </a:rPr>
              <a:t> </a:t>
            </a:r>
          </a:p>
          <a:p>
            <a:pPr marL="0" indent="0">
              <a:buNone/>
            </a:pPr>
            <a:endParaRPr lang="tr-TR" sz="2400" dirty="0" smtClean="0">
              <a:solidFill>
                <a:srgbClr val="F8F8F8"/>
              </a:solidFill>
            </a:endParaRPr>
          </a:p>
          <a:p>
            <a:pPr marL="0" indent="0">
              <a:buNone/>
            </a:pPr>
            <a:r>
              <a:rPr lang="tr-TR" sz="2400" dirty="0">
                <a:solidFill>
                  <a:srgbClr val="F8F8F8"/>
                </a:solidFill>
              </a:rPr>
              <a:t> </a:t>
            </a:r>
            <a:r>
              <a:rPr lang="tr-TR" sz="2400" dirty="0" smtClean="0">
                <a:solidFill>
                  <a:srgbClr val="F8F8F8"/>
                </a:solidFill>
              </a:rPr>
              <a:t>    4- Dördüncü basamak: Cerrahi tedavi ve diğerleri</a:t>
            </a:r>
          </a:p>
          <a:p>
            <a:pPr marL="0" indent="0">
              <a:buNone/>
            </a:pPr>
            <a:endParaRPr lang="tr-TR" sz="2400" dirty="0" smtClean="0"/>
          </a:p>
          <a:p>
            <a:pPr marL="0" indent="0">
              <a:buNone/>
            </a:pPr>
            <a:endParaRPr lang="tr-TR" sz="2400" dirty="0" smtClean="0"/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57149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3" name="Rectangle 2"/>
          <p:cNvSpPr>
            <a:spLocks noGrp="1" noChangeArrowheads="1"/>
          </p:cNvSpPr>
          <p:nvPr>
            <p:ph type="title"/>
          </p:nvPr>
        </p:nvSpPr>
        <p:spPr>
          <a:xfrm>
            <a:off x="405081" y="296281"/>
            <a:ext cx="8229600" cy="1143000"/>
          </a:xfrm>
        </p:spPr>
        <p:txBody>
          <a:bodyPr/>
          <a:lstStyle/>
          <a:p>
            <a:pPr eaLnBrk="1" hangingPunct="1"/>
            <a:endParaRPr lang="tr-TR" smtClean="0"/>
          </a:p>
        </p:txBody>
      </p:sp>
      <p:sp>
        <p:nvSpPr>
          <p:cNvPr id="17203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tr-TR" smtClean="0"/>
          </a:p>
        </p:txBody>
      </p:sp>
      <p:pic>
        <p:nvPicPr>
          <p:cNvPr id="13316" name="Picture 4" descr="Slayt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874" y="263848"/>
            <a:ext cx="8351589" cy="5934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Line 7"/>
          <p:cNvSpPr>
            <a:spLocks noChangeShapeType="1"/>
          </p:cNvSpPr>
          <p:nvPr/>
        </p:nvSpPr>
        <p:spPr bwMode="auto">
          <a:xfrm>
            <a:off x="4643438" y="1196975"/>
            <a:ext cx="0" cy="358775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13318" name="Rectangle 9"/>
          <p:cNvSpPr>
            <a:spLocks noChangeArrowheads="1"/>
          </p:cNvSpPr>
          <p:nvPr/>
        </p:nvSpPr>
        <p:spPr bwMode="auto">
          <a:xfrm>
            <a:off x="2916238" y="1557338"/>
            <a:ext cx="3168650" cy="47625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b="1">
                <a:solidFill>
                  <a:srgbClr val="C0504D"/>
                </a:solidFill>
              </a:rPr>
              <a:t>Tedavi kişiselleştirilmelidir</a:t>
            </a:r>
          </a:p>
        </p:txBody>
      </p:sp>
      <p:sp>
        <p:nvSpPr>
          <p:cNvPr id="13319" name="AutoShape 10"/>
          <p:cNvSpPr>
            <a:spLocks noChangeArrowheads="1"/>
          </p:cNvSpPr>
          <p:nvPr/>
        </p:nvSpPr>
        <p:spPr bwMode="auto">
          <a:xfrm>
            <a:off x="4356100" y="6092825"/>
            <a:ext cx="360363" cy="28892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13320" name="Rectangle 11"/>
          <p:cNvSpPr>
            <a:spLocks noChangeArrowheads="1"/>
          </p:cNvSpPr>
          <p:nvPr/>
        </p:nvSpPr>
        <p:spPr bwMode="auto">
          <a:xfrm>
            <a:off x="2124075" y="6381750"/>
            <a:ext cx="4968875" cy="4762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800">
                <a:solidFill>
                  <a:srgbClr val="FFFF00"/>
                </a:solidFill>
              </a:rPr>
              <a:t>YAŞAM KALİTESİNDE ARTIŞ</a:t>
            </a:r>
          </a:p>
        </p:txBody>
      </p:sp>
      <p:sp>
        <p:nvSpPr>
          <p:cNvPr id="172045" name="AutoShape 13"/>
          <p:cNvSpPr>
            <a:spLocks noChangeArrowheads="1"/>
          </p:cNvSpPr>
          <p:nvPr/>
        </p:nvSpPr>
        <p:spPr bwMode="auto">
          <a:xfrm>
            <a:off x="2339975" y="1484313"/>
            <a:ext cx="576263" cy="503237"/>
          </a:xfrm>
          <a:prstGeom prst="star5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>
              <a:solidFill>
                <a:prstClr val="black"/>
              </a:solidFill>
            </a:endParaRPr>
          </a:p>
        </p:txBody>
      </p:sp>
      <p:sp>
        <p:nvSpPr>
          <p:cNvPr id="172046" name="AutoShape 14"/>
          <p:cNvSpPr>
            <a:spLocks noChangeArrowheads="1"/>
          </p:cNvSpPr>
          <p:nvPr/>
        </p:nvSpPr>
        <p:spPr bwMode="auto">
          <a:xfrm>
            <a:off x="6300788" y="4437063"/>
            <a:ext cx="576262" cy="503237"/>
          </a:xfrm>
          <a:prstGeom prst="star5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>
              <a:solidFill>
                <a:prstClr val="black"/>
              </a:solidFill>
            </a:endParaRPr>
          </a:p>
        </p:txBody>
      </p:sp>
      <p:sp>
        <p:nvSpPr>
          <p:cNvPr id="172047" name="AutoShape 15"/>
          <p:cNvSpPr>
            <a:spLocks noChangeArrowheads="1"/>
          </p:cNvSpPr>
          <p:nvPr/>
        </p:nvSpPr>
        <p:spPr bwMode="auto">
          <a:xfrm>
            <a:off x="1476375" y="6354763"/>
            <a:ext cx="576263" cy="503237"/>
          </a:xfrm>
          <a:prstGeom prst="star5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>
              <a:solidFill>
                <a:prstClr val="black"/>
              </a:solidFill>
            </a:endParaRPr>
          </a:p>
        </p:txBody>
      </p:sp>
      <p:sp>
        <p:nvSpPr>
          <p:cNvPr id="13324" name="Rectangle 16"/>
          <p:cNvSpPr>
            <a:spLocks noChangeArrowheads="1"/>
          </p:cNvSpPr>
          <p:nvPr/>
        </p:nvSpPr>
        <p:spPr bwMode="auto">
          <a:xfrm>
            <a:off x="2411413" y="3357563"/>
            <a:ext cx="4392612" cy="576262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3200" b="1">
                <a:solidFill>
                  <a:srgbClr val="FFFF00"/>
                </a:solidFill>
              </a:rPr>
              <a:t>KLİNİK BAŞARI</a:t>
            </a:r>
          </a:p>
        </p:txBody>
      </p:sp>
      <p:sp>
        <p:nvSpPr>
          <p:cNvPr id="13325" name="Rectangle 17"/>
          <p:cNvSpPr>
            <a:spLocks noChangeArrowheads="1"/>
          </p:cNvSpPr>
          <p:nvPr/>
        </p:nvSpPr>
        <p:spPr bwMode="auto">
          <a:xfrm>
            <a:off x="6877050" y="4581525"/>
            <a:ext cx="2016125" cy="3603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r-TR" sz="2000" b="1">
                <a:solidFill>
                  <a:srgbClr val="C0504D"/>
                </a:solidFill>
              </a:rPr>
              <a:t>Tedavide amaç</a:t>
            </a:r>
          </a:p>
        </p:txBody>
      </p:sp>
      <p:sp>
        <p:nvSpPr>
          <p:cNvPr id="13326" name="Oval 18"/>
          <p:cNvSpPr>
            <a:spLocks noChangeArrowheads="1"/>
          </p:cNvSpPr>
          <p:nvPr/>
        </p:nvSpPr>
        <p:spPr bwMode="auto">
          <a:xfrm>
            <a:off x="6156325" y="4868863"/>
            <a:ext cx="1871663" cy="863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r-TR">
                <a:solidFill>
                  <a:prstClr val="black"/>
                </a:solidFill>
              </a:rPr>
              <a:t>İşeme volümü</a:t>
            </a:r>
          </a:p>
        </p:txBody>
      </p:sp>
      <p:sp>
        <p:nvSpPr>
          <p:cNvPr id="13327" name="Oval 19"/>
          <p:cNvSpPr>
            <a:spLocks noChangeArrowheads="1"/>
          </p:cNvSpPr>
          <p:nvPr/>
        </p:nvSpPr>
        <p:spPr bwMode="auto">
          <a:xfrm>
            <a:off x="6804025" y="5445125"/>
            <a:ext cx="1873250" cy="863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r-TR">
                <a:solidFill>
                  <a:prstClr val="black"/>
                </a:solidFill>
              </a:rPr>
              <a:t>Sıkışma</a:t>
            </a:r>
            <a:r>
              <a:rPr lang="tr-TR">
                <a:solidFill>
                  <a:prstClr val="white"/>
                </a:solidFill>
              </a:rPr>
              <a:t> </a:t>
            </a:r>
            <a:r>
              <a:rPr lang="tr-TR">
                <a:solidFill>
                  <a:prstClr val="black"/>
                </a:solidFill>
              </a:rPr>
              <a:t>hissini</a:t>
            </a:r>
          </a:p>
        </p:txBody>
      </p:sp>
      <p:sp>
        <p:nvSpPr>
          <p:cNvPr id="13328" name="Line 21"/>
          <p:cNvSpPr>
            <a:spLocks noChangeShapeType="1"/>
          </p:cNvSpPr>
          <p:nvPr/>
        </p:nvSpPr>
        <p:spPr bwMode="auto">
          <a:xfrm flipV="1">
            <a:off x="7885113" y="5157788"/>
            <a:ext cx="0" cy="21590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13329" name="Line 23"/>
          <p:cNvSpPr>
            <a:spLocks noChangeShapeType="1"/>
          </p:cNvSpPr>
          <p:nvPr/>
        </p:nvSpPr>
        <p:spPr bwMode="auto">
          <a:xfrm>
            <a:off x="8604250" y="5734050"/>
            <a:ext cx="0" cy="287338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13330" name="Oval 24"/>
          <p:cNvSpPr>
            <a:spLocks noChangeArrowheads="1"/>
          </p:cNvSpPr>
          <p:nvPr/>
        </p:nvSpPr>
        <p:spPr bwMode="auto">
          <a:xfrm>
            <a:off x="7270750" y="5994400"/>
            <a:ext cx="1873250" cy="863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tr-TR">
                <a:solidFill>
                  <a:prstClr val="black"/>
                </a:solidFill>
              </a:rPr>
              <a:t>UUI episodları</a:t>
            </a:r>
          </a:p>
        </p:txBody>
      </p:sp>
      <p:sp>
        <p:nvSpPr>
          <p:cNvPr id="13331" name="Line 25"/>
          <p:cNvSpPr>
            <a:spLocks noChangeShapeType="1"/>
          </p:cNvSpPr>
          <p:nvPr/>
        </p:nvSpPr>
        <p:spPr bwMode="auto">
          <a:xfrm>
            <a:off x="9144000" y="6165850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  <p:sp>
        <p:nvSpPr>
          <p:cNvPr id="13332" name="Line 29"/>
          <p:cNvSpPr>
            <a:spLocks noChangeShapeType="1"/>
          </p:cNvSpPr>
          <p:nvPr/>
        </p:nvSpPr>
        <p:spPr bwMode="auto">
          <a:xfrm>
            <a:off x="8964613" y="6308725"/>
            <a:ext cx="0" cy="287338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76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2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3" grpId="0"/>
      <p:bldP spid="17203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TEDAVİ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24744"/>
            <a:ext cx="8291264" cy="5400600"/>
          </a:xfrm>
        </p:spPr>
        <p:txBody>
          <a:bodyPr>
            <a:normAutofit fontScale="92500" lnSpcReduction="20000"/>
          </a:bodyPr>
          <a:lstStyle/>
          <a:p>
            <a:endParaRPr lang="tr-TR" sz="2800" b="1" dirty="0">
              <a:solidFill>
                <a:srgbClr val="FFFFFF"/>
              </a:solidFill>
            </a:endParaRPr>
          </a:p>
          <a:p>
            <a:r>
              <a:rPr lang="tr-TR" sz="3000" b="1" dirty="0" smtClean="0">
                <a:solidFill>
                  <a:srgbClr val="FFFFFF"/>
                </a:solidFill>
              </a:rPr>
              <a:t>I- </a:t>
            </a:r>
            <a:r>
              <a:rPr lang="tr-TR" sz="3000" b="1" dirty="0" err="1" smtClean="0">
                <a:solidFill>
                  <a:srgbClr val="FFFFFF"/>
                </a:solidFill>
              </a:rPr>
              <a:t>Nonfarmakolojik</a:t>
            </a:r>
            <a:r>
              <a:rPr lang="tr-TR" sz="3000" b="1" dirty="0" smtClean="0">
                <a:solidFill>
                  <a:srgbClr val="FFFFFF"/>
                </a:solidFill>
              </a:rPr>
              <a:t> Tedavi</a:t>
            </a:r>
          </a:p>
          <a:p>
            <a:endParaRPr lang="tr-TR" sz="3000" b="1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tr-TR" sz="2800" b="1" dirty="0">
                <a:solidFill>
                  <a:srgbClr val="FFFFFF"/>
                </a:solidFill>
              </a:rPr>
              <a:t> </a:t>
            </a:r>
            <a:r>
              <a:rPr lang="tr-TR" sz="2800" b="1" dirty="0" smtClean="0">
                <a:solidFill>
                  <a:srgbClr val="FFFFFF"/>
                </a:solidFill>
              </a:rPr>
              <a:t>         A-Davranışsal Tedaviler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          1- </a:t>
            </a:r>
            <a:r>
              <a:rPr lang="tr-TR" sz="2600" dirty="0" smtClean="0">
                <a:solidFill>
                  <a:srgbClr val="FFFFFF"/>
                </a:solidFill>
              </a:rPr>
              <a:t>İşeme alışkanlığı ile ilgili uygulamalar;</a:t>
            </a:r>
          </a:p>
          <a:p>
            <a:pPr marL="0" indent="0">
              <a:buNone/>
            </a:pPr>
            <a:r>
              <a:rPr lang="tr-TR" sz="2600" dirty="0" smtClean="0">
                <a:solidFill>
                  <a:srgbClr val="FFFFFF"/>
                </a:solidFill>
              </a:rPr>
              <a:t>                    a-Kendini izleme (</a:t>
            </a:r>
            <a:r>
              <a:rPr lang="tr-TR" sz="2600" dirty="0" err="1" smtClean="0">
                <a:solidFill>
                  <a:srgbClr val="FFFFFF"/>
                </a:solidFill>
              </a:rPr>
              <a:t>üriner</a:t>
            </a:r>
            <a:r>
              <a:rPr lang="tr-TR" sz="2600" dirty="0" smtClean="0">
                <a:solidFill>
                  <a:srgbClr val="FFFFFF"/>
                </a:solidFill>
              </a:rPr>
              <a:t> günlük)</a:t>
            </a:r>
          </a:p>
          <a:p>
            <a:pPr marL="0" indent="0">
              <a:buNone/>
            </a:pPr>
            <a:r>
              <a:rPr lang="tr-TR" sz="2600" dirty="0">
                <a:solidFill>
                  <a:srgbClr val="FFFFFF"/>
                </a:solidFill>
              </a:rPr>
              <a:t> </a:t>
            </a:r>
            <a:r>
              <a:rPr lang="tr-TR" sz="2600" dirty="0" smtClean="0">
                <a:solidFill>
                  <a:srgbClr val="FFFFFF"/>
                </a:solidFill>
              </a:rPr>
              <a:t>                   b- </a:t>
            </a:r>
            <a:r>
              <a:rPr lang="tr-TR" sz="2600" dirty="0">
                <a:solidFill>
                  <a:srgbClr val="FFFFFF"/>
                </a:solidFill>
              </a:rPr>
              <a:t>İ</a:t>
            </a:r>
            <a:r>
              <a:rPr lang="tr-TR" sz="2600" dirty="0" smtClean="0">
                <a:solidFill>
                  <a:srgbClr val="FFFFFF"/>
                </a:solidFill>
              </a:rPr>
              <a:t>şeme eğitimi </a:t>
            </a:r>
          </a:p>
          <a:p>
            <a:pPr marL="0" indent="0">
              <a:buNone/>
            </a:pPr>
            <a:r>
              <a:rPr lang="tr-TR" sz="2600" dirty="0">
                <a:solidFill>
                  <a:srgbClr val="FFFFFF"/>
                </a:solidFill>
              </a:rPr>
              <a:t> </a:t>
            </a:r>
            <a:r>
              <a:rPr lang="tr-TR" sz="2600" dirty="0" smtClean="0">
                <a:solidFill>
                  <a:srgbClr val="FFFFFF"/>
                </a:solidFill>
              </a:rPr>
              <a:t>                   </a:t>
            </a:r>
            <a:r>
              <a:rPr lang="tr-TR" sz="2600" dirty="0">
                <a:solidFill>
                  <a:srgbClr val="FFFFFF"/>
                </a:solidFill>
              </a:rPr>
              <a:t>c</a:t>
            </a:r>
            <a:r>
              <a:rPr lang="tr-TR" sz="2600" dirty="0" smtClean="0">
                <a:solidFill>
                  <a:srgbClr val="FFFFFF"/>
                </a:solidFill>
              </a:rPr>
              <a:t>- Sıvı alımının düzenlenmesi</a:t>
            </a:r>
          </a:p>
          <a:p>
            <a:pPr marL="0" indent="0">
              <a:buNone/>
            </a:pPr>
            <a:r>
              <a:rPr lang="tr-TR" sz="2600" dirty="0" smtClean="0">
                <a:solidFill>
                  <a:srgbClr val="FFFFFF"/>
                </a:solidFill>
              </a:rPr>
              <a:t>              2-  Davranışsal egzersizler</a:t>
            </a:r>
          </a:p>
          <a:p>
            <a:pPr marL="0" indent="0">
              <a:buNone/>
            </a:pPr>
            <a:r>
              <a:rPr lang="tr-TR" sz="2600" dirty="0">
                <a:solidFill>
                  <a:srgbClr val="FFFFFF"/>
                </a:solidFill>
              </a:rPr>
              <a:t> </a:t>
            </a:r>
            <a:r>
              <a:rPr lang="tr-TR" sz="2600" dirty="0" smtClean="0">
                <a:solidFill>
                  <a:srgbClr val="FFFFFF"/>
                </a:solidFill>
              </a:rPr>
              <a:t>                   a- </a:t>
            </a:r>
            <a:r>
              <a:rPr lang="tr-TR" sz="2600" dirty="0" err="1" smtClean="0">
                <a:solidFill>
                  <a:srgbClr val="FFFFFF"/>
                </a:solidFill>
              </a:rPr>
              <a:t>Kegel</a:t>
            </a:r>
            <a:r>
              <a:rPr lang="tr-TR" sz="2600" dirty="0" smtClean="0">
                <a:solidFill>
                  <a:srgbClr val="FFFFFF"/>
                </a:solidFill>
              </a:rPr>
              <a:t> egzersizleri</a:t>
            </a:r>
          </a:p>
          <a:p>
            <a:pPr marL="0" indent="0">
              <a:buNone/>
            </a:pPr>
            <a:r>
              <a:rPr lang="tr-TR" sz="2600" dirty="0">
                <a:solidFill>
                  <a:srgbClr val="FFFFFF"/>
                </a:solidFill>
              </a:rPr>
              <a:t> </a:t>
            </a:r>
            <a:r>
              <a:rPr lang="tr-TR" sz="2600" dirty="0" smtClean="0">
                <a:solidFill>
                  <a:srgbClr val="FFFFFF"/>
                </a:solidFill>
              </a:rPr>
              <a:t>                   b- ‘</a:t>
            </a:r>
            <a:r>
              <a:rPr lang="tr-TR" sz="2600" dirty="0" err="1" smtClean="0">
                <a:solidFill>
                  <a:srgbClr val="FFFFFF"/>
                </a:solidFill>
              </a:rPr>
              <a:t>Urge</a:t>
            </a:r>
            <a:r>
              <a:rPr lang="tr-TR" sz="2600" dirty="0" smtClean="0">
                <a:solidFill>
                  <a:srgbClr val="FFFFFF"/>
                </a:solidFill>
              </a:rPr>
              <a:t>’ </a:t>
            </a:r>
            <a:r>
              <a:rPr lang="tr-TR" sz="2600" dirty="0" err="1" smtClean="0">
                <a:solidFill>
                  <a:srgbClr val="FFFFFF"/>
                </a:solidFill>
              </a:rPr>
              <a:t>supresyon</a:t>
            </a:r>
            <a:endParaRPr lang="tr-TR" sz="26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tr-TR" sz="2600" dirty="0">
                <a:solidFill>
                  <a:srgbClr val="FFFFFF"/>
                </a:solidFill>
              </a:rPr>
              <a:t> </a:t>
            </a:r>
            <a:r>
              <a:rPr lang="tr-TR" sz="2600" dirty="0" smtClean="0">
                <a:solidFill>
                  <a:srgbClr val="FFFFFF"/>
                </a:solidFill>
              </a:rPr>
              <a:t>                   c- ‘</a:t>
            </a:r>
            <a:r>
              <a:rPr lang="tr-TR" sz="2600" dirty="0" err="1" smtClean="0">
                <a:solidFill>
                  <a:srgbClr val="FFFFFF"/>
                </a:solidFill>
              </a:rPr>
              <a:t>Urge</a:t>
            </a:r>
            <a:r>
              <a:rPr lang="tr-TR" sz="2600" dirty="0" smtClean="0">
                <a:solidFill>
                  <a:srgbClr val="FFFFFF"/>
                </a:solidFill>
              </a:rPr>
              <a:t>’ kontrol teknikleri ( </a:t>
            </a:r>
            <a:r>
              <a:rPr lang="tr-TR" sz="2600" dirty="0" err="1" smtClean="0">
                <a:solidFill>
                  <a:srgbClr val="FFFFFF"/>
                </a:solidFill>
              </a:rPr>
              <a:t>distraction</a:t>
            </a:r>
            <a:r>
              <a:rPr lang="tr-TR" sz="2600" dirty="0" smtClean="0">
                <a:solidFill>
                  <a:srgbClr val="FFFFFF"/>
                </a:solidFill>
              </a:rPr>
              <a:t> </a:t>
            </a:r>
            <a:r>
              <a:rPr lang="tr-TR" sz="2600" dirty="0">
                <a:solidFill>
                  <a:srgbClr val="FFFFFF"/>
                </a:solidFill>
              </a:rPr>
              <a:t>-</a:t>
            </a:r>
            <a:r>
              <a:rPr lang="tr-TR" sz="2600" dirty="0" smtClean="0">
                <a:solidFill>
                  <a:srgbClr val="FFFFFF"/>
                </a:solidFill>
              </a:rPr>
              <a:t>dikkat </a:t>
            </a:r>
          </a:p>
          <a:p>
            <a:pPr marL="0" indent="0">
              <a:buNone/>
            </a:pPr>
            <a:r>
              <a:rPr lang="tr-TR" sz="2600" dirty="0">
                <a:solidFill>
                  <a:srgbClr val="FFFFFF"/>
                </a:solidFill>
              </a:rPr>
              <a:t> </a:t>
            </a:r>
            <a:r>
              <a:rPr lang="tr-TR" sz="2600" dirty="0" smtClean="0">
                <a:solidFill>
                  <a:srgbClr val="FFFFFF"/>
                </a:solidFill>
              </a:rPr>
              <a:t>                        dağıtma)</a:t>
            </a:r>
          </a:p>
          <a:p>
            <a:pPr marL="0" indent="0">
              <a:buNone/>
            </a:pPr>
            <a:r>
              <a:rPr lang="tr-TR" sz="2600" dirty="0">
                <a:solidFill>
                  <a:srgbClr val="FFFFFF"/>
                </a:solidFill>
              </a:rPr>
              <a:t> </a:t>
            </a:r>
            <a:r>
              <a:rPr lang="tr-TR" sz="2600" dirty="0" smtClean="0">
                <a:solidFill>
                  <a:srgbClr val="FFFFFF"/>
                </a:solidFill>
              </a:rPr>
              <a:t>                      </a:t>
            </a:r>
            <a:endParaRPr lang="tr-TR" sz="2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99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98976" cy="1143000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TEDAVİ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520788"/>
            <a:ext cx="7787208" cy="4932548"/>
          </a:xfrm>
        </p:spPr>
        <p:txBody>
          <a:bodyPr>
            <a:normAutofit/>
          </a:bodyPr>
          <a:lstStyle/>
          <a:p>
            <a:r>
              <a:rPr lang="tr-TR" sz="2800" b="1" dirty="0" smtClean="0">
                <a:solidFill>
                  <a:srgbClr val="FFFFFF"/>
                </a:solidFill>
              </a:rPr>
              <a:t>İşeme eğitimi:</a:t>
            </a:r>
          </a:p>
          <a:p>
            <a:pPr marL="457200" lvl="1" indent="0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1- Sıkışmayı beklemeden, saatle </a:t>
            </a:r>
          </a:p>
          <a:p>
            <a:pPr marL="457200" lvl="1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	</a:t>
            </a:r>
            <a:r>
              <a:rPr lang="tr-TR" sz="2400" dirty="0" smtClean="0">
                <a:solidFill>
                  <a:srgbClr val="FFFFFF"/>
                </a:solidFill>
              </a:rPr>
              <a:t>   idrara çıkma</a:t>
            </a:r>
          </a:p>
          <a:p>
            <a:pPr marL="457200" lvl="1" indent="0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2- İşeme aralarını giderek uzatma</a:t>
            </a:r>
          </a:p>
          <a:p>
            <a:pPr marL="457200" lvl="1" indent="0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3- İdrar yapma zamanı gelene kadar tutma</a:t>
            </a:r>
          </a:p>
          <a:p>
            <a:pPr marL="457200" lvl="1" indent="0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4- </a:t>
            </a:r>
            <a:r>
              <a:rPr lang="tr-TR" sz="2400" dirty="0" err="1" smtClean="0">
                <a:solidFill>
                  <a:srgbClr val="FFFFFF"/>
                </a:solidFill>
              </a:rPr>
              <a:t>Detrusor</a:t>
            </a:r>
            <a:r>
              <a:rPr lang="tr-TR" sz="2400" dirty="0" smtClean="0">
                <a:solidFill>
                  <a:srgbClr val="FFFFFF"/>
                </a:solidFill>
              </a:rPr>
              <a:t> </a:t>
            </a:r>
            <a:r>
              <a:rPr lang="tr-TR" sz="2400" dirty="0" err="1" smtClean="0">
                <a:solidFill>
                  <a:srgbClr val="FFFFFF"/>
                </a:solidFill>
              </a:rPr>
              <a:t>kontraksiyonunu</a:t>
            </a:r>
            <a:r>
              <a:rPr lang="tr-TR" sz="2400" dirty="0" smtClean="0">
                <a:solidFill>
                  <a:srgbClr val="FFFFFF"/>
                </a:solidFill>
              </a:rPr>
              <a:t>  aktiviteyi durdurarak, </a:t>
            </a:r>
          </a:p>
          <a:p>
            <a:pPr marL="457200" lvl="1" indent="0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     konsantrasyon artışı, bacakları yaklaştırarak ve </a:t>
            </a:r>
            <a:r>
              <a:rPr lang="tr-TR" sz="2400" dirty="0" err="1" smtClean="0">
                <a:solidFill>
                  <a:srgbClr val="FFFFFF"/>
                </a:solidFill>
              </a:rPr>
              <a:t>pelvik</a:t>
            </a:r>
            <a:r>
              <a:rPr lang="tr-TR" sz="2400" dirty="0" smtClean="0">
                <a:solidFill>
                  <a:srgbClr val="FFFFFF"/>
                </a:solidFill>
              </a:rPr>
              <a:t> 	   kas </a:t>
            </a:r>
            <a:r>
              <a:rPr lang="tr-TR" sz="2400" dirty="0" err="1" smtClean="0">
                <a:solidFill>
                  <a:srgbClr val="FFFFFF"/>
                </a:solidFill>
              </a:rPr>
              <a:t>kontraksiyonu</a:t>
            </a:r>
            <a:r>
              <a:rPr lang="tr-TR" sz="2400" dirty="0" smtClean="0">
                <a:solidFill>
                  <a:srgbClr val="FFFFFF"/>
                </a:solidFill>
              </a:rPr>
              <a:t> ile baskılamayı öğrenme</a:t>
            </a:r>
          </a:p>
          <a:p>
            <a:pPr marL="457200" lvl="1" indent="0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5- İşeme aralıkları 3 saate çıkıncaya kadar  protokolü 	   	  uygula</a:t>
            </a:r>
            <a:endParaRPr lang="en-US" sz="2400" dirty="0">
              <a:solidFill>
                <a:srgbClr val="FFFFFF"/>
              </a:solidFill>
            </a:endParaRPr>
          </a:p>
          <a:p>
            <a:pPr lvl="1"/>
            <a:endParaRPr lang="tr-TR" sz="2400" dirty="0">
              <a:solidFill>
                <a:srgbClr val="FFFFFF"/>
              </a:solidFill>
            </a:endParaRPr>
          </a:p>
        </p:txBody>
      </p:sp>
      <p:pic>
        <p:nvPicPr>
          <p:cNvPr id="5122" name="Picture 2" descr="http://www.oakleafmedical.com/hv/2009_fa/images/overactive_bladd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88640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0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06688" cy="962893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TERMİNOLOJİ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5410944" cy="4525963"/>
          </a:xfrm>
        </p:spPr>
        <p:txBody>
          <a:bodyPr>
            <a:normAutofit fontScale="92500"/>
          </a:bodyPr>
          <a:lstStyle/>
          <a:p>
            <a:r>
              <a:rPr lang="tr-TR" sz="2800" b="1" dirty="0" err="1" smtClean="0">
                <a:solidFill>
                  <a:schemeClr val="bg1"/>
                </a:solidFill>
              </a:rPr>
              <a:t>Urgency</a:t>
            </a:r>
            <a:r>
              <a:rPr lang="tr-TR" sz="2800" b="1" dirty="0" smtClean="0">
                <a:solidFill>
                  <a:schemeClr val="bg1"/>
                </a:solidFill>
              </a:rPr>
              <a:t>:</a:t>
            </a:r>
            <a:r>
              <a:rPr lang="tr-TR" sz="2400" b="1" dirty="0" smtClean="0">
                <a:solidFill>
                  <a:schemeClr val="bg1"/>
                </a:solidFill>
              </a:rPr>
              <a:t> </a:t>
            </a:r>
            <a:r>
              <a:rPr lang="tr-TR" sz="2400" dirty="0" smtClean="0">
                <a:solidFill>
                  <a:schemeClr val="bg1"/>
                </a:solidFill>
              </a:rPr>
              <a:t>Ertelenmesi zor olan, ani, zorlayıcı idrar yapma hissi</a:t>
            </a:r>
          </a:p>
          <a:p>
            <a:endParaRPr lang="tr-TR" sz="2400" b="1" dirty="0" smtClean="0">
              <a:solidFill>
                <a:schemeClr val="bg1"/>
              </a:solidFill>
            </a:endParaRPr>
          </a:p>
          <a:p>
            <a:r>
              <a:rPr lang="tr-TR" sz="2800" b="1" dirty="0" err="1" smtClean="0">
                <a:solidFill>
                  <a:schemeClr val="bg1"/>
                </a:solidFill>
              </a:rPr>
              <a:t>Frequency</a:t>
            </a:r>
            <a:r>
              <a:rPr lang="tr-TR" sz="2800" b="1" dirty="0" smtClean="0">
                <a:solidFill>
                  <a:schemeClr val="bg1"/>
                </a:solidFill>
              </a:rPr>
              <a:t>:</a:t>
            </a:r>
            <a:r>
              <a:rPr lang="tr-TR" sz="2400" b="1" dirty="0" smtClean="0">
                <a:solidFill>
                  <a:schemeClr val="bg1"/>
                </a:solidFill>
              </a:rPr>
              <a:t>  </a:t>
            </a:r>
            <a:r>
              <a:rPr lang="tr-TR" sz="2400" dirty="0" smtClean="0">
                <a:solidFill>
                  <a:schemeClr val="bg1"/>
                </a:solidFill>
              </a:rPr>
              <a:t>Sık idrar yapma ( &gt;7/gün)</a:t>
            </a:r>
          </a:p>
          <a:p>
            <a:endParaRPr lang="tr-TR" sz="2400" b="1" dirty="0" smtClean="0">
              <a:solidFill>
                <a:schemeClr val="bg1"/>
              </a:solidFill>
            </a:endParaRPr>
          </a:p>
          <a:p>
            <a:r>
              <a:rPr lang="tr-TR" sz="2800" b="1" dirty="0" err="1" smtClean="0">
                <a:solidFill>
                  <a:schemeClr val="bg1"/>
                </a:solidFill>
              </a:rPr>
              <a:t>Noktüri</a:t>
            </a:r>
            <a:r>
              <a:rPr lang="tr-TR" sz="2800" b="1" dirty="0" smtClean="0">
                <a:solidFill>
                  <a:schemeClr val="bg1"/>
                </a:solidFill>
              </a:rPr>
              <a:t>:</a:t>
            </a:r>
            <a:r>
              <a:rPr lang="tr-TR" sz="2400" b="1" dirty="0" smtClean="0">
                <a:solidFill>
                  <a:schemeClr val="bg1"/>
                </a:solidFill>
              </a:rPr>
              <a:t> </a:t>
            </a:r>
            <a:r>
              <a:rPr lang="tr-TR" sz="2400" dirty="0" smtClean="0">
                <a:solidFill>
                  <a:schemeClr val="bg1"/>
                </a:solidFill>
              </a:rPr>
              <a:t>Gece idrara kalkma (≥1/gece)</a:t>
            </a:r>
          </a:p>
          <a:p>
            <a:endParaRPr lang="tr-TR" sz="2400" dirty="0" smtClean="0">
              <a:solidFill>
                <a:schemeClr val="bg1"/>
              </a:solidFill>
            </a:endParaRPr>
          </a:p>
          <a:p>
            <a:r>
              <a:rPr lang="tr-TR" sz="2800" b="1" dirty="0" err="1" smtClean="0">
                <a:solidFill>
                  <a:schemeClr val="bg1"/>
                </a:solidFill>
              </a:rPr>
              <a:t>Urgency</a:t>
            </a:r>
            <a:r>
              <a:rPr lang="tr-TR" sz="2800" b="1" dirty="0" smtClean="0">
                <a:solidFill>
                  <a:schemeClr val="bg1"/>
                </a:solidFill>
              </a:rPr>
              <a:t> </a:t>
            </a:r>
            <a:r>
              <a:rPr lang="tr-TR" sz="2800" b="1" dirty="0" err="1" smtClean="0">
                <a:solidFill>
                  <a:schemeClr val="bg1"/>
                </a:solidFill>
              </a:rPr>
              <a:t>incontinence</a:t>
            </a:r>
            <a:r>
              <a:rPr lang="tr-TR" sz="2800" b="1" dirty="0" smtClean="0">
                <a:solidFill>
                  <a:schemeClr val="bg1"/>
                </a:solidFill>
              </a:rPr>
              <a:t>: </a:t>
            </a:r>
            <a:r>
              <a:rPr lang="tr-TR" sz="2400" dirty="0" smtClean="0">
                <a:solidFill>
                  <a:schemeClr val="bg1"/>
                </a:solidFill>
              </a:rPr>
              <a:t>Ertelenmesi zor olan ani, zorlayıcı   idrar yapma hissi ile birlikte, eş zamanlı </a:t>
            </a:r>
            <a:r>
              <a:rPr lang="tr-TR" sz="2400" dirty="0" err="1" smtClean="0">
                <a:solidFill>
                  <a:schemeClr val="bg1"/>
                </a:solidFill>
              </a:rPr>
              <a:t>üretradan</a:t>
            </a:r>
            <a:r>
              <a:rPr lang="tr-TR" sz="2400" dirty="0" smtClean="0">
                <a:solidFill>
                  <a:schemeClr val="bg1"/>
                </a:solidFill>
              </a:rPr>
              <a:t> idrar kaçağının gözlenmesi</a:t>
            </a:r>
          </a:p>
          <a:p>
            <a:pPr marL="0" indent="0">
              <a:buNone/>
            </a:pPr>
            <a:endParaRPr lang="tr-TR" sz="2400" b="1" dirty="0" smtClean="0"/>
          </a:p>
          <a:p>
            <a:endParaRPr lang="tr-TR" sz="2400" b="1" dirty="0"/>
          </a:p>
        </p:txBody>
      </p:sp>
      <p:pic>
        <p:nvPicPr>
          <p:cNvPr id="9218" name="Picture 2" descr="http://t1.gstatic.com/images?q=tbn:ANd9GcQcAZuToQrdX-nLFh6amuiP0aPHLrv1e0lmrmwW0qjJVf6D9f3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974" y="220662"/>
            <a:ext cx="253365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t1.gstatic.com/images?q=tbn:ANd9GcSl3TD1Ooeja296R1Erm0X1AZJCibOLrekUH58Usxi0_TjtG0Bjp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7616" y="2276872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data:image/jpeg;base64,/9j/4AAQSkZJRgABAQAAAQABAAD/2wCEAAkGBhQSERUUEhQVFBQUGB0YFxcYGBoVFhgYGhgYGxgYGBYaHSceFxklGRgeHy8kIycpLCwtGB8yNTAqNSYrLCoBCQoKDgwOGg8PGjUkHiQvLDAwMi8sLCwsNSwsLCwqMSwsKSksLCksKSwpLCktLCwsLCwsLCwsLCwsLCwsLCwpLP/AABEIAMYAuQMBIgACEQEDEQH/xAAcAAEAAgMBAQEAAAAAAAAAAAAABQYDBAcCAQj/xABQEAACAQMBBAUHBgkICAcAAAABAgMABBESBQYhMQcTQVFhIjJScYGRoRQjQnKxwRYzNERTYoKSwhVDc3SDorLRFyQ1lKOz0uElY4ST4vDx/8QAGQEBAAMBAQAAAAAAAAAAAAAAAAMEBQIB/8QAKREAAgIBBAEDAgcAAAAAAAAAAAECEQMEEiExQRMygRShBSIjQlFxkf/aAAwDAQACEQMRAD8A7jSlKAUpSgFKUoBSlKAUpSgFKUoBVA3y6X7Ozklti0ouFXGVj1KjsmUJ1EBuYPDNcv6Q+lPakV9PbrOIlhkKr1SBcr9EktqbJBB51zfa22JbqUzTuZJGwGc4ydICjOBx4AD2UB0C46fL97d4joSQ40TRjQ6kMCcqcqwKgjgAeOfCoG/6WNpTQdS90+nOSy4SQj0S64Onwqo0oC5bj9JD7NMzrEJ5pAAryOxVFzlvIHnEnHHUOVTG2enq/nYdWVt48jIjA6wjt+cdWwT3hceFc1pQH6K3P6do7qVYpYVt14AyyXSerJ1Imo+quro4YAgggjII4gg8iD2ivw9XcdzenCztkhtFtpIoEwvWPL1hAPF2Yac8yTgezFAdypVY3X3+i2gx+SxTtEpw07KEiDYzpGptTHlyHDIzirPQClKUApSlAKUpQClKUApSlAKUpQEdvBtGWCB3gge4lA8iNSBk9mWJGF7+3uBr8xb19I+1ZJ3Weaa2ZTxhTVAE8MDDHh3k1+mt5dvCzt3mKPKRwSONS7u581QADjxPYM1+SN7N5J765ea5JMnm6cYEagnCKp5AEn25zxoCMurt5XLyOzu3NmJZj62PE1ipV93K6Ibm+Cyyf6vbniGYZdx+ond4nA9dcymoq2epN9FCrPc2EkYUyI6BxldSldQ71zzHjXfFtti7FHlFGnX0sT3GfqjhH7lrZ3UvU2lePdPs90UIohuJ/KJweSIeC8ycrnjnjVd6jzXBL6fi+Ti2xej2/ugDFbPpPJ3HVpjvDPjI9WalLropni4SzwB/0cYluJM9xWGNsH1kV+k6jd49oywW7yQQtcSLjEQOC3EauPguTwBqD6qTfCJPRSR+UL/Z0kD6JUeNsZ0upRsHkdLAEZrWr9A7N352TdSn5Xbx29yThxcxKTqAAwZGXHADHlY5VZr7cHZ9xGQbaDDjg8aqhGeTKye8cxUz1O33RI1ivpn543f3+vrJQltcPGmdWjgyZPPyWBHGv1HuFf3E+z7ea7KGWVBJ5C6RpbimRnGrSQTjA48q/LG+W60mz7p4H4geVG/LWh81vX2EdhBroHQt0nTxXENhMTJBIdEWfOiY+aAe1CeGDy4YxjBtJpq0QtUfoelKV6BSlKAUpSgFKVz9t+LmRXmRrS3tw7Rr8oL9YSvPyV7eOcAcKA6BSufQ73XjjUs1my+ksF2w94XFel3tuu2ezx4W90f4aAv9KoA30mzxurMf+nua+/h0QcG+sx3/AOrz592qgLLvltY2thczr50cLsv1tJC/3iK/G7sSSSck8z2mv0hvXt9ryzmtorqCeWZCqRR28qu554DNJpUcOLHgK4vtzozvrSHr5ogEyA2lg5TPIsF5DPDPfXLkk6bPafZatwOjsfJBtGWMTFBJJHbsdKyaMBCxIwBqDnjwPk9la21+kGe5OLq9FrF2w2amRyO4yBgP759XZV1v+ji4upLe3kuSmzo4ogIo+Dlgqhgew8fK1NnGcAcKtl1sHZ+x7YPFbwKxZUV5SBl2OAZJ3BKLzJPhyqGEN/5n8Eje3hHLN1N7NhWrAi3n1/ppkWVs94AOFPqWuw7G2/Bdp1ltKkq9pU8Qe5lPFT6xVP3B6Q4tsTSWl5aW5YKzIVHWRsFIDDDgkHjkEHjx5dvjeTonktLhLvY0nUMXCyRMSYirHiRnmvehz4YIxXGXTqXKfJ7DLXg6HWntXbMNtH1lxKkSd7HGT3Ac2PgMmtpM4GcZxxxyz24z2VRtl9EYurqS52ncNdgORFHxRAmcjUBy+quBw45zwqYcXqMnyT2ogN6ek3ZN1829rJeY4BggUj6rkhx7KpNtvOlrJnZ9xdWfHPU3AEkPvGce1PbXTt8uktNkSdRZW9rojkEciBurkzoV8iNBwTSwGs5y2Rjhxvdg1rtayimkhWSOZNWmRQxU8mGewhgRkd1aEcMYqiq5t8nF950uNrbMe5mhiWSzIKSxOGSaM560AZOnTgNz7xgZrnm6O3TZ3sFwP5pwWHevJx+6TXcNndGklltEmzm02MgYTwPl8jGNA7854MeK4PPti9wujR7O+uZXhjmSMmODrWKqyOMlgOrYMdB0ccAEtXMZxxtxbOnFyVo7cjZAI5GvtaGydqCYMNJjePAeM4yuRkYI4MpHIj7iK36nTvlEQpSlegUpSgFUHZexEvNo3Us4DpbSdXFGfMBxqZivIknj4k5PIVfqqW5v5TtH+tfwigLUoxwHAUpSgFKUoCB2kB8tTPbA+j160148cafZmss0KupVgGVgQQRkEEYII7Rit7aOzEnUB8gqdSsp0ujctSsORwcdxBwc1D9VJDOsby9YjxsVJRVbUrLnJTAPBvRFUNTiduaLOKa9p7ZNGkLwCgAeAHKtrbGyINo2r284yjgagDhlIOQynsIPEf8A0V4kjyK1ypHhU2nyqUVHycZYNOzQ3I6K7TZbvLEZJJGGnXIVOlcgkKFUAZwMnw7Km9pXYYhV5Dt7zWoZGPAkn2k1kih7TUuTJGCtnEYOTMtNnXegkNyPwNfawyw9oqhpsii2n5LGaLatEFvd0O2W0bj5TI0scjAa+rZQHwMAnUpwcADI7BVstbaK0gSKIBY41CovPgOXifE1GLIw5Ej2kV8Ck958f+9aTkkrZVpmSJiWJPbx99e5rlU89lX6xA5c+dfY48VFyX0X8owxSqDrhfQWUModnBC8eTFYmI79HqzmyrPlpFpfpw5JHd89ZNLOv4sokaN2SaS7F1P0l8vSDyODjhU/SlaMI7YqKKrduxSlK6PBSlKAVUtzfynaP9a/hFW2qlub+U7R/rX8IoC1UpSgFKUoBUNvKulY5+yF8ue6Nxoc+AXIc+CGpmvE0IdWVhlWBBB5EEYI91cyW5Uz1OnZGUrQ2cTGTbyEl4gNJP8AORckfxOPJbuZT2EE7dxOERnY4VQWJ7gBk/CsaUXF0y+mmrNbae1VgC5DO7nTHGvF3buA5ADmWOAo4k1s27MUUuArkDUoOoA9oDYGR44FRmwrMnNzKPnpgCBz6qLmkS93Dix+kxPYABL146XAQpSleHRoHaemfqZF06xmJ85WQgZdP1XHE47VBI5EDfrT2ts0TxFCdJ4FHHNJFOUceIbB947a+bGvjNAkjDSxGHHc6kq49jqR7K98Wc+Tdqi3kounuXiYakkEcTdivBgq3q60n1j11ZN4dpGNBHGcTS5CfqgefJ6lB4frFR21VtjQCN541GFWRSB3AwxqP8Fav4dhtvI+ujM/EM1JQXfZ0rYe1Rc28cyjHWKCV7Vbk6HxVgVPiK3qqO4lxpa5gPJXEyfVlB1Y8OsRz62NW6rMltdHsJbopilKVydClfCajb3eW1iz1lxEpHYXXV+7nPwoCTqpbm/lO0f61/CKyS9JdgOU2v6qOf4aidh7ywRSXDxxXk3yiUyeTbNheGMDB4+ugL5Sq8m9zHlY3vtiC/aRWYbyOfzK7/djHw10BN0qH/CTvtbsf2Qb/Cxr3+E0Q89Z4/rwTKPfox8aAlaVo223reQ4SaJj3a11fuk5HureoCP2xsrrlBRtEsfGN8ZAParD6SMOBHqIwQCIpJ1mDwzJok04kiY5yp4FlPDXGfSHqODkVZajdvWCSQsWHlRqzIwJV0YKeKsOI5e3tqDLhWTnySQyOJjrDd3iRLqldI173YKPeTioXYhu5bOGR8TCWNWZoyIJhkccDzG9alDx5dtQ13uXstm13UUwfta5ecf8R20H9ljVB4JR9325LPqJ9EzL0g7PU4N7b+yQMPeuRW9s/eS1nOIbiCQ9ySIx/dBzVSfcXYZHm2+O8XBHx6yvKdHex2/FW7zHs6lp5Rn66MUX9phTZB9X/g3SXdHQajNobRjtV0quXcsyRLwZmZizt+qutiWY8BnvIBhp9mzWVs7wK8MQKA9dM9xIqs6KzJGzMiEKxPEkeTyNYorYKSeLO3nOx1O2O9j2dw5DsAq3p9C8juXC+5U1OsWJUlyauzJpJHnkmIaTrdGQMAIqRkIoP0Qzt4nmedLThc3A71ib+64+6myOc/8ATv8A4I6RcLuTxhjP9+UVuxiopJdGHKTk22SmxZ+rv4D2SpJCfXgSp7urkH7ddArmV3JoMMn6OeJifDrArf3WI9tdM01UzqpGhpZXjr+DV2rtWK2iaWZgiL2ntPYAO0nuqofhFtC+/IoRbwnlNN5xHeq8vgfWKiN9tsH+U41nUva22h2Qcc6h+MK/SAYgf/prouztoxToHhdXQ9qnPsI5g+BqAtFSXo6aXyr28nm71VtCerjnI9grZtt2dmw+ZAjEdrZf4sTVpuYA6MpJAYYyOdUnaO7l3GSY8Sr+qQre1T9xoCfivI0/FpEn1VA+zFeztc+kK59dXs8X4yKVPrIwHvxitI7zY5mgOmfyofSHwr7/ACqfSHuFcw/CoekPfX0b0/rfGgOoDbB71NZE20vbj2GuXx7wsxwuSfAE/ZUrZ295L5sEmO9hoHvbGfZQHQswzjDBJP1WUN8DWs27UQ4xGSA98TlR+4cofatae7+78kbCSZxqHJV4gZ4cT21YaAgJ766tRqlUXUI5vGuidB3tF5sg+rg+Fb0t/HNavJEwdGjYhhyPkn3Hwravb5IULyuqIvNmOB/3PhXM9n70JbRXXkSabtpZLaMLyU+QGYc1V2IA9VAXbcT/AGda/wBCv2VO1Vd29u21taQQTXEKSxRqjqXUFWA4qRngQeFSZ3vssZ+VW+B/5qZ92c/CgIwr/wCOD+pH/nLVsxVO3Wm+V39xeqD1IRYIWII1gHU7AHs1fbVyoCG3yi1WFyD+hf4KT91VMNkZ7+Pvq274SBbC5J/Qv8VIqoquAB3DFW9N5M/W/t+TR2Pym8Z5PtA+wCn54fG3X4Sv/wBXwpsbzZT3zy/Byv2in556oB8ZWx9hqx4RT8s9ba/ESeoH3MprqHWDvrmG2vyeX6hrouaq6jtF/R+1kbvNuml2FYMYp0GElXng81YfSQ93/fPOdo7o3VqxcRyIR/PWhJU47XhyGTv8nyfCuyUqsXTjNlv5fR8FuIZx6MoEbe3VoOfUxqZj6VLhB89ZcPSUsAfVlSD76wdK1kYbiG6Cq6P5DqwyrFDkBh3MnD9mp7Zu5ez7mJJ4EeISDOYpHQg9qkA4yDw5dlAaUfTJB9OCZPap+8Vm/wBKWz385H/aiVvvNZ5ejNPoXVyv1ikn2qDWm/Rax/OgfrW8bfHNAZ0382UfoqPXB/kK9rv5sscgo/sP/jUf/oqf9Nb/AO6x0/0VP+mt/wDdY6AlD0pWC8Az4/VjI/yrC3S7Z/QSdz4IB/FWunRe4/OgPq28Y++tyLo1X6d3cn6pSP7FNAazdKDsMw2MzD0mOlfawBAHrqHvuke6bPzlrbD9U/KZP7pZPfirZF0b2WcyI8xHbLI7/DOPhVc3z2RC91aWFtEkeptcmhQMLx5n6oY+7voDSs9iXV4wk6uSY81mvDpiXPbHbDzufAnI8Kvm7m6a2xaR3M1xJjXK3cMYVB9FRgcPAdwAnY4woAAwAMAeA5V6oCOl3dtmYs0ERZjkkopJJ5knFY/wVtM5+TQ5H6i/5VK0oDzHGFACgADgABgAeAr1SlAVrf6f/Vli7Z5Y4/2Q3WSf8KNvfUATWbeC96+9OOMdqpjB7DM+kyevSoVfWzDsNR987nTFEcSzNoQ+jwy8nqRct69I7RVzFUIOUjM1F5MqhE09h3sZEih0LCebK6hkfOv2ZzWaHjdy/qRRr72kb76ta7At+qSIxI6RqFUOoYgAd5GQe0nxNVlNnJBdXEca6UIicDJOMqwI48ceT8ar6bWrNLZVE2o0bwxc7s8bb/Jpv6J/8Jq8VR9ufktx/QS/8tqteo99S6ntDRdMs9KUqsXSI3n2ELu2khOAWGVPouOKn38/AmuXbj70Ns+4e3ucrEWw4P8ANSDhq+qe32GuzkVSekDcL5WOugAFwo4jkJAOQJ7GHYfYezAFzVgRkcQeRr7XHt0N/pLFvk90rmJTpwQesiPdg8Svh2dndXWbDaEc6CSJ1dDyKnI9R7j4HjQGxSlKAUpXKdr9LlwHdI4Y4yrFcvqdhg44jgAeHjQHRNv7fis4TLKeXmr9J27FUdp+yqx0c7NkleXaNwPLnJEY7k7SPDgFHgvjVK3bspdrXo+UyM6oNbnl5II8hQOC5J7B3126KIKoVQAqgAAcAAOQAoD3SlKAUpSgFQ2921Xt7VmiKiZyscWriNcjBQSO0KCXPgpqZql753Ou6gi7IkaZvrNmKP8AumT311CO6SRxklsi5FZtLK4jQIJIcDmSkjMSSSzHLjLFiST3k1k2HtVY3lklZZrrUYIoYhhgikamKlj1YZiCXY40qnM4FSNYbubRHI/LSjN+6pI+yrmbCskdt0jLw53jluq2WDdvaDz2sUsgUNIuohc6QCSVAJ4nycce2q5tm3eS+mKStHpjiU6VRsk62+mp7+zvqybHjENpCGIVY4U1E8AAqDJPcABVOt7E3DPNJJMq3D6+qDdWAhwsYbSA5PVqpILYyTwrH0EN2ZyXSNfXz24lF9s8SbJluWa2iuZndxpkwtvoiRhhmkIhyvkk4XVqY8uGSOkfg8v6ST3j/KtPo/tVTZ1voUKHQPwHPXxyT2nBHHtxViq9knuZFixrGhSlKjJRSlcx230h3M918ksFCnWYw7YLMVzqI1cEUYPEgnA7KAuW8e51ver86mHxhZF4OPb9IeBzXKdqbNu9jXAaOQ6W81x5kgHNXTlnHZ7j3X7Y25E6SLPcXsskyg6QCerBII4hs6hx5YHKtO/6OLi6Km7vmk08gsYCjPPAyAPdQE9ubvWt9BrxpkQ6ZF5gHHAj9U9nqI7Kn6h92t1obGMpFqJY5ZmILEgYHIAADu8TUxQCqRv10eC6zNb4Wf6QPBZMd/ov49vb31d6UBw7cjbX8nXpFwpRWHVyAg6k45DEdwI4+BruUcoYBlIKkZBByCDyIPaKgt59z4L1MSDTIB5Mq+cvgfSXwPsxWhu5uhNbWckBuWWR2yrrkiMAjGlTyzjiPHwoC3UqoQbcurSaKK+0TRzPojuEGhg55CROXtFW+gFKUoBXNjdddPcTdjyFE/o4fm19hcO48HFXbeXaRt7SaUecqHR4ufJQe1yB7apFnaiONEH0FC+4YzVnTx5spayVRUTLXxkBBBGQRgjmCDwIx219rWvyxURx8JJmESHuZ+Bb9ldT+pDVtulZnRTbpEVstXmMsbyStbIyGGJnyjJ5QBY41umuMlVLFcBeBzU80mkFvR4+7jS8tFiu5Y0GEjht0UdyqsoHwFa21JNMEzejFIfcjGosKio2lVk+dtz2t3Rd90YtNhaL6NvEPdEoqXrU2TFpgiX0Y0HuUCtuqBrilKUBAb8TXCWchtM9ZwzpGWCfSKj0se2uCpcur6wzBw2rVkhg2c5zzzmv0zUNtbc+0uSTNChY/TGUf95cE+2gOa7J6XbmMATIkw9L8W/tI8k+4VYrXpitj58UyHw0v94r5e9DVu34qaWPwOlx9gNRE/QvMPMuIz9ZWU/AmgLVF0o2B5ysvrjf7gazp0j2B/OB7UkH2pVAl6IL0cmgb9th/BWBuii+H0Yj6pP8wKA6M3SPYD84HsSU/YlYJelGwHKRm9Ub/eBXP16Kb8/QjHrkH3A1mj6Ir08zAP7Rj9iUBabnpith5kUznxCp95qE2h0yTNwhgRPFyXPuGB9tfIehm4PnzxL6gzf5VKWnQxEPxtw7eCqqfE5+ygOcbX29PdPrnkZyOWeCr9VRwX2V1Homu7p4X67UYRjqmfOc8dQUniVHD21N7K6PbKDBWEOw+lIesPuPkj2AVYlAHAcKA+0rF8rTONa57tQz7qy0BUd+7nU1vAPpOZn+rDjQD/asjf2dRFe9p3PW3txIOIj026/sDXIf/cfT64zXir+GNQMnUy3ZP6Fbu6dn1t28pGUtl0L3dbIAXPrWLSP7Ru+oy9uxFG8jckBOO/HIe08PbW9uzvMttbpHJbXOs5eVwImzI5LOdKylsajgYB4ADsrzO3VI90qju3SZ521/tC5+pB9ktRu2vyeXxRh7xj762JdopPdXEkerSeqHlI8ZyEOQVcBhj1Vr7YGYWHpFB75FH311DjGc5ec3yjp0K4UDuA+yvdKVnmuKUpQClKUApSlAKUpQClKUApSlAfG8Odc421bXzMxvo5XjzwW2Je3C9mqNMTOe8srDu010C92hHCuuWRI15anYKMnkMntqJffuxH51F7Dn7BXUXTs5lHcqKLa2lpJwRIW7wFXUPWMahW9ZzTW3G1kOB/MSMWhbwUnLQnxXye9TUxtXePZE/wCPeCQ9hKMzD1MF1L7DUHcvZLxttpae5JtU6eoMcSj2u3qqf1Yy4kin9Pkg7hI+7PgKRqHOXOWc97uxdz7WYmtioWfedIsdY0Ug9OB+s98TBZAPqhq3bDbcE34qVGxzGcMPWp4j2irMZxfCZTnjmnckYtofOTRQ9i/PSepD82p9cnleqM99SZrmF5tmSWaSVJZUWQ4UI7J5C8EzpI5jLftmsCwyTEL87MfRLPIfcSahedJ9FlaSTStnRLzeS2i4PNGD6IOtvYq5J91Qt7vvExVUjlYB0YkgIpCurHAY6jkDtUV42N0W3koHzawIe1/JP7i8ffirpsfogt48Gd3mPoj5tPh5R94qKWeT4JoaWMXbZIbsdI0d7P1KQSqcE6uDKMDPlY83PIeOKt9a1hs2KBdEMaxr3KAPfjma2agLYpSlAKUpQClKUApSlAKUpQClKUBgvLJJUKSoroeasAw9xqm7V6I7WTJiaSEnsB1r7m4/GlKAp22+i6e3GoSxOvjqRvdgj41B/gtN3x/vN/019pQGa23LnfOGi4d7N/0VLwdDtxL58luP33PxQUpQFq2J0QW8WDOzTEfRHzae4HUffV1sdmxQrpijSNe5VC/ZSlAbNKUoBSlKA//Z"/>
          <p:cNvSpPr>
            <a:spLocks noChangeAspect="1" noChangeArrowheads="1"/>
          </p:cNvSpPr>
          <p:nvPr/>
        </p:nvSpPr>
        <p:spPr bwMode="auto">
          <a:xfrm>
            <a:off x="63500" y="-912813"/>
            <a:ext cx="1762125" cy="188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8" descr="data:image/jpeg;base64,/9j/4AAQSkZJRgABAQAAAQABAAD/2wCEAAkGBhQSERUUEhQVFBQUGB0YFxcYGBoVFhgYGhgYGxgYGBYaHSceFxklGRgeHy8kIycpLCwtGB8yNTAqNSYrLCoBCQoKDgwOGg8PGjUkHiQvLDAwMi8sLCwsNSwsLCwqMSwsKSksLCksKSwpLCktLCwsLCwsLCwsLCwsLCwsLCwpLP/AABEIAMYAuQMBIgACEQEDEQH/xAAcAAEAAgMBAQEAAAAAAAAAAAAABQYDBAcCAQj/xABQEAACAQMBBAUHBgkICAcAAAABAgMABBESBQYhMQcTQVFhIjJScYGRoRQjQnKxwRYzNERTYoKSwhVDc3SDorLRFyQ1lKOz0uElY4ST4vDx/8QAGQEBAAMBAQAAAAAAAAAAAAAAAAMEBQIB/8QAKREAAgIBBAEDAgcAAAAAAAAAAAECEQMEEiExQRMygRShBSIjQlFxkf/aAAwDAQACEQMRAD8A7jSlKAUpSgFKUoBSlKAUpSgFKUoBVA3y6X7Ozklti0ouFXGVj1KjsmUJ1EBuYPDNcv6Q+lPakV9PbrOIlhkKr1SBcr9EktqbJBB51zfa22JbqUzTuZJGwGc4ydICjOBx4AD2UB0C46fL97d4joSQ40TRjQ6kMCcqcqwKgjgAeOfCoG/6WNpTQdS90+nOSy4SQj0S64Onwqo0oC5bj9JD7NMzrEJ5pAAryOxVFzlvIHnEnHHUOVTG2enq/nYdWVt48jIjA6wjt+cdWwT3hceFc1pQH6K3P6do7qVYpYVt14AyyXSerJ1Imo+quro4YAgggjII4gg8iD2ivw9XcdzenCztkhtFtpIoEwvWPL1hAPF2Yac8yTgezFAdypVY3X3+i2gx+SxTtEpw07KEiDYzpGptTHlyHDIzirPQClKUApSlAKUpQClKUApSlAKUpQEdvBtGWCB3gge4lA8iNSBk9mWJGF7+3uBr8xb19I+1ZJ3Weaa2ZTxhTVAE8MDDHh3k1+mt5dvCzt3mKPKRwSONS7u581QADjxPYM1+SN7N5J765ea5JMnm6cYEagnCKp5AEn25zxoCMurt5XLyOzu3NmJZj62PE1ipV93K6Ibm+Cyyf6vbniGYZdx+ond4nA9dcymoq2epN9FCrPc2EkYUyI6BxldSldQ71zzHjXfFtti7FHlFGnX0sT3GfqjhH7lrZ3UvU2lePdPs90UIohuJ/KJweSIeC8ycrnjnjVd6jzXBL6fi+Ti2xej2/ugDFbPpPJ3HVpjvDPjI9WalLropni4SzwB/0cYluJM9xWGNsH1kV+k6jd49oywW7yQQtcSLjEQOC3EauPguTwBqD6qTfCJPRSR+UL/Z0kD6JUeNsZ0upRsHkdLAEZrWr9A7N352TdSn5Xbx29yThxcxKTqAAwZGXHADHlY5VZr7cHZ9xGQbaDDjg8aqhGeTKye8cxUz1O33RI1ivpn543f3+vrJQltcPGmdWjgyZPPyWBHGv1HuFf3E+z7ea7KGWVBJ5C6RpbimRnGrSQTjA48q/LG+W60mz7p4H4geVG/LWh81vX2EdhBroHQt0nTxXENhMTJBIdEWfOiY+aAe1CeGDy4YxjBtJpq0QtUfoelKV6BSlKAUpSgFKVz9t+LmRXmRrS3tw7Rr8oL9YSvPyV7eOcAcKA6BSufQ73XjjUs1my+ksF2w94XFel3tuu2ezx4W90f4aAv9KoA30mzxurMf+nua+/h0QcG+sx3/AOrz592qgLLvltY2thczr50cLsv1tJC/3iK/G7sSSSck8z2mv0hvXt9ryzmtorqCeWZCqRR28qu554DNJpUcOLHgK4vtzozvrSHr5ogEyA2lg5TPIsF5DPDPfXLkk6bPafZatwOjsfJBtGWMTFBJJHbsdKyaMBCxIwBqDnjwPk9la21+kGe5OLq9FrF2w2amRyO4yBgP759XZV1v+ji4upLe3kuSmzo4ogIo+Dlgqhgew8fK1NnGcAcKtl1sHZ+x7YPFbwKxZUV5SBl2OAZJ3BKLzJPhyqGEN/5n8Eje3hHLN1N7NhWrAi3n1/ppkWVs94AOFPqWuw7G2/Bdp1ltKkq9pU8Qe5lPFT6xVP3B6Q4tsTSWl5aW5YKzIVHWRsFIDDDgkHjkEHjx5dvjeTonktLhLvY0nUMXCyRMSYirHiRnmvehz4YIxXGXTqXKfJ7DLXg6HWntXbMNtH1lxKkSd7HGT3Ac2PgMmtpM4GcZxxxyz24z2VRtl9EYurqS52ncNdgORFHxRAmcjUBy+quBw45zwqYcXqMnyT2ogN6ek3ZN1829rJeY4BggUj6rkhx7KpNtvOlrJnZ9xdWfHPU3AEkPvGce1PbXTt8uktNkSdRZW9rojkEciBurkzoV8iNBwTSwGs5y2Rjhxvdg1rtayimkhWSOZNWmRQxU8mGewhgRkd1aEcMYqiq5t8nF950uNrbMe5mhiWSzIKSxOGSaM560AZOnTgNz7xgZrnm6O3TZ3sFwP5pwWHevJx+6TXcNndGklltEmzm02MgYTwPl8jGNA7854MeK4PPti9wujR7O+uZXhjmSMmODrWKqyOMlgOrYMdB0ccAEtXMZxxtxbOnFyVo7cjZAI5GvtaGydqCYMNJjePAeM4yuRkYI4MpHIj7iK36nTvlEQpSlegUpSgFUHZexEvNo3Us4DpbSdXFGfMBxqZivIknj4k5PIVfqqW5v5TtH+tfwigLUoxwHAUpSgFKUoCB2kB8tTPbA+j160148cafZmss0KupVgGVgQQRkEEYII7Rit7aOzEnUB8gqdSsp0ujctSsORwcdxBwc1D9VJDOsby9YjxsVJRVbUrLnJTAPBvRFUNTiduaLOKa9p7ZNGkLwCgAeAHKtrbGyINo2r284yjgagDhlIOQynsIPEf8A0V4kjyK1ypHhU2nyqUVHycZYNOzQ3I6K7TZbvLEZJJGGnXIVOlcgkKFUAZwMnw7Km9pXYYhV5Dt7zWoZGPAkn2k1kih7TUuTJGCtnEYOTMtNnXegkNyPwNfawyw9oqhpsii2n5LGaLatEFvd0O2W0bj5TI0scjAa+rZQHwMAnUpwcADI7BVstbaK0gSKIBY41CovPgOXifE1GLIw5Ej2kV8Ck958f+9aTkkrZVpmSJiWJPbx99e5rlU89lX6xA5c+dfY48VFyX0X8owxSqDrhfQWUModnBC8eTFYmI79HqzmyrPlpFpfpw5JHd89ZNLOv4sokaN2SaS7F1P0l8vSDyODjhU/SlaMI7YqKKrduxSlK6PBSlKAVUtzfynaP9a/hFW2qlub+U7R/rX8IoC1UpSgFKUoBUNvKulY5+yF8ue6Nxoc+AXIc+CGpmvE0IdWVhlWBBB5EEYI91cyW5Uz1OnZGUrQ2cTGTbyEl4gNJP8AORckfxOPJbuZT2EE7dxOERnY4VQWJ7gBk/CsaUXF0y+mmrNbae1VgC5DO7nTHGvF3buA5ADmWOAo4k1s27MUUuArkDUoOoA9oDYGR44FRmwrMnNzKPnpgCBz6qLmkS93Dix+kxPYABL146XAQpSleHRoHaemfqZF06xmJ85WQgZdP1XHE47VBI5EDfrT2ts0TxFCdJ4FHHNJFOUceIbB947a+bGvjNAkjDSxGHHc6kq49jqR7K98Wc+Tdqi3kounuXiYakkEcTdivBgq3q60n1j11ZN4dpGNBHGcTS5CfqgefJ6lB4frFR21VtjQCN541GFWRSB3AwxqP8Fav4dhtvI+ujM/EM1JQXfZ0rYe1Rc28cyjHWKCV7Vbk6HxVgVPiK3qqO4lxpa5gPJXEyfVlB1Y8OsRz62NW6rMltdHsJbopilKVydClfCajb3eW1iz1lxEpHYXXV+7nPwoCTqpbm/lO0f61/CKyS9JdgOU2v6qOf4aidh7ywRSXDxxXk3yiUyeTbNheGMDB4+ugL5Sq8m9zHlY3vtiC/aRWYbyOfzK7/djHw10BN0qH/CTvtbsf2Qb/Cxr3+E0Q89Z4/rwTKPfox8aAlaVo223reQ4SaJj3a11fuk5HureoCP2xsrrlBRtEsfGN8ZAParD6SMOBHqIwQCIpJ1mDwzJok04kiY5yp4FlPDXGfSHqODkVZajdvWCSQsWHlRqzIwJV0YKeKsOI5e3tqDLhWTnySQyOJjrDd3iRLqldI173YKPeTioXYhu5bOGR8TCWNWZoyIJhkccDzG9alDx5dtQ13uXstm13UUwfta5ecf8R20H9ljVB4JR9325LPqJ9EzL0g7PU4N7b+yQMPeuRW9s/eS1nOIbiCQ9ySIx/dBzVSfcXYZHm2+O8XBHx6yvKdHex2/FW7zHs6lp5Rn66MUX9phTZB9X/g3SXdHQajNobRjtV0quXcsyRLwZmZizt+qutiWY8BnvIBhp9mzWVs7wK8MQKA9dM9xIqs6KzJGzMiEKxPEkeTyNYorYKSeLO3nOx1O2O9j2dw5DsAq3p9C8juXC+5U1OsWJUlyauzJpJHnkmIaTrdGQMAIqRkIoP0Qzt4nmedLThc3A71ib+64+6myOc/8ATv8A4I6RcLuTxhjP9+UVuxiopJdGHKTk22SmxZ+rv4D2SpJCfXgSp7urkH7ddArmV3JoMMn6OeJifDrArf3WI9tdM01UzqpGhpZXjr+DV2rtWK2iaWZgiL2ntPYAO0nuqofhFtC+/IoRbwnlNN5xHeq8vgfWKiN9tsH+U41nUva22h2Qcc6h+MK/SAYgf/prouztoxToHhdXQ9qnPsI5g+BqAtFSXo6aXyr28nm71VtCerjnI9grZtt2dmw+ZAjEdrZf4sTVpuYA6MpJAYYyOdUnaO7l3GSY8Sr+qQre1T9xoCfivI0/FpEn1VA+zFeztc+kK59dXs8X4yKVPrIwHvxitI7zY5mgOmfyofSHwr7/ACqfSHuFcw/CoekPfX0b0/rfGgOoDbB71NZE20vbj2GuXx7wsxwuSfAE/ZUrZ295L5sEmO9hoHvbGfZQHQswzjDBJP1WUN8DWs27UQ4xGSA98TlR+4cofatae7+78kbCSZxqHJV4gZ4cT21YaAgJ766tRqlUXUI5vGuidB3tF5sg+rg+Fb0t/HNavJEwdGjYhhyPkn3Hwravb5IULyuqIvNmOB/3PhXM9n70JbRXXkSabtpZLaMLyU+QGYc1V2IA9VAXbcT/AGda/wBCv2VO1Vd29u21taQQTXEKSxRqjqXUFWA4qRngQeFSZ3vssZ+VW+B/5qZ92c/CgIwr/wCOD+pH/nLVsxVO3Wm+V39xeqD1IRYIWII1gHU7AHs1fbVyoCG3yi1WFyD+hf4KT91VMNkZ7+Pvq274SBbC5J/Qv8VIqoquAB3DFW9N5M/W/t+TR2Pym8Z5PtA+wCn54fG3X4Sv/wBXwpsbzZT3zy/Byv2in556oB8ZWx9hqx4RT8s9ba/ESeoH3MprqHWDvrmG2vyeX6hrouaq6jtF/R+1kbvNuml2FYMYp0GElXng81YfSQ93/fPOdo7o3VqxcRyIR/PWhJU47XhyGTv8nyfCuyUqsXTjNlv5fR8FuIZx6MoEbe3VoOfUxqZj6VLhB89ZcPSUsAfVlSD76wdK1kYbiG6Cq6P5DqwyrFDkBh3MnD9mp7Zu5ez7mJJ4EeISDOYpHQg9qkA4yDw5dlAaUfTJB9OCZPap+8Vm/wBKWz385H/aiVvvNZ5ejNPoXVyv1ikn2qDWm/Rax/OgfrW8bfHNAZ0382UfoqPXB/kK9rv5sscgo/sP/jUf/oqf9Nb/AO6x0/0VP+mt/wDdY6AlD0pWC8Az4/VjI/yrC3S7Z/QSdz4IB/FWunRe4/OgPq28Y++tyLo1X6d3cn6pSP7FNAazdKDsMw2MzD0mOlfawBAHrqHvuke6bPzlrbD9U/KZP7pZPfirZF0b2WcyI8xHbLI7/DOPhVc3z2RC91aWFtEkeptcmhQMLx5n6oY+7voDSs9iXV4wk6uSY81mvDpiXPbHbDzufAnI8Kvm7m6a2xaR3M1xJjXK3cMYVB9FRgcPAdwAnY4woAAwAMAeA5V6oCOl3dtmYs0ERZjkkopJJ5knFY/wVtM5+TQ5H6i/5VK0oDzHGFACgADgABgAeAr1SlAVrf6f/Vli7Z5Y4/2Q3WSf8KNvfUATWbeC96+9OOMdqpjB7DM+kyevSoVfWzDsNR987nTFEcSzNoQ+jwy8nqRct69I7RVzFUIOUjM1F5MqhE09h3sZEih0LCebK6hkfOv2ZzWaHjdy/qRRr72kb76ta7At+qSIxI6RqFUOoYgAd5GQe0nxNVlNnJBdXEca6UIicDJOMqwI48ceT8ar6bWrNLZVE2o0bwxc7s8bb/Jpv6J/8Jq8VR9ufktx/QS/8tqteo99S6ntDRdMs9KUqsXSI3n2ELu2khOAWGVPouOKn38/AmuXbj70Ns+4e3ucrEWw4P8ANSDhq+qe32GuzkVSekDcL5WOugAFwo4jkJAOQJ7GHYfYezAFzVgRkcQeRr7XHt0N/pLFvk90rmJTpwQesiPdg8Svh2dndXWbDaEc6CSJ1dDyKnI9R7j4HjQGxSlKAUpXKdr9LlwHdI4Y4yrFcvqdhg44jgAeHjQHRNv7fis4TLKeXmr9J27FUdp+yqx0c7NkleXaNwPLnJEY7k7SPDgFHgvjVK3bspdrXo+UyM6oNbnl5II8hQOC5J7B3126KIKoVQAqgAAcAAOQAoD3SlKAUpSgFQ2921Xt7VmiKiZyscWriNcjBQSO0KCXPgpqZql753Ou6gi7IkaZvrNmKP8AumT311CO6SRxklsi5FZtLK4jQIJIcDmSkjMSSSzHLjLFiST3k1k2HtVY3lklZZrrUYIoYhhgikamKlj1YZiCXY40qnM4FSNYbubRHI/LSjN+6pI+yrmbCskdt0jLw53jluq2WDdvaDz2sUsgUNIuohc6QCSVAJ4nycce2q5tm3eS+mKStHpjiU6VRsk62+mp7+zvqybHjENpCGIVY4U1E8AAqDJPcABVOt7E3DPNJJMq3D6+qDdWAhwsYbSA5PVqpILYyTwrH0EN2ZyXSNfXz24lF9s8SbJluWa2iuZndxpkwtvoiRhhmkIhyvkk4XVqY8uGSOkfg8v6ST3j/KtPo/tVTZ1voUKHQPwHPXxyT2nBHHtxViq9knuZFixrGhSlKjJRSlcx230h3M918ksFCnWYw7YLMVzqI1cEUYPEgnA7KAuW8e51ver86mHxhZF4OPb9IeBzXKdqbNu9jXAaOQ6W81x5kgHNXTlnHZ7j3X7Y25E6SLPcXsskyg6QCerBII4hs6hx5YHKtO/6OLi6Km7vmk08gsYCjPPAyAPdQE9ubvWt9BrxpkQ6ZF5gHHAj9U9nqI7Kn6h92t1obGMpFqJY5ZmILEgYHIAADu8TUxQCqRv10eC6zNb4Wf6QPBZMd/ov49vb31d6UBw7cjbX8nXpFwpRWHVyAg6k45DEdwI4+BruUcoYBlIKkZBByCDyIPaKgt59z4L1MSDTIB5Mq+cvgfSXwPsxWhu5uhNbWckBuWWR2yrrkiMAjGlTyzjiPHwoC3UqoQbcurSaKK+0TRzPojuEGhg55CROXtFW+gFKUoBXNjdddPcTdjyFE/o4fm19hcO48HFXbeXaRt7SaUecqHR4ufJQe1yB7apFnaiONEH0FC+4YzVnTx5spayVRUTLXxkBBBGQRgjmCDwIx219rWvyxURx8JJmESHuZ+Bb9ldT+pDVtulZnRTbpEVstXmMsbyStbIyGGJnyjJ5QBY41umuMlVLFcBeBzU80mkFvR4+7jS8tFiu5Y0GEjht0UdyqsoHwFa21JNMEzejFIfcjGosKio2lVk+dtz2t3Rd90YtNhaL6NvEPdEoqXrU2TFpgiX0Y0HuUCtuqBrilKUBAb8TXCWchtM9ZwzpGWCfSKj0se2uCpcur6wzBw2rVkhg2c5zzzmv0zUNtbc+0uSTNChY/TGUf95cE+2gOa7J6XbmMATIkw9L8W/tI8k+4VYrXpitj58UyHw0v94r5e9DVu34qaWPwOlx9gNRE/QvMPMuIz9ZWU/AmgLVF0o2B5ysvrjf7gazp0j2B/OB7UkH2pVAl6IL0cmgb9th/BWBuii+H0Yj6pP8wKA6M3SPYD84HsSU/YlYJelGwHKRm9Ub/eBXP16Kb8/QjHrkH3A1mj6Ir08zAP7Rj9iUBabnpith5kUznxCp95qE2h0yTNwhgRPFyXPuGB9tfIehm4PnzxL6gzf5VKWnQxEPxtw7eCqqfE5+ygOcbX29PdPrnkZyOWeCr9VRwX2V1Homu7p4X67UYRjqmfOc8dQUniVHD21N7K6PbKDBWEOw+lIesPuPkj2AVYlAHAcKA+0rF8rTONa57tQz7qy0BUd+7nU1vAPpOZn+rDjQD/asjf2dRFe9p3PW3txIOIj026/sDXIf/cfT64zXir+GNQMnUy3ZP6Fbu6dn1t28pGUtl0L3dbIAXPrWLSP7Ru+oy9uxFG8jckBOO/HIe08PbW9uzvMttbpHJbXOs5eVwImzI5LOdKylsajgYB4ADsrzO3VI90qju3SZ521/tC5+pB9ktRu2vyeXxRh7xj762JdopPdXEkerSeqHlI8ZyEOQVcBhj1Vr7YGYWHpFB75FH311DjGc5ec3yjp0K4UDuA+yvdKVnmuKUpQClKUApSlAKUpQClKUApSlAfG8Odc421bXzMxvo5XjzwW2Je3C9mqNMTOe8srDu010C92hHCuuWRI15anYKMnkMntqJffuxH51F7Dn7BXUXTs5lHcqKLa2lpJwRIW7wFXUPWMahW9ZzTW3G1kOB/MSMWhbwUnLQnxXye9TUxtXePZE/wCPeCQ9hKMzD1MF1L7DUHcvZLxttpae5JtU6eoMcSj2u3qqf1Yy4kin9Pkg7hI+7PgKRqHOXOWc97uxdz7WYmtioWfedIsdY0Ug9OB+s98TBZAPqhq3bDbcE34qVGxzGcMPWp4j2irMZxfCZTnjmnckYtofOTRQ9i/PSepD82p9cnleqM99SZrmF5tmSWaSVJZUWQ4UI7J5C8EzpI5jLftmsCwyTEL87MfRLPIfcSahedJ9FlaSTStnRLzeS2i4PNGD6IOtvYq5J91Qt7vvExVUjlYB0YkgIpCurHAY6jkDtUV42N0W3koHzawIe1/JP7i8ffirpsfogt48Gd3mPoj5tPh5R94qKWeT4JoaWMXbZIbsdI0d7P1KQSqcE6uDKMDPlY83PIeOKt9a1hs2KBdEMaxr3KAPfjma2agLYpSlAKUpQClKUApSlAKUpQClKUBgvLJJUKSoroeasAw9xqm7V6I7WTJiaSEnsB1r7m4/GlKAp22+i6e3GoSxOvjqRvdgj41B/gtN3x/vN/019pQGa23LnfOGi4d7N/0VLwdDtxL58luP33PxQUpQFq2J0QW8WDOzTEfRHzae4HUffV1sdmxQrpijSNe5VC/ZSlAbNKUoBSlKA//Z"/>
          <p:cNvSpPr>
            <a:spLocks noChangeAspect="1" noChangeArrowheads="1"/>
          </p:cNvSpPr>
          <p:nvPr/>
        </p:nvSpPr>
        <p:spPr bwMode="auto">
          <a:xfrm>
            <a:off x="215900" y="-760413"/>
            <a:ext cx="1762125" cy="1885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9226" name="Picture 10" descr="http://trialx.com/curetalk/wp-content/blogs.dir/7/files/2011/05/diseases/Nocturia-2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365104"/>
            <a:ext cx="22098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330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626968" cy="1143000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TEDAVİ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endParaRPr lang="tr-TR" sz="2400" dirty="0">
              <a:solidFill>
                <a:srgbClr val="FFFFFF"/>
              </a:solidFill>
            </a:endParaRPr>
          </a:p>
          <a:p>
            <a:pPr marL="0" indent="0" algn="just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Davranışsal </a:t>
            </a:r>
            <a:r>
              <a:rPr lang="tr-TR" sz="2400" dirty="0">
                <a:solidFill>
                  <a:srgbClr val="FFFFFF"/>
                </a:solidFill>
              </a:rPr>
              <a:t>yaklaşımlar, işeme </a:t>
            </a:r>
            <a:r>
              <a:rPr lang="tr-TR" sz="2400" dirty="0" smtClean="0">
                <a:solidFill>
                  <a:srgbClr val="FFFFFF"/>
                </a:solidFill>
              </a:rPr>
              <a:t>fizyolojisinin</a:t>
            </a:r>
          </a:p>
          <a:p>
            <a:pPr marL="0" indent="0" algn="just">
              <a:buNone/>
            </a:pPr>
            <a:endParaRPr lang="tr-TR" sz="2400" dirty="0" smtClean="0">
              <a:solidFill>
                <a:srgbClr val="FFFFFF"/>
              </a:solidFill>
            </a:endParaRPr>
          </a:p>
          <a:p>
            <a:pPr marL="0" indent="0" algn="just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santral kontrolünü sağlamayı </a:t>
            </a:r>
            <a:r>
              <a:rPr lang="tr-TR" sz="2400" dirty="0">
                <a:solidFill>
                  <a:srgbClr val="FFFFFF"/>
                </a:solidFill>
              </a:rPr>
              <a:t>amaçlamaktadır. </a:t>
            </a:r>
          </a:p>
          <a:p>
            <a:pPr marL="0" indent="0" algn="just">
              <a:buNone/>
            </a:pPr>
            <a:endParaRPr lang="tr-TR" sz="2400" dirty="0">
              <a:solidFill>
                <a:srgbClr val="FFFFFF"/>
              </a:solidFill>
            </a:endParaRPr>
          </a:p>
          <a:p>
            <a:pPr marL="0" indent="0" algn="just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Mesane eğitimi </a:t>
            </a:r>
            <a:r>
              <a:rPr lang="tr-TR" sz="2400" dirty="0">
                <a:solidFill>
                  <a:srgbClr val="FFFFFF"/>
                </a:solidFill>
              </a:rPr>
              <a:t>ile </a:t>
            </a:r>
            <a:r>
              <a:rPr lang="tr-TR" sz="2400" dirty="0" err="1">
                <a:solidFill>
                  <a:srgbClr val="FFFFFF"/>
                </a:solidFill>
              </a:rPr>
              <a:t>pontin</a:t>
            </a: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err="1" smtClean="0">
                <a:solidFill>
                  <a:srgbClr val="FFFFFF"/>
                </a:solidFill>
              </a:rPr>
              <a:t>miksiyon</a:t>
            </a:r>
            <a:r>
              <a:rPr lang="tr-TR" sz="2400" dirty="0" smtClean="0">
                <a:solidFill>
                  <a:srgbClr val="FFFFFF"/>
                </a:solidFill>
              </a:rPr>
              <a:t> </a:t>
            </a:r>
            <a:r>
              <a:rPr lang="tr-TR" sz="2400" dirty="0">
                <a:solidFill>
                  <a:srgbClr val="FFFFFF"/>
                </a:solidFill>
              </a:rPr>
              <a:t>merkezinde, </a:t>
            </a:r>
            <a:r>
              <a:rPr lang="tr-TR" sz="2400" dirty="0" err="1">
                <a:solidFill>
                  <a:srgbClr val="FFFFFF"/>
                </a:solidFill>
              </a:rPr>
              <a:t>detrüsör</a:t>
            </a:r>
            <a:r>
              <a:rPr lang="tr-TR" sz="2400" dirty="0">
                <a:solidFill>
                  <a:srgbClr val="FFFFFF"/>
                </a:solidFill>
              </a:rPr>
              <a:t> </a:t>
            </a:r>
            <a:endParaRPr lang="tr-TR" sz="2400" dirty="0" smtClean="0">
              <a:solidFill>
                <a:srgbClr val="FFFFFF"/>
              </a:solidFill>
            </a:endParaRPr>
          </a:p>
          <a:p>
            <a:pPr marL="0" indent="0" algn="just">
              <a:buNone/>
            </a:pPr>
            <a:endParaRPr lang="tr-TR" sz="2400" dirty="0">
              <a:solidFill>
                <a:srgbClr val="FFFFFF"/>
              </a:solidFill>
            </a:endParaRPr>
          </a:p>
          <a:p>
            <a:pPr marL="0" indent="0" algn="just">
              <a:buNone/>
            </a:pPr>
            <a:r>
              <a:rPr lang="tr-TR" sz="2400" dirty="0" err="1" smtClean="0">
                <a:solidFill>
                  <a:srgbClr val="FFFFFF"/>
                </a:solidFill>
              </a:rPr>
              <a:t>kontraksiyonunu</a:t>
            </a:r>
            <a:r>
              <a:rPr lang="tr-TR" sz="2400" dirty="0" smtClean="0">
                <a:solidFill>
                  <a:srgbClr val="FFFFFF"/>
                </a:solidFill>
              </a:rPr>
              <a:t>  sağlayan dominant uyarılar baskılanmakta </a:t>
            </a:r>
            <a:r>
              <a:rPr lang="tr-TR" sz="2400" dirty="0">
                <a:solidFill>
                  <a:srgbClr val="FFFFFF"/>
                </a:solidFill>
              </a:rPr>
              <a:t>ve </a:t>
            </a:r>
            <a:endParaRPr lang="tr-TR" sz="2400" dirty="0" smtClean="0">
              <a:solidFill>
                <a:srgbClr val="FFFFFF"/>
              </a:solidFill>
            </a:endParaRPr>
          </a:p>
          <a:p>
            <a:pPr marL="0" indent="0" algn="just">
              <a:buNone/>
            </a:pPr>
            <a:endParaRPr lang="tr-TR" sz="2400" dirty="0">
              <a:solidFill>
                <a:srgbClr val="FFFFFF"/>
              </a:solidFill>
            </a:endParaRPr>
          </a:p>
          <a:p>
            <a:pPr marL="0" indent="0" algn="just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normal </a:t>
            </a:r>
            <a:r>
              <a:rPr lang="tr-TR" sz="2400" dirty="0">
                <a:solidFill>
                  <a:srgbClr val="FFFFFF"/>
                </a:solidFill>
              </a:rPr>
              <a:t>işeme </a:t>
            </a:r>
            <a:r>
              <a:rPr lang="tr-TR" sz="2400" dirty="0" err="1">
                <a:solidFill>
                  <a:srgbClr val="FFFFFF"/>
                </a:solidFill>
              </a:rPr>
              <a:t>paterni</a:t>
            </a: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tekrar  sağlanmaktadır</a:t>
            </a:r>
            <a:r>
              <a:rPr lang="tr-TR" sz="2800" dirty="0">
                <a:solidFill>
                  <a:srgbClr val="FFFFFF"/>
                </a:solidFill>
              </a:rPr>
              <a:t>. </a:t>
            </a:r>
          </a:p>
        </p:txBody>
      </p:sp>
      <p:pic>
        <p:nvPicPr>
          <p:cNvPr id="6146" name="Picture 2" descr="http://t3.gstatic.com/images?q=tbn:ANd9GcT9hP7DwqYZXac1tQedHssO4We5fClK1maBSsxRw3KNb-nMj5qZ6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60648"/>
            <a:ext cx="230905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33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TEDAVİ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r-TR" sz="3000" b="1" dirty="0" smtClean="0"/>
              <a:t>             </a:t>
            </a:r>
            <a:r>
              <a:rPr lang="tr-TR" sz="3000" b="1" dirty="0" smtClean="0">
                <a:solidFill>
                  <a:srgbClr val="FFFFFF"/>
                </a:solidFill>
              </a:rPr>
              <a:t>B- Diğer Teknikler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               </a:t>
            </a:r>
            <a:r>
              <a:rPr lang="tr-TR" sz="2600" dirty="0" smtClean="0">
                <a:solidFill>
                  <a:srgbClr val="FFFFFF"/>
                </a:solidFill>
              </a:rPr>
              <a:t>a- </a:t>
            </a:r>
            <a:r>
              <a:rPr lang="tr-TR" sz="2600" dirty="0" err="1" smtClean="0">
                <a:solidFill>
                  <a:srgbClr val="FFFFFF"/>
                </a:solidFill>
              </a:rPr>
              <a:t>Biyofeedback</a:t>
            </a:r>
            <a:endParaRPr lang="tr-TR" sz="26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tr-TR" sz="2600" dirty="0">
                <a:solidFill>
                  <a:srgbClr val="FFFFFF"/>
                </a:solidFill>
              </a:rPr>
              <a:t> </a:t>
            </a:r>
            <a:r>
              <a:rPr lang="tr-TR" sz="2600" dirty="0" smtClean="0">
                <a:solidFill>
                  <a:srgbClr val="FFFFFF"/>
                </a:solidFill>
              </a:rPr>
              <a:t>                 b- Elektriksel </a:t>
            </a:r>
            <a:r>
              <a:rPr lang="tr-TR" sz="2600" dirty="0">
                <a:solidFill>
                  <a:srgbClr val="FFFFFF"/>
                </a:solidFill>
              </a:rPr>
              <a:t>uyarı </a:t>
            </a:r>
            <a:r>
              <a:rPr lang="tr-TR" sz="2600" dirty="0" smtClean="0">
                <a:solidFill>
                  <a:srgbClr val="FFFFFF"/>
                </a:solidFill>
              </a:rPr>
              <a:t>(</a:t>
            </a:r>
            <a:r>
              <a:rPr lang="tr-TR" sz="2600" dirty="0">
                <a:solidFill>
                  <a:srgbClr val="FFFFFF"/>
                </a:solidFill>
              </a:rPr>
              <a:t>Sempatik </a:t>
            </a:r>
            <a:r>
              <a:rPr lang="tr-TR" sz="2600" dirty="0" err="1">
                <a:solidFill>
                  <a:srgbClr val="FFFFFF"/>
                </a:solidFill>
              </a:rPr>
              <a:t>hipogastrik</a:t>
            </a:r>
            <a:r>
              <a:rPr lang="tr-TR" sz="2600" dirty="0">
                <a:solidFill>
                  <a:srgbClr val="FFFFFF"/>
                </a:solidFill>
              </a:rPr>
              <a:t> inhibitör </a:t>
            </a:r>
            <a:r>
              <a:rPr lang="tr-TR" sz="2600" dirty="0" smtClean="0">
                <a:solidFill>
                  <a:srgbClr val="FFFFFF"/>
                </a:solidFill>
              </a:rPr>
              <a:t> </a:t>
            </a:r>
          </a:p>
          <a:p>
            <a:pPr marL="0" indent="0">
              <a:buNone/>
            </a:pPr>
            <a:r>
              <a:rPr lang="tr-TR" sz="2600" dirty="0">
                <a:solidFill>
                  <a:srgbClr val="FFFFFF"/>
                </a:solidFill>
              </a:rPr>
              <a:t> </a:t>
            </a:r>
            <a:r>
              <a:rPr lang="tr-TR" sz="2600" dirty="0" smtClean="0">
                <a:solidFill>
                  <a:srgbClr val="FFFFFF"/>
                </a:solidFill>
              </a:rPr>
              <a:t>                       nöronları   uyarıp, </a:t>
            </a:r>
            <a:r>
              <a:rPr lang="tr-TR" sz="2600" dirty="0">
                <a:solidFill>
                  <a:srgbClr val="FFFFFF"/>
                </a:solidFill>
              </a:rPr>
              <a:t>refleks parasempatik santral </a:t>
            </a:r>
            <a:endParaRPr lang="tr-TR" sz="26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tr-TR" sz="2600" dirty="0">
                <a:solidFill>
                  <a:srgbClr val="FFFFFF"/>
                </a:solidFill>
              </a:rPr>
              <a:t> </a:t>
            </a:r>
            <a:r>
              <a:rPr lang="tr-TR" sz="2600" dirty="0" smtClean="0">
                <a:solidFill>
                  <a:srgbClr val="FFFFFF"/>
                </a:solidFill>
              </a:rPr>
              <a:t>                       </a:t>
            </a:r>
            <a:r>
              <a:rPr lang="tr-TR" sz="2600" dirty="0" err="1" smtClean="0">
                <a:solidFill>
                  <a:srgbClr val="FFFFFF"/>
                </a:solidFill>
              </a:rPr>
              <a:t>inhibisyon</a:t>
            </a:r>
            <a:r>
              <a:rPr lang="tr-TR" sz="2600" dirty="0" smtClean="0">
                <a:solidFill>
                  <a:srgbClr val="FFFFFF"/>
                </a:solidFill>
              </a:rPr>
              <a:t> </a:t>
            </a:r>
            <a:r>
              <a:rPr lang="tr-TR" sz="2600" dirty="0">
                <a:solidFill>
                  <a:srgbClr val="FFFFFF"/>
                </a:solidFill>
              </a:rPr>
              <a:t>yapmayı </a:t>
            </a:r>
            <a:r>
              <a:rPr lang="tr-TR" sz="2600" dirty="0" smtClean="0">
                <a:solidFill>
                  <a:srgbClr val="FFFFFF"/>
                </a:solidFill>
              </a:rPr>
              <a:t> amaçlar)</a:t>
            </a:r>
          </a:p>
          <a:p>
            <a:pPr marL="0" indent="0">
              <a:buNone/>
            </a:pPr>
            <a:r>
              <a:rPr lang="tr-TR" sz="2600" dirty="0">
                <a:solidFill>
                  <a:srgbClr val="FFFFFF"/>
                </a:solidFill>
              </a:rPr>
              <a:t> </a:t>
            </a:r>
            <a:r>
              <a:rPr lang="tr-TR" sz="2600" dirty="0" smtClean="0">
                <a:solidFill>
                  <a:srgbClr val="FFFFFF"/>
                </a:solidFill>
              </a:rPr>
              <a:t>                 c- Diyet değişiklikleri ( alkol, kafeinin azaltılması)</a:t>
            </a:r>
          </a:p>
          <a:p>
            <a:pPr marL="0" indent="0">
              <a:buNone/>
            </a:pPr>
            <a:r>
              <a:rPr lang="tr-TR" sz="2600" dirty="0">
                <a:solidFill>
                  <a:srgbClr val="FFFFFF"/>
                </a:solidFill>
              </a:rPr>
              <a:t> </a:t>
            </a:r>
            <a:r>
              <a:rPr lang="tr-TR" sz="2600" dirty="0" smtClean="0">
                <a:solidFill>
                  <a:srgbClr val="FFFFFF"/>
                </a:solidFill>
              </a:rPr>
              <a:t>                 d- Kilo verme</a:t>
            </a:r>
          </a:p>
          <a:p>
            <a:pPr marL="0" indent="0">
              <a:buNone/>
            </a:pPr>
            <a:endParaRPr lang="tr-TR" sz="2600" dirty="0">
              <a:solidFill>
                <a:srgbClr val="FFFFFF"/>
              </a:solidFill>
            </a:endParaRPr>
          </a:p>
          <a:p>
            <a:r>
              <a:rPr lang="tr-TR" sz="2600" dirty="0" err="1" smtClean="0">
                <a:solidFill>
                  <a:srgbClr val="FFFFFF"/>
                </a:solidFill>
              </a:rPr>
              <a:t>Nonfarmakolojik</a:t>
            </a:r>
            <a:r>
              <a:rPr lang="tr-TR" sz="2600" dirty="0" smtClean="0">
                <a:solidFill>
                  <a:srgbClr val="FFFFFF"/>
                </a:solidFill>
              </a:rPr>
              <a:t> tedaviler doğru uygulanırsa ‘</a:t>
            </a:r>
            <a:r>
              <a:rPr lang="tr-TR" sz="2600" dirty="0" err="1" smtClean="0">
                <a:solidFill>
                  <a:srgbClr val="FFFFFF"/>
                </a:solidFill>
              </a:rPr>
              <a:t>urge</a:t>
            </a:r>
            <a:r>
              <a:rPr lang="tr-TR" sz="2600" dirty="0" smtClean="0">
                <a:solidFill>
                  <a:srgbClr val="FFFFFF"/>
                </a:solidFill>
              </a:rPr>
              <a:t>’ </a:t>
            </a:r>
            <a:r>
              <a:rPr lang="tr-TR" sz="2600" dirty="0" err="1" smtClean="0">
                <a:solidFill>
                  <a:srgbClr val="FFFFFF"/>
                </a:solidFill>
              </a:rPr>
              <a:t>inkontinansı</a:t>
            </a:r>
            <a:r>
              <a:rPr lang="tr-TR" sz="2600" dirty="0" smtClean="0">
                <a:solidFill>
                  <a:srgbClr val="FFFFFF"/>
                </a:solidFill>
              </a:rPr>
              <a:t> </a:t>
            </a:r>
          </a:p>
          <a:p>
            <a:pPr marL="0" indent="0">
              <a:buNone/>
            </a:pPr>
            <a:r>
              <a:rPr lang="tr-TR" sz="2600" dirty="0">
                <a:solidFill>
                  <a:srgbClr val="FFFFFF"/>
                </a:solidFill>
              </a:rPr>
              <a:t> </a:t>
            </a:r>
            <a:r>
              <a:rPr lang="tr-TR" sz="2600" dirty="0" smtClean="0">
                <a:solidFill>
                  <a:srgbClr val="FFFFFF"/>
                </a:solidFill>
              </a:rPr>
              <a:t>     ve sık idrarı % 50-80 oranlarında azaltıp, yaşam kalitesini </a:t>
            </a:r>
          </a:p>
          <a:p>
            <a:pPr marL="0" indent="0">
              <a:buNone/>
            </a:pPr>
            <a:r>
              <a:rPr lang="tr-TR" sz="2600" dirty="0">
                <a:solidFill>
                  <a:srgbClr val="FFFFFF"/>
                </a:solidFill>
              </a:rPr>
              <a:t> </a:t>
            </a:r>
            <a:r>
              <a:rPr lang="tr-TR" sz="2600" dirty="0" smtClean="0">
                <a:solidFill>
                  <a:srgbClr val="FFFFFF"/>
                </a:solidFill>
              </a:rPr>
              <a:t>     önemli oranda arttırabilir.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             </a:t>
            </a:r>
            <a:endParaRPr lang="tr-TR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38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TeaLad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68" y="0"/>
            <a:ext cx="914907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592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811294"/>
          </a:xfrm>
        </p:spPr>
        <p:txBody>
          <a:bodyPr/>
          <a:lstStyle/>
          <a:p>
            <a:r>
              <a:rPr lang="tr-TR" dirty="0" smtClean="0">
                <a:solidFill>
                  <a:srgbClr val="FFCC00"/>
                </a:solidFill>
              </a:rPr>
              <a:t>TEDAVİ</a:t>
            </a:r>
            <a:endParaRPr lang="tr-TR" dirty="0">
              <a:solidFill>
                <a:srgbClr val="FFCC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tr-TR" sz="2800" b="1" dirty="0" err="1" smtClean="0">
                <a:solidFill>
                  <a:schemeClr val="bg1"/>
                </a:solidFill>
              </a:rPr>
              <a:t>Farmakoterapi</a:t>
            </a:r>
            <a:endParaRPr lang="tr-TR" sz="2800" b="1" dirty="0" smtClean="0">
              <a:solidFill>
                <a:schemeClr val="bg1"/>
              </a:solidFill>
            </a:endParaRPr>
          </a:p>
          <a:p>
            <a:pPr lvl="1">
              <a:buFont typeface="Wingdings" pitchFamily="2" charset="2"/>
              <a:buChar char="§"/>
            </a:pPr>
            <a:r>
              <a:rPr lang="tr-TR" b="1" dirty="0" smtClean="0">
                <a:solidFill>
                  <a:schemeClr val="bg1"/>
                </a:solidFill>
              </a:rPr>
              <a:t>Eski </a:t>
            </a:r>
            <a:r>
              <a:rPr lang="tr-TR" b="1" dirty="0" err="1" smtClean="0">
                <a:solidFill>
                  <a:schemeClr val="bg1"/>
                </a:solidFill>
              </a:rPr>
              <a:t>antikolinerjikler</a:t>
            </a:r>
            <a:endParaRPr lang="tr-TR" b="1" dirty="0" smtClean="0">
              <a:solidFill>
                <a:schemeClr val="bg1"/>
              </a:solidFill>
            </a:endParaRPr>
          </a:p>
          <a:p>
            <a:pPr lvl="2">
              <a:buFont typeface="Wingdings" pitchFamily="2" charset="2"/>
              <a:buChar char="§"/>
            </a:pPr>
            <a:r>
              <a:rPr lang="tr-TR" b="1" dirty="0" err="1" smtClean="0">
                <a:solidFill>
                  <a:schemeClr val="bg1"/>
                </a:solidFill>
              </a:rPr>
              <a:t>Oxybutinin</a:t>
            </a:r>
            <a:r>
              <a:rPr lang="tr-TR" b="1" dirty="0" smtClean="0">
                <a:solidFill>
                  <a:schemeClr val="bg1"/>
                </a:solidFill>
              </a:rPr>
              <a:t> IR ve ER </a:t>
            </a:r>
            <a:r>
              <a:rPr lang="tr-TR" dirty="0" smtClean="0">
                <a:solidFill>
                  <a:schemeClr val="bg1"/>
                </a:solidFill>
              </a:rPr>
              <a:t>[</a:t>
            </a:r>
            <a:r>
              <a:rPr lang="tr-TR" dirty="0" err="1" smtClean="0">
                <a:solidFill>
                  <a:schemeClr val="bg1"/>
                </a:solidFill>
              </a:rPr>
              <a:t>Uropan</a:t>
            </a:r>
            <a:r>
              <a:rPr lang="tr-TR" dirty="0" smtClean="0">
                <a:solidFill>
                  <a:schemeClr val="bg1"/>
                </a:solidFill>
              </a:rPr>
              <a:t> 5mg  </a:t>
            </a:r>
            <a:r>
              <a:rPr lang="tr-TR" dirty="0" err="1" smtClean="0">
                <a:solidFill>
                  <a:schemeClr val="bg1"/>
                </a:solidFill>
              </a:rPr>
              <a:t>süsp</a:t>
            </a:r>
            <a:r>
              <a:rPr lang="tr-TR" dirty="0" smtClean="0">
                <a:solidFill>
                  <a:schemeClr val="bg1"/>
                </a:solidFill>
              </a:rPr>
              <a:t> ve </a:t>
            </a:r>
            <a:r>
              <a:rPr lang="tr-TR" dirty="0" err="1" smtClean="0">
                <a:solidFill>
                  <a:schemeClr val="bg1"/>
                </a:solidFill>
              </a:rPr>
              <a:t>tb</a:t>
            </a:r>
            <a:r>
              <a:rPr lang="tr-TR" dirty="0" smtClean="0">
                <a:solidFill>
                  <a:schemeClr val="bg1"/>
                </a:solidFill>
              </a:rPr>
              <a:t>]</a:t>
            </a:r>
            <a:endParaRPr lang="tr-TR" dirty="0" smtClean="0">
              <a:solidFill>
                <a:schemeClr val="bg1"/>
              </a:solidFill>
            </a:endParaRPr>
          </a:p>
          <a:p>
            <a:pPr lvl="2">
              <a:buFont typeface="Wingdings" pitchFamily="2" charset="2"/>
              <a:buChar char="§"/>
            </a:pPr>
            <a:r>
              <a:rPr lang="tr-TR" dirty="0" err="1">
                <a:solidFill>
                  <a:schemeClr val="bg1"/>
                </a:solidFill>
              </a:rPr>
              <a:t>Nonselektif</a:t>
            </a:r>
            <a:r>
              <a:rPr lang="tr-TR" dirty="0">
                <a:solidFill>
                  <a:schemeClr val="bg1"/>
                </a:solidFill>
              </a:rPr>
              <a:t> etkili </a:t>
            </a:r>
          </a:p>
          <a:p>
            <a:pPr lvl="2">
              <a:buFont typeface="Wingdings" pitchFamily="2" charset="2"/>
              <a:buChar char="§"/>
            </a:pPr>
            <a:r>
              <a:rPr lang="tr-TR" dirty="0" err="1" smtClean="0">
                <a:solidFill>
                  <a:schemeClr val="bg1"/>
                </a:solidFill>
              </a:rPr>
              <a:t>Afinite</a:t>
            </a:r>
            <a:r>
              <a:rPr lang="tr-TR" dirty="0">
                <a:solidFill>
                  <a:schemeClr val="bg1"/>
                </a:solidFill>
              </a:rPr>
              <a:t>: M1 ve M3 e  M2 den </a:t>
            </a:r>
            <a:r>
              <a:rPr lang="tr-TR" dirty="0" smtClean="0">
                <a:solidFill>
                  <a:schemeClr val="bg1"/>
                </a:solidFill>
              </a:rPr>
              <a:t>fazladır. Plazma </a:t>
            </a:r>
            <a:r>
              <a:rPr lang="tr-TR" dirty="0">
                <a:solidFill>
                  <a:schemeClr val="bg1"/>
                </a:solidFill>
              </a:rPr>
              <a:t>yarı ömrü 2 saat</a:t>
            </a:r>
          </a:p>
          <a:p>
            <a:pPr lvl="2">
              <a:buFont typeface="Wingdings" pitchFamily="2" charset="2"/>
              <a:buChar char="§"/>
            </a:pPr>
            <a:r>
              <a:rPr lang="tr-TR" dirty="0" smtClean="0">
                <a:solidFill>
                  <a:schemeClr val="bg1"/>
                </a:solidFill>
              </a:rPr>
              <a:t>Çocuklarda </a:t>
            </a:r>
            <a:r>
              <a:rPr lang="tr-TR" dirty="0">
                <a:solidFill>
                  <a:schemeClr val="bg1"/>
                </a:solidFill>
              </a:rPr>
              <a:t>kullanılabilir,</a:t>
            </a:r>
          </a:p>
          <a:p>
            <a:pPr lvl="2">
              <a:buFont typeface="Wingdings" pitchFamily="2" charset="2"/>
              <a:buChar char="§"/>
            </a:pPr>
            <a:r>
              <a:rPr lang="tr-TR" dirty="0">
                <a:solidFill>
                  <a:schemeClr val="bg1"/>
                </a:solidFill>
              </a:rPr>
              <a:t>Ağız kuruluğu, kognitif olumsuz </a:t>
            </a:r>
            <a:r>
              <a:rPr lang="tr-TR" dirty="0" smtClean="0">
                <a:solidFill>
                  <a:schemeClr val="bg1"/>
                </a:solidFill>
              </a:rPr>
              <a:t>etki</a:t>
            </a:r>
          </a:p>
          <a:p>
            <a:pPr lvl="2">
              <a:buFont typeface="Wingdings" pitchFamily="2" charset="2"/>
              <a:buChar char="§"/>
            </a:pPr>
            <a:r>
              <a:rPr lang="tr-TR" b="1" dirty="0" err="1" smtClean="0">
                <a:solidFill>
                  <a:schemeClr val="bg1"/>
                </a:solidFill>
              </a:rPr>
              <a:t>Oxybutinin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  <a:r>
              <a:rPr lang="tr-TR" b="1" dirty="0" err="1" smtClean="0">
                <a:solidFill>
                  <a:schemeClr val="bg1"/>
                </a:solidFill>
              </a:rPr>
              <a:t>Transdermal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  <a:r>
              <a:rPr lang="tr-TR" b="1" dirty="0" err="1" smtClean="0">
                <a:solidFill>
                  <a:schemeClr val="bg1"/>
                </a:solidFill>
              </a:rPr>
              <a:t>Patch</a:t>
            </a:r>
            <a:r>
              <a:rPr lang="tr-TR" b="1" dirty="0">
                <a:solidFill>
                  <a:schemeClr val="bg1"/>
                </a:solidFill>
              </a:rPr>
              <a:t> </a:t>
            </a:r>
            <a:r>
              <a:rPr lang="tr-TR" dirty="0" smtClean="0">
                <a:solidFill>
                  <a:schemeClr val="bg1"/>
                </a:solidFill>
              </a:rPr>
              <a:t>[</a:t>
            </a:r>
            <a:r>
              <a:rPr lang="tr-TR" dirty="0">
                <a:solidFill>
                  <a:schemeClr val="bg1"/>
                </a:solidFill>
              </a:rPr>
              <a:t>3.9 mg/gün</a:t>
            </a:r>
            <a:r>
              <a:rPr lang="tr-TR" dirty="0" smtClean="0">
                <a:solidFill>
                  <a:schemeClr val="bg1"/>
                </a:solidFill>
              </a:rPr>
              <a:t>]</a:t>
            </a:r>
          </a:p>
          <a:p>
            <a:pPr lvl="2">
              <a:buFont typeface="Wingdings" pitchFamily="2" charset="2"/>
              <a:buChar char="§"/>
            </a:pPr>
            <a:r>
              <a:rPr lang="tr-TR" dirty="0" smtClean="0">
                <a:solidFill>
                  <a:schemeClr val="bg1"/>
                </a:solidFill>
              </a:rPr>
              <a:t>Haftada 2 kez uygulanır. İyi </a:t>
            </a:r>
            <a:r>
              <a:rPr lang="tr-TR" dirty="0" err="1" smtClean="0">
                <a:solidFill>
                  <a:schemeClr val="bg1"/>
                </a:solidFill>
              </a:rPr>
              <a:t>tolere</a:t>
            </a:r>
            <a:r>
              <a:rPr lang="tr-TR" dirty="0" smtClean="0">
                <a:solidFill>
                  <a:schemeClr val="bg1"/>
                </a:solidFill>
              </a:rPr>
              <a:t> edilir. Özellikle yaşlılar, huzurevinde kalanlar, </a:t>
            </a:r>
            <a:r>
              <a:rPr lang="tr-TR" dirty="0" err="1" smtClean="0">
                <a:solidFill>
                  <a:schemeClr val="bg1"/>
                </a:solidFill>
              </a:rPr>
              <a:t>nörojenik</a:t>
            </a:r>
            <a:r>
              <a:rPr lang="tr-TR" dirty="0" smtClean="0">
                <a:solidFill>
                  <a:schemeClr val="bg1"/>
                </a:solidFill>
              </a:rPr>
              <a:t> mesanesi olanlar ve oral ilaç alımı sorunlu olan hasta grubu en çok fayda gören gruplardır.</a:t>
            </a:r>
            <a:endParaRPr lang="tr-TR" dirty="0">
              <a:solidFill>
                <a:schemeClr val="bg1"/>
              </a:solidFill>
            </a:endParaRPr>
          </a:p>
          <a:p>
            <a:pPr lvl="2">
              <a:buFont typeface="Wingdings" pitchFamily="2" charset="2"/>
              <a:buChar char="§"/>
            </a:pPr>
            <a:endParaRPr lang="tr-TR" dirty="0" smtClean="0">
              <a:solidFill>
                <a:schemeClr val="bg1"/>
              </a:solidFill>
            </a:endParaRPr>
          </a:p>
          <a:p>
            <a:pPr lvl="3">
              <a:buNone/>
            </a:pPr>
            <a:endParaRPr lang="tr-TR" dirty="0">
              <a:solidFill>
                <a:schemeClr val="bg1"/>
              </a:solidFill>
            </a:endParaRPr>
          </a:p>
          <a:p>
            <a:pPr lvl="3">
              <a:buNone/>
            </a:pPr>
            <a:endParaRPr lang="tr-TR" sz="2400" dirty="0" smtClean="0">
              <a:solidFill>
                <a:schemeClr val="bg1"/>
              </a:solidFill>
            </a:endParaRPr>
          </a:p>
          <a:p>
            <a:pPr lvl="3">
              <a:buNone/>
            </a:pPr>
            <a:endParaRPr lang="tr-TR" dirty="0" smtClean="0">
              <a:solidFill>
                <a:schemeClr val="bg1"/>
              </a:solidFill>
            </a:endParaRPr>
          </a:p>
          <a:p>
            <a:pPr lvl="1">
              <a:buFont typeface="Wingdings" pitchFamily="2" charset="2"/>
              <a:buChar char="§"/>
            </a:pPr>
            <a:endParaRPr lang="tr-TR" dirty="0" smtClean="0">
              <a:solidFill>
                <a:schemeClr val="bg1"/>
              </a:solidFill>
            </a:endParaRPr>
          </a:p>
          <a:p>
            <a:endParaRPr lang="tr-TR" dirty="0"/>
          </a:p>
        </p:txBody>
      </p:sp>
      <p:pic>
        <p:nvPicPr>
          <p:cNvPr id="14338" name="Picture 2" descr="http://i.telegraph.co.uk/multimedia/archive/02353/pills_2353937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317" y="12536"/>
            <a:ext cx="3439305" cy="214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981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C000"/>
                </a:solidFill>
              </a:rPr>
              <a:t>TEDAVİ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sz="2400" b="1" dirty="0" err="1">
                <a:solidFill>
                  <a:schemeClr val="bg1"/>
                </a:solidFill>
              </a:rPr>
              <a:t>Tolterodin</a:t>
            </a:r>
            <a:r>
              <a:rPr lang="tr-TR" sz="2400" b="1" dirty="0">
                <a:solidFill>
                  <a:schemeClr val="bg1"/>
                </a:solidFill>
              </a:rPr>
              <a:t>  IR ve ER [</a:t>
            </a:r>
            <a:r>
              <a:rPr lang="tr-TR" sz="2400" b="1" dirty="0" err="1">
                <a:solidFill>
                  <a:schemeClr val="bg1"/>
                </a:solidFill>
              </a:rPr>
              <a:t>Detrusitol</a:t>
            </a:r>
            <a:r>
              <a:rPr lang="tr-TR" sz="2400" b="1" dirty="0">
                <a:solidFill>
                  <a:schemeClr val="bg1"/>
                </a:solidFill>
              </a:rPr>
              <a:t> 1mg,2mg, 4 mg SR]</a:t>
            </a:r>
          </a:p>
          <a:p>
            <a:r>
              <a:rPr lang="tr-TR" sz="2400" dirty="0" err="1">
                <a:solidFill>
                  <a:schemeClr val="bg1"/>
                </a:solidFill>
              </a:rPr>
              <a:t>Nonselektif</a:t>
            </a:r>
            <a:r>
              <a:rPr lang="tr-TR" sz="2400" dirty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antimuskarinik</a:t>
            </a:r>
            <a:r>
              <a:rPr lang="tr-TR" sz="2400" dirty="0" smtClean="0">
                <a:solidFill>
                  <a:schemeClr val="bg1"/>
                </a:solidFill>
              </a:rPr>
              <a:t> ( M2 ve </a:t>
            </a:r>
            <a:r>
              <a:rPr lang="tr-TR" sz="2400" smtClean="0">
                <a:solidFill>
                  <a:schemeClr val="bg1"/>
                </a:solidFill>
              </a:rPr>
              <a:t>M3 </a:t>
            </a:r>
            <a:r>
              <a:rPr lang="tr-TR" sz="2400" smtClean="0">
                <a:solidFill>
                  <a:schemeClr val="bg1"/>
                </a:solidFill>
              </a:rPr>
              <a:t>reseptörlerine </a:t>
            </a:r>
            <a:r>
              <a:rPr lang="tr-TR" sz="2400" dirty="0" smtClean="0">
                <a:solidFill>
                  <a:schemeClr val="bg1"/>
                </a:solidFill>
              </a:rPr>
              <a:t>etki eder), </a:t>
            </a:r>
            <a:r>
              <a:rPr lang="tr-TR" sz="2400" dirty="0">
                <a:solidFill>
                  <a:schemeClr val="bg1"/>
                </a:solidFill>
              </a:rPr>
              <a:t>iyi </a:t>
            </a:r>
            <a:r>
              <a:rPr lang="tr-TR" sz="2400" dirty="0" err="1">
                <a:solidFill>
                  <a:schemeClr val="bg1"/>
                </a:solidFill>
              </a:rPr>
              <a:t>tolere</a:t>
            </a:r>
            <a:r>
              <a:rPr lang="tr-TR" sz="2400" dirty="0">
                <a:solidFill>
                  <a:schemeClr val="bg1"/>
                </a:solidFill>
              </a:rPr>
              <a:t> edilir, ağız kuruluğu </a:t>
            </a:r>
            <a:r>
              <a:rPr lang="tr-TR" sz="2400" dirty="0" smtClean="0">
                <a:solidFill>
                  <a:schemeClr val="bg1"/>
                </a:solidFill>
              </a:rPr>
              <a:t>belirgin</a:t>
            </a:r>
          </a:p>
          <a:p>
            <a:endParaRPr lang="tr-TR" sz="2400" dirty="0">
              <a:solidFill>
                <a:schemeClr val="bg1"/>
              </a:solidFill>
            </a:endParaRPr>
          </a:p>
          <a:p>
            <a:r>
              <a:rPr lang="tr-TR" sz="2400" b="1" dirty="0" err="1">
                <a:solidFill>
                  <a:schemeClr val="bg1"/>
                </a:solidFill>
              </a:rPr>
              <a:t>Trospiyum</a:t>
            </a:r>
            <a:r>
              <a:rPr lang="tr-TR" sz="2400" b="1" dirty="0">
                <a:solidFill>
                  <a:schemeClr val="bg1"/>
                </a:solidFill>
              </a:rPr>
              <a:t> </a:t>
            </a:r>
            <a:r>
              <a:rPr lang="tr-TR" sz="2400" b="1" dirty="0" err="1">
                <a:solidFill>
                  <a:schemeClr val="bg1"/>
                </a:solidFill>
              </a:rPr>
              <a:t>Klorid</a:t>
            </a:r>
            <a:r>
              <a:rPr lang="tr-TR" sz="2400" b="1" dirty="0">
                <a:solidFill>
                  <a:schemeClr val="bg1"/>
                </a:solidFill>
              </a:rPr>
              <a:t>  [</a:t>
            </a:r>
            <a:r>
              <a:rPr lang="tr-TR" sz="2400" b="1" dirty="0" err="1">
                <a:solidFill>
                  <a:schemeClr val="bg1"/>
                </a:solidFill>
              </a:rPr>
              <a:t>Spasmex</a:t>
            </a:r>
            <a:r>
              <a:rPr lang="tr-TR" sz="2400" b="1" dirty="0">
                <a:solidFill>
                  <a:schemeClr val="bg1"/>
                </a:solidFill>
              </a:rPr>
              <a:t> 30 mg]: </a:t>
            </a:r>
            <a:r>
              <a:rPr lang="tr-TR" sz="2400" dirty="0" err="1">
                <a:solidFill>
                  <a:schemeClr val="bg1"/>
                </a:solidFill>
              </a:rPr>
              <a:t>Nonselektif</a:t>
            </a:r>
            <a:r>
              <a:rPr lang="tr-TR" sz="2400" dirty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antimuskarinik</a:t>
            </a:r>
            <a:r>
              <a:rPr lang="tr-TR" sz="2400" dirty="0" smtClean="0">
                <a:solidFill>
                  <a:schemeClr val="bg1"/>
                </a:solidFill>
              </a:rPr>
              <a:t> . Tüm </a:t>
            </a:r>
            <a:r>
              <a:rPr lang="tr-TR" sz="2400" dirty="0" err="1" smtClean="0">
                <a:solidFill>
                  <a:schemeClr val="bg1"/>
                </a:solidFill>
              </a:rPr>
              <a:t>muskarinik</a:t>
            </a:r>
            <a:r>
              <a:rPr lang="tr-TR" sz="2400" dirty="0" smtClean="0">
                <a:solidFill>
                  <a:schemeClr val="bg1"/>
                </a:solidFill>
              </a:rPr>
              <a:t> reseptörlere bağlanmakla birlikte yoğun olarak M1, M2 ve M3’e bağlanmaktadır.  </a:t>
            </a:r>
            <a:r>
              <a:rPr lang="tr-TR" sz="2400" dirty="0">
                <a:solidFill>
                  <a:schemeClr val="bg1"/>
                </a:solidFill>
              </a:rPr>
              <a:t>Kan-beyin bariyerini geçmez</a:t>
            </a:r>
            <a:r>
              <a:rPr lang="tr-TR" sz="2400" dirty="0" smtClean="0">
                <a:solidFill>
                  <a:schemeClr val="bg1"/>
                </a:solidFill>
              </a:rPr>
              <a:t>. Kognitif fonksiyonları etkilemez. İyi </a:t>
            </a:r>
            <a:r>
              <a:rPr lang="tr-TR" sz="2400" dirty="0" err="1" smtClean="0">
                <a:solidFill>
                  <a:schemeClr val="bg1"/>
                </a:solidFill>
              </a:rPr>
              <a:t>tolere</a:t>
            </a:r>
            <a:r>
              <a:rPr lang="tr-TR" sz="2400" dirty="0" smtClean="0">
                <a:solidFill>
                  <a:schemeClr val="bg1"/>
                </a:solidFill>
              </a:rPr>
              <a:t> edilir.</a:t>
            </a:r>
          </a:p>
          <a:p>
            <a:r>
              <a:rPr lang="tr-TR" sz="2400" dirty="0" smtClean="0">
                <a:solidFill>
                  <a:schemeClr val="bg1"/>
                </a:solidFill>
              </a:rPr>
              <a:t>İdrar yoluyla önemli oranda </a:t>
            </a:r>
            <a:r>
              <a:rPr lang="tr-TR" sz="2400" dirty="0" err="1" smtClean="0">
                <a:solidFill>
                  <a:schemeClr val="bg1"/>
                </a:solidFill>
              </a:rPr>
              <a:t>metabolize</a:t>
            </a:r>
            <a:r>
              <a:rPr lang="tr-TR" sz="2400" dirty="0" smtClean="0">
                <a:solidFill>
                  <a:schemeClr val="bg1"/>
                </a:solidFill>
              </a:rPr>
              <a:t> edilmeden atılması, </a:t>
            </a:r>
            <a:r>
              <a:rPr lang="tr-TR" sz="2400" dirty="0" err="1" smtClean="0">
                <a:solidFill>
                  <a:schemeClr val="bg1"/>
                </a:solidFill>
              </a:rPr>
              <a:t>ürothelyumda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afferent</a:t>
            </a:r>
            <a:r>
              <a:rPr lang="tr-TR" sz="2400" dirty="0" smtClean="0">
                <a:solidFill>
                  <a:schemeClr val="bg1"/>
                </a:solidFill>
              </a:rPr>
              <a:t> reseptörlerin  aracılık ettiği lokal aktivite ile erken ve uzun süren klinik etkinliğini sağlar</a:t>
            </a:r>
            <a:endParaRPr lang="tr-TR" sz="2400" dirty="0">
              <a:solidFill>
                <a:schemeClr val="bg1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0296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tr-TR" dirty="0">
                <a:solidFill>
                  <a:srgbClr val="FFC000"/>
                </a:solidFill>
              </a:rPr>
              <a:t>TEDAVİ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340768"/>
            <a:ext cx="8856984" cy="5184576"/>
          </a:xfrm>
        </p:spPr>
        <p:txBody>
          <a:bodyPr>
            <a:normAutofit fontScale="85000" lnSpcReduction="20000"/>
          </a:bodyPr>
          <a:lstStyle/>
          <a:p>
            <a:r>
              <a:rPr lang="tr-TR" sz="3500" b="1" dirty="0">
                <a:solidFill>
                  <a:schemeClr val="bg1"/>
                </a:solidFill>
              </a:rPr>
              <a:t>M3 </a:t>
            </a:r>
            <a:r>
              <a:rPr lang="tr-TR" sz="3500" b="1" dirty="0" err="1">
                <a:solidFill>
                  <a:schemeClr val="bg1"/>
                </a:solidFill>
              </a:rPr>
              <a:t>selektif</a:t>
            </a:r>
            <a:r>
              <a:rPr lang="tr-TR" sz="3500" b="1" dirty="0">
                <a:solidFill>
                  <a:schemeClr val="bg1"/>
                </a:solidFill>
              </a:rPr>
              <a:t> anti </a:t>
            </a:r>
            <a:r>
              <a:rPr lang="tr-TR" sz="3500" b="1" dirty="0" err="1">
                <a:solidFill>
                  <a:schemeClr val="bg1"/>
                </a:solidFill>
              </a:rPr>
              <a:t>muskarinik</a:t>
            </a:r>
            <a:r>
              <a:rPr lang="tr-TR" sz="3500" b="1" dirty="0">
                <a:solidFill>
                  <a:schemeClr val="bg1"/>
                </a:solidFill>
              </a:rPr>
              <a:t> </a:t>
            </a:r>
            <a:r>
              <a:rPr lang="tr-TR" sz="3500" b="1" dirty="0" smtClean="0">
                <a:solidFill>
                  <a:schemeClr val="bg1"/>
                </a:solidFill>
              </a:rPr>
              <a:t>ajanlar</a:t>
            </a:r>
          </a:p>
          <a:p>
            <a:endParaRPr lang="tr-TR" sz="3500" b="1" dirty="0">
              <a:solidFill>
                <a:schemeClr val="bg1"/>
              </a:solidFill>
            </a:endParaRPr>
          </a:p>
          <a:p>
            <a:r>
              <a:rPr lang="tr-TR" b="1" dirty="0" err="1">
                <a:solidFill>
                  <a:schemeClr val="bg1"/>
                </a:solidFill>
              </a:rPr>
              <a:t>Solifenasin</a:t>
            </a:r>
            <a:r>
              <a:rPr lang="tr-TR" b="1" dirty="0">
                <a:solidFill>
                  <a:schemeClr val="bg1"/>
                </a:solidFill>
              </a:rPr>
              <a:t> </a:t>
            </a:r>
            <a:r>
              <a:rPr lang="tr-TR" dirty="0">
                <a:solidFill>
                  <a:schemeClr val="bg1"/>
                </a:solidFill>
              </a:rPr>
              <a:t>  [</a:t>
            </a:r>
            <a:r>
              <a:rPr lang="tr-TR" dirty="0" err="1">
                <a:solidFill>
                  <a:schemeClr val="bg1"/>
                </a:solidFill>
              </a:rPr>
              <a:t>Vesicare</a:t>
            </a:r>
            <a:r>
              <a:rPr lang="tr-TR" dirty="0">
                <a:solidFill>
                  <a:schemeClr val="bg1"/>
                </a:solidFill>
              </a:rPr>
              <a:t>  </a:t>
            </a:r>
            <a:r>
              <a:rPr lang="tr-TR" dirty="0" err="1">
                <a:solidFill>
                  <a:schemeClr val="bg1"/>
                </a:solidFill>
              </a:rPr>
              <a:t>Kinzy</a:t>
            </a:r>
            <a:r>
              <a:rPr lang="tr-TR" dirty="0">
                <a:solidFill>
                  <a:schemeClr val="bg1"/>
                </a:solidFill>
              </a:rPr>
              <a:t>; 5mg, 10 mg</a:t>
            </a:r>
            <a:r>
              <a:rPr lang="tr-TR" dirty="0" smtClean="0">
                <a:solidFill>
                  <a:schemeClr val="bg1"/>
                </a:solidFill>
              </a:rPr>
              <a:t>]: Tolerans  iyi.  Ağız kuruluğu, </a:t>
            </a:r>
            <a:r>
              <a:rPr lang="tr-TR" dirty="0" err="1" smtClean="0">
                <a:solidFill>
                  <a:schemeClr val="bg1"/>
                </a:solidFill>
              </a:rPr>
              <a:t>konstipasyon</a:t>
            </a:r>
            <a:r>
              <a:rPr lang="tr-TR" dirty="0" smtClean="0">
                <a:solidFill>
                  <a:schemeClr val="bg1"/>
                </a:solidFill>
              </a:rPr>
              <a:t> hafif-orta düzeyde</a:t>
            </a:r>
          </a:p>
          <a:p>
            <a:pPr marL="0" indent="0">
              <a:buNone/>
            </a:pPr>
            <a:endParaRPr lang="tr-TR" dirty="0">
              <a:solidFill>
                <a:schemeClr val="bg1"/>
              </a:solidFill>
            </a:endParaRPr>
          </a:p>
          <a:p>
            <a:r>
              <a:rPr lang="tr-TR" b="1" dirty="0" err="1">
                <a:solidFill>
                  <a:schemeClr val="bg1"/>
                </a:solidFill>
              </a:rPr>
              <a:t>Darifenasin</a:t>
            </a:r>
            <a:r>
              <a:rPr lang="tr-TR" b="1" dirty="0">
                <a:solidFill>
                  <a:schemeClr val="bg1"/>
                </a:solidFill>
              </a:rPr>
              <a:t> </a:t>
            </a:r>
            <a:r>
              <a:rPr lang="tr-TR" dirty="0">
                <a:solidFill>
                  <a:schemeClr val="bg1"/>
                </a:solidFill>
              </a:rPr>
              <a:t> [</a:t>
            </a:r>
            <a:r>
              <a:rPr lang="tr-TR" dirty="0" err="1">
                <a:solidFill>
                  <a:schemeClr val="bg1"/>
                </a:solidFill>
              </a:rPr>
              <a:t>Emselex</a:t>
            </a:r>
            <a:r>
              <a:rPr lang="tr-TR" dirty="0">
                <a:solidFill>
                  <a:schemeClr val="bg1"/>
                </a:solidFill>
              </a:rPr>
              <a:t> ER 7.5 mg SR  ve 15 mg SR</a:t>
            </a:r>
            <a:r>
              <a:rPr lang="tr-TR" dirty="0" smtClean="0">
                <a:solidFill>
                  <a:schemeClr val="bg1"/>
                </a:solidFill>
              </a:rPr>
              <a:t>]: Tolerans iyi, yan etki az-orta grupta. SSS ve kardiyak açıdan ileri yaş hastalarda güvenli. </a:t>
            </a:r>
          </a:p>
          <a:p>
            <a:endParaRPr lang="tr-TR" dirty="0">
              <a:solidFill>
                <a:schemeClr val="bg1"/>
              </a:solidFill>
            </a:endParaRPr>
          </a:p>
          <a:p>
            <a:r>
              <a:rPr lang="tr-TR" b="1" dirty="0" err="1">
                <a:solidFill>
                  <a:schemeClr val="bg1"/>
                </a:solidFill>
              </a:rPr>
              <a:t>Fesoterodin</a:t>
            </a:r>
            <a:r>
              <a:rPr lang="tr-TR" dirty="0">
                <a:solidFill>
                  <a:schemeClr val="bg1"/>
                </a:solidFill>
              </a:rPr>
              <a:t>  [ </a:t>
            </a:r>
            <a:r>
              <a:rPr lang="tr-TR" dirty="0" err="1">
                <a:solidFill>
                  <a:schemeClr val="bg1"/>
                </a:solidFill>
              </a:rPr>
              <a:t>Toviaz</a:t>
            </a:r>
            <a:r>
              <a:rPr lang="tr-TR" dirty="0">
                <a:solidFill>
                  <a:schemeClr val="bg1"/>
                </a:solidFill>
              </a:rPr>
              <a:t> 4 mg SR ve 8 mg SR</a:t>
            </a:r>
            <a:r>
              <a:rPr lang="tr-TR" dirty="0" smtClean="0">
                <a:solidFill>
                  <a:schemeClr val="bg1"/>
                </a:solidFill>
              </a:rPr>
              <a:t>]: İyi </a:t>
            </a:r>
            <a:r>
              <a:rPr lang="tr-TR" dirty="0" err="1" smtClean="0">
                <a:solidFill>
                  <a:schemeClr val="bg1"/>
                </a:solidFill>
              </a:rPr>
              <a:t>tolere</a:t>
            </a:r>
            <a:r>
              <a:rPr lang="tr-TR" dirty="0" smtClean="0">
                <a:solidFill>
                  <a:schemeClr val="bg1"/>
                </a:solidFill>
              </a:rPr>
              <a:t> edilir.</a:t>
            </a:r>
          </a:p>
          <a:p>
            <a:endParaRPr lang="tr-TR" dirty="0">
              <a:solidFill>
                <a:schemeClr val="bg1"/>
              </a:solidFill>
            </a:endParaRPr>
          </a:p>
          <a:p>
            <a:r>
              <a:rPr lang="tr-TR" b="1" dirty="0" err="1">
                <a:solidFill>
                  <a:schemeClr val="bg1"/>
                </a:solidFill>
              </a:rPr>
              <a:t>Propiverine</a:t>
            </a:r>
            <a:r>
              <a:rPr lang="tr-TR" dirty="0">
                <a:solidFill>
                  <a:schemeClr val="bg1"/>
                </a:solidFill>
              </a:rPr>
              <a:t>  [</a:t>
            </a:r>
            <a:r>
              <a:rPr lang="tr-TR" dirty="0" err="1">
                <a:solidFill>
                  <a:schemeClr val="bg1"/>
                </a:solidFill>
              </a:rPr>
              <a:t>Mictonorm</a:t>
            </a:r>
            <a:r>
              <a:rPr lang="tr-TR" dirty="0">
                <a:solidFill>
                  <a:schemeClr val="bg1"/>
                </a:solidFill>
              </a:rPr>
              <a:t> 15 mg, 30 mg SR</a:t>
            </a:r>
            <a:r>
              <a:rPr lang="tr-TR" dirty="0" smtClean="0">
                <a:solidFill>
                  <a:schemeClr val="bg1"/>
                </a:solidFill>
              </a:rPr>
              <a:t>]:  Hem </a:t>
            </a:r>
            <a:r>
              <a:rPr lang="tr-TR" dirty="0" err="1">
                <a:solidFill>
                  <a:schemeClr val="bg1"/>
                </a:solidFill>
              </a:rPr>
              <a:t>antimuskarinik</a:t>
            </a:r>
            <a:r>
              <a:rPr lang="tr-TR" dirty="0">
                <a:solidFill>
                  <a:schemeClr val="bg1"/>
                </a:solidFill>
              </a:rPr>
              <a:t> hem de kalsiyum kanal </a:t>
            </a:r>
            <a:r>
              <a:rPr lang="tr-TR" dirty="0" err="1" smtClean="0">
                <a:solidFill>
                  <a:schemeClr val="bg1"/>
                </a:solidFill>
              </a:rPr>
              <a:t>blokeri</a:t>
            </a:r>
            <a:endParaRPr lang="tr-TR" dirty="0">
              <a:solidFill>
                <a:schemeClr val="bg1"/>
              </a:solidFill>
            </a:endParaRPr>
          </a:p>
          <a:p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762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CC00"/>
                </a:solidFill>
              </a:rPr>
              <a:t>ANTİMUSKARİNİK </a:t>
            </a:r>
            <a:r>
              <a:rPr lang="tr-TR" dirty="0">
                <a:solidFill>
                  <a:srgbClr val="FFCC00"/>
                </a:solidFill>
              </a:rPr>
              <a:t>TEDAVİNİN ETKİ </a:t>
            </a:r>
            <a:r>
              <a:rPr lang="tr-TR" dirty="0" smtClean="0">
                <a:solidFill>
                  <a:srgbClr val="FFCC00"/>
                </a:solidFill>
              </a:rPr>
              <a:t>MEKANİZMASI</a:t>
            </a:r>
            <a:endParaRPr lang="tr-TR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tr-TR" sz="2800" b="1" dirty="0" smtClean="0">
              <a:solidFill>
                <a:srgbClr val="FFFFFF"/>
              </a:solidFill>
            </a:endParaRPr>
          </a:p>
          <a:p>
            <a:r>
              <a:rPr lang="tr-TR" sz="2400" b="1" dirty="0" err="1" smtClean="0">
                <a:solidFill>
                  <a:srgbClr val="FFFFFF"/>
                </a:solidFill>
              </a:rPr>
              <a:t>Kolinerjik</a:t>
            </a:r>
            <a:r>
              <a:rPr lang="tr-TR" sz="2400" b="1" dirty="0" smtClean="0">
                <a:solidFill>
                  <a:srgbClr val="FFFFFF"/>
                </a:solidFill>
              </a:rPr>
              <a:t> </a:t>
            </a:r>
            <a:r>
              <a:rPr lang="tr-TR" sz="2400" b="1" dirty="0" err="1">
                <a:solidFill>
                  <a:srgbClr val="FFFFFF"/>
                </a:solidFill>
              </a:rPr>
              <a:t>m</a:t>
            </a:r>
            <a:r>
              <a:rPr lang="tr-TR" sz="2400" b="1" dirty="0" err="1" smtClean="0">
                <a:solidFill>
                  <a:srgbClr val="FFFFFF"/>
                </a:solidFill>
              </a:rPr>
              <a:t>uskarinik</a:t>
            </a:r>
            <a:r>
              <a:rPr lang="tr-TR" sz="2400" b="1" dirty="0" smtClean="0">
                <a:solidFill>
                  <a:srgbClr val="FFFFFF"/>
                </a:solidFill>
              </a:rPr>
              <a:t> </a:t>
            </a:r>
            <a:r>
              <a:rPr lang="tr-TR" sz="2400" b="1" dirty="0">
                <a:solidFill>
                  <a:srgbClr val="FFFFFF"/>
                </a:solidFill>
              </a:rPr>
              <a:t>reseptör blokajı </a:t>
            </a:r>
            <a:r>
              <a:rPr lang="tr-TR" sz="2400" b="1" dirty="0" smtClean="0">
                <a:solidFill>
                  <a:srgbClr val="FFFFFF"/>
                </a:solidFill>
              </a:rPr>
              <a:t>sağlar</a:t>
            </a:r>
          </a:p>
          <a:p>
            <a:endParaRPr lang="tr-TR" sz="2400" b="1" dirty="0">
              <a:solidFill>
                <a:srgbClr val="FFFFFF"/>
              </a:solidFill>
            </a:endParaRPr>
          </a:p>
          <a:p>
            <a:r>
              <a:rPr lang="tr-TR" sz="2400" dirty="0" err="1">
                <a:solidFill>
                  <a:srgbClr val="FFFFFF"/>
                </a:solidFill>
              </a:rPr>
              <a:t>Detrusor</a:t>
            </a: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err="1">
                <a:solidFill>
                  <a:srgbClr val="FFFFFF"/>
                </a:solidFill>
              </a:rPr>
              <a:t>muskarinik</a:t>
            </a:r>
            <a:r>
              <a:rPr lang="tr-TR" sz="2400" dirty="0">
                <a:solidFill>
                  <a:srgbClr val="FFFFFF"/>
                </a:solidFill>
              </a:rPr>
              <a:t> reseptördeki </a:t>
            </a:r>
            <a:r>
              <a:rPr lang="tr-TR" sz="2400" dirty="0" err="1">
                <a:solidFill>
                  <a:srgbClr val="FFFFFF"/>
                </a:solidFill>
              </a:rPr>
              <a:t>asetilkolin</a:t>
            </a:r>
            <a:r>
              <a:rPr lang="tr-TR" sz="2400" dirty="0">
                <a:solidFill>
                  <a:srgbClr val="FFFFFF"/>
                </a:solidFill>
              </a:rPr>
              <a:t> etkisini </a:t>
            </a:r>
            <a:endParaRPr lang="tr-TR" sz="24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 </a:t>
            </a:r>
            <a:r>
              <a:rPr lang="tr-TR" sz="2400" dirty="0" err="1" smtClean="0">
                <a:solidFill>
                  <a:srgbClr val="FFFFFF"/>
                </a:solidFill>
              </a:rPr>
              <a:t>antagonize</a:t>
            </a:r>
            <a:r>
              <a:rPr lang="tr-TR" sz="2400" dirty="0" smtClean="0">
                <a:solidFill>
                  <a:srgbClr val="FFFFFF"/>
                </a:solidFill>
              </a:rPr>
              <a:t> eder</a:t>
            </a:r>
          </a:p>
          <a:p>
            <a:endParaRPr lang="tr-TR" sz="2400" dirty="0">
              <a:solidFill>
                <a:srgbClr val="FFFFFF"/>
              </a:solidFill>
            </a:endParaRPr>
          </a:p>
          <a:p>
            <a:r>
              <a:rPr lang="tr-TR" sz="2400" dirty="0" err="1" smtClean="0">
                <a:solidFill>
                  <a:srgbClr val="FFFFFF"/>
                </a:solidFill>
              </a:rPr>
              <a:t>Detrusor</a:t>
            </a:r>
            <a:r>
              <a:rPr lang="tr-TR" sz="2400" dirty="0" smtClean="0">
                <a:solidFill>
                  <a:srgbClr val="FFFFFF"/>
                </a:solidFill>
              </a:rPr>
              <a:t> </a:t>
            </a:r>
            <a:r>
              <a:rPr lang="tr-TR" sz="2400" dirty="0" err="1">
                <a:solidFill>
                  <a:srgbClr val="FFFFFF"/>
                </a:solidFill>
              </a:rPr>
              <a:t>kontraksiyonlarının</a:t>
            </a: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sayısı </a:t>
            </a:r>
            <a:r>
              <a:rPr lang="tr-TR" sz="2400" dirty="0">
                <a:solidFill>
                  <a:srgbClr val="FFFFFF"/>
                </a:solidFill>
              </a:rPr>
              <a:t>ve şiddetinde </a:t>
            </a:r>
            <a:r>
              <a:rPr lang="tr-TR" sz="2400" dirty="0" smtClean="0">
                <a:solidFill>
                  <a:srgbClr val="FFFFFF"/>
                </a:solidFill>
              </a:rPr>
              <a:t>azalma</a:t>
            </a:r>
          </a:p>
          <a:p>
            <a:endParaRPr lang="tr-TR" sz="2400" dirty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İlk </a:t>
            </a:r>
            <a:r>
              <a:rPr lang="tr-TR" sz="2400" dirty="0">
                <a:solidFill>
                  <a:srgbClr val="FFFFFF"/>
                </a:solidFill>
              </a:rPr>
              <a:t>idrar hissini </a:t>
            </a:r>
            <a:r>
              <a:rPr lang="tr-TR" sz="2400" dirty="0" smtClean="0">
                <a:solidFill>
                  <a:srgbClr val="FFFFFF"/>
                </a:solidFill>
              </a:rPr>
              <a:t>geciktirir</a:t>
            </a:r>
          </a:p>
          <a:p>
            <a:endParaRPr lang="tr-TR" sz="2400" dirty="0" smtClean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Mesane </a:t>
            </a:r>
            <a:r>
              <a:rPr lang="tr-TR" sz="2400" dirty="0">
                <a:solidFill>
                  <a:srgbClr val="FFFFFF"/>
                </a:solidFill>
              </a:rPr>
              <a:t>kapasitesinde artış</a:t>
            </a:r>
          </a:p>
          <a:p>
            <a:endParaRPr lang="tr-TR" sz="2400" dirty="0">
              <a:solidFill>
                <a:srgbClr val="FFFFFF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0319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6513" y="1588"/>
            <a:ext cx="9144000" cy="6858000"/>
            <a:chOff x="9" y="1"/>
            <a:chExt cx="5760" cy="4320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9" y="1"/>
              <a:ext cx="5760" cy="4320"/>
              <a:chOff x="9" y="1"/>
              <a:chExt cx="5760" cy="4320"/>
            </a:xfrm>
          </p:grpSpPr>
          <p:pic>
            <p:nvPicPr>
              <p:cNvPr id="10" name="Picture 5" descr="Slayt4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9" y="1"/>
                <a:ext cx="5760" cy="4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" name="Text Box 6"/>
              <p:cNvSpPr txBox="1">
                <a:spLocks noChangeArrowheads="1"/>
              </p:cNvSpPr>
              <p:nvPr/>
            </p:nvSpPr>
            <p:spPr bwMode="auto">
              <a:xfrm>
                <a:off x="1308" y="1025"/>
                <a:ext cx="370" cy="326"/>
              </a:xfrm>
              <a:prstGeom prst="rect">
                <a:avLst/>
              </a:prstGeom>
              <a:solidFill>
                <a:srgbClr val="FF9900"/>
              </a:solidFill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kumimoji="1" lang="tr-TR" sz="1400" b="1">
                    <a:solidFill>
                      <a:srgbClr val="000066"/>
                    </a:solidFill>
                    <a:cs typeface="Arial" charset="0"/>
                  </a:rPr>
                  <a:t>sss</a:t>
                </a:r>
              </a:p>
              <a:p>
                <a:r>
                  <a:rPr kumimoji="1" lang="tr-TR" sz="1400" b="1">
                    <a:solidFill>
                      <a:srgbClr val="A50021"/>
                    </a:solidFill>
                    <a:cs typeface="Arial" charset="0"/>
                  </a:rPr>
                  <a:t>M1-5</a:t>
                </a:r>
                <a:endParaRPr kumimoji="1" lang="en-US" sz="1400" b="1">
                  <a:solidFill>
                    <a:srgbClr val="A50021"/>
                  </a:solidFill>
                  <a:cs typeface="Arial" charset="0"/>
                </a:endParaRPr>
              </a:p>
            </p:txBody>
          </p:sp>
          <p:sp>
            <p:nvSpPr>
              <p:cNvPr id="12" name="Text Box 7"/>
              <p:cNvSpPr txBox="1">
                <a:spLocks noChangeArrowheads="1"/>
              </p:cNvSpPr>
              <p:nvPr/>
            </p:nvSpPr>
            <p:spPr bwMode="auto">
              <a:xfrm>
                <a:off x="2580" y="912"/>
                <a:ext cx="1476" cy="404"/>
              </a:xfrm>
              <a:prstGeom prst="rect">
                <a:avLst/>
              </a:prstGeom>
              <a:solidFill>
                <a:srgbClr val="000066"/>
              </a:solidFill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kumimoji="1" lang="tr-TR" b="1">
                    <a:solidFill>
                      <a:prstClr val="white"/>
                    </a:solidFill>
                    <a:cs typeface="Arial" charset="0"/>
                  </a:rPr>
                  <a:t>Iris, Cilier body   </a:t>
                </a:r>
                <a:r>
                  <a:rPr kumimoji="1" lang="tr-TR" b="1">
                    <a:solidFill>
                      <a:srgbClr val="FFCCFF"/>
                    </a:solidFill>
                    <a:cs typeface="Arial" charset="0"/>
                  </a:rPr>
                  <a:t>M1</a:t>
                </a:r>
              </a:p>
              <a:p>
                <a:r>
                  <a:rPr kumimoji="1" lang="tr-TR" b="1">
                    <a:solidFill>
                      <a:prstClr val="white"/>
                    </a:solidFill>
                    <a:cs typeface="Arial" charset="0"/>
                  </a:rPr>
                  <a:t>Lacrimal bezler  </a:t>
                </a:r>
                <a:r>
                  <a:rPr kumimoji="1" lang="tr-TR" b="1">
                    <a:solidFill>
                      <a:srgbClr val="FFCCFF"/>
                    </a:solidFill>
                    <a:cs typeface="Arial" charset="0"/>
                  </a:rPr>
                  <a:t>M3</a:t>
                </a:r>
                <a:endParaRPr kumimoji="1" lang="en-US" b="1">
                  <a:solidFill>
                    <a:srgbClr val="FFCCFF"/>
                  </a:solidFill>
                  <a:cs typeface="Arial" charset="0"/>
                </a:endParaRPr>
              </a:p>
            </p:txBody>
          </p:sp>
          <p:sp>
            <p:nvSpPr>
              <p:cNvPr id="13" name="Text Box 8"/>
              <p:cNvSpPr txBox="1">
                <a:spLocks noChangeArrowheads="1"/>
              </p:cNvSpPr>
              <p:nvPr/>
            </p:nvSpPr>
            <p:spPr bwMode="auto">
              <a:xfrm>
                <a:off x="2592" y="1372"/>
                <a:ext cx="948" cy="404"/>
              </a:xfrm>
              <a:prstGeom prst="rect">
                <a:avLst/>
              </a:prstGeom>
              <a:solidFill>
                <a:srgbClr val="000066"/>
              </a:solidFill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kumimoji="1" lang="tr-TR" b="1">
                    <a:solidFill>
                      <a:prstClr val="white"/>
                    </a:solidFill>
                    <a:cs typeface="Arial" charset="0"/>
                  </a:rPr>
                  <a:t>Tükrük  </a:t>
                </a:r>
                <a:r>
                  <a:rPr kumimoji="1" lang="tr-TR" b="1">
                    <a:solidFill>
                      <a:srgbClr val="FFCCFF"/>
                    </a:solidFill>
                    <a:cs typeface="Arial" charset="0"/>
                  </a:rPr>
                  <a:t>M1</a:t>
                </a:r>
              </a:p>
              <a:p>
                <a:r>
                  <a:rPr kumimoji="1" lang="tr-TR" b="1">
                    <a:solidFill>
                      <a:prstClr val="white"/>
                    </a:solidFill>
                    <a:cs typeface="Arial" charset="0"/>
                  </a:rPr>
                  <a:t>Bezleri    </a:t>
                </a:r>
                <a:r>
                  <a:rPr kumimoji="1" lang="tr-TR" b="1">
                    <a:solidFill>
                      <a:srgbClr val="FFCCFF"/>
                    </a:solidFill>
                    <a:cs typeface="Arial" charset="0"/>
                  </a:rPr>
                  <a:t>M3</a:t>
                </a:r>
                <a:endParaRPr kumimoji="1" lang="en-US" b="1">
                  <a:solidFill>
                    <a:srgbClr val="FFCCFF"/>
                  </a:solidFill>
                  <a:cs typeface="Arial" charset="0"/>
                </a:endParaRPr>
              </a:p>
            </p:txBody>
          </p:sp>
          <p:sp>
            <p:nvSpPr>
              <p:cNvPr id="14" name="Text Box 9"/>
              <p:cNvSpPr txBox="1">
                <a:spLocks noChangeArrowheads="1"/>
              </p:cNvSpPr>
              <p:nvPr/>
            </p:nvSpPr>
            <p:spPr bwMode="auto">
              <a:xfrm>
                <a:off x="2688" y="2169"/>
                <a:ext cx="668" cy="231"/>
              </a:xfrm>
              <a:prstGeom prst="rect">
                <a:avLst/>
              </a:prstGeom>
              <a:solidFill>
                <a:srgbClr val="000066"/>
              </a:solidFill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kumimoji="1" lang="tr-TR" b="1">
                    <a:solidFill>
                      <a:prstClr val="white"/>
                    </a:solidFill>
                    <a:cs typeface="Arial" charset="0"/>
                  </a:rPr>
                  <a:t>Kalp </a:t>
                </a:r>
                <a:r>
                  <a:rPr kumimoji="1" lang="tr-TR" b="1">
                    <a:solidFill>
                      <a:srgbClr val="FFCCFF"/>
                    </a:solidFill>
                    <a:cs typeface="Arial" charset="0"/>
                  </a:rPr>
                  <a:t>M2</a:t>
                </a:r>
                <a:endParaRPr kumimoji="1" lang="en-US" b="1">
                  <a:solidFill>
                    <a:srgbClr val="FFCCFF"/>
                  </a:solidFill>
                  <a:cs typeface="Arial" charset="0"/>
                </a:endParaRPr>
              </a:p>
            </p:txBody>
          </p:sp>
          <p:sp>
            <p:nvSpPr>
              <p:cNvPr id="15" name="Text Box 10"/>
              <p:cNvSpPr txBox="1">
                <a:spLocks noChangeArrowheads="1"/>
              </p:cNvSpPr>
              <p:nvPr/>
            </p:nvSpPr>
            <p:spPr bwMode="auto">
              <a:xfrm>
                <a:off x="2736" y="2668"/>
                <a:ext cx="812" cy="404"/>
              </a:xfrm>
              <a:prstGeom prst="rect">
                <a:avLst/>
              </a:prstGeom>
              <a:solidFill>
                <a:srgbClr val="000066"/>
              </a:solidFill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kumimoji="1" lang="tr-TR" b="1">
                    <a:solidFill>
                      <a:prstClr val="white"/>
                    </a:solidFill>
                    <a:cs typeface="Arial" charset="0"/>
                  </a:rPr>
                  <a:t>Mide </a:t>
                </a:r>
                <a:r>
                  <a:rPr kumimoji="1" lang="tr-TR" b="1">
                    <a:solidFill>
                      <a:srgbClr val="FFCCFF"/>
                    </a:solidFill>
                    <a:cs typeface="Arial" charset="0"/>
                  </a:rPr>
                  <a:t>M2-3</a:t>
                </a:r>
              </a:p>
              <a:p>
                <a:endParaRPr kumimoji="1" lang="en-US" b="1">
                  <a:solidFill>
                    <a:prstClr val="white"/>
                  </a:solidFill>
                  <a:cs typeface="Arial" charset="0"/>
                </a:endParaRPr>
              </a:p>
            </p:txBody>
          </p:sp>
          <p:sp>
            <p:nvSpPr>
              <p:cNvPr id="16" name="Text Box 11"/>
              <p:cNvSpPr txBox="1">
                <a:spLocks noChangeArrowheads="1"/>
              </p:cNvSpPr>
              <p:nvPr/>
            </p:nvSpPr>
            <p:spPr bwMode="auto">
              <a:xfrm>
                <a:off x="2688" y="3148"/>
                <a:ext cx="892" cy="404"/>
              </a:xfrm>
              <a:prstGeom prst="rect">
                <a:avLst/>
              </a:prstGeom>
              <a:solidFill>
                <a:srgbClr val="000066"/>
              </a:solidFill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kumimoji="1" lang="tr-TR" b="1">
                    <a:solidFill>
                      <a:prstClr val="white"/>
                    </a:solidFill>
                    <a:cs typeface="Arial" charset="0"/>
                  </a:rPr>
                  <a:t>Kolon </a:t>
                </a:r>
                <a:r>
                  <a:rPr kumimoji="1" lang="tr-TR" b="1">
                    <a:solidFill>
                      <a:srgbClr val="FFCCFF"/>
                    </a:solidFill>
                    <a:cs typeface="Arial" charset="0"/>
                  </a:rPr>
                  <a:t>M2-3</a:t>
                </a:r>
              </a:p>
              <a:p>
                <a:endParaRPr kumimoji="1" lang="en-US" b="1">
                  <a:solidFill>
                    <a:srgbClr val="FFCCFF"/>
                  </a:solidFill>
                  <a:cs typeface="Arial" charset="0"/>
                </a:endParaRPr>
              </a:p>
            </p:txBody>
          </p:sp>
          <p:sp>
            <p:nvSpPr>
              <p:cNvPr id="17" name="Text Box 12"/>
              <p:cNvSpPr txBox="1">
                <a:spLocks noChangeArrowheads="1"/>
              </p:cNvSpPr>
              <p:nvPr/>
            </p:nvSpPr>
            <p:spPr bwMode="auto">
              <a:xfrm>
                <a:off x="2736" y="3676"/>
                <a:ext cx="2068" cy="231"/>
              </a:xfrm>
              <a:prstGeom prst="rect">
                <a:avLst/>
              </a:prstGeom>
              <a:solidFill>
                <a:srgbClr val="000066"/>
              </a:solidFill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r>
                  <a:rPr kumimoji="1" lang="tr-TR" b="1">
                    <a:solidFill>
                      <a:prstClr val="white"/>
                    </a:solidFill>
                    <a:cs typeface="Arial" charset="0"/>
                  </a:rPr>
                  <a:t>Mesane (Detrusor kası) </a:t>
                </a:r>
                <a:r>
                  <a:rPr kumimoji="1" lang="tr-TR" b="1">
                    <a:solidFill>
                      <a:srgbClr val="FFCCFF"/>
                    </a:solidFill>
                    <a:cs typeface="Arial" charset="0"/>
                  </a:rPr>
                  <a:t>M2-3</a:t>
                </a:r>
                <a:endParaRPr kumimoji="1" lang="en-US" b="1">
                  <a:solidFill>
                    <a:srgbClr val="FFCCFF"/>
                  </a:solidFill>
                  <a:cs typeface="Arial" charset="0"/>
                </a:endParaRPr>
              </a:p>
            </p:txBody>
          </p:sp>
        </p:grpSp>
        <p:sp>
          <p:nvSpPr>
            <p:cNvPr id="4" name="Rectangle 13"/>
            <p:cNvSpPr>
              <a:spLocks noChangeArrowheads="1"/>
            </p:cNvSpPr>
            <p:nvPr/>
          </p:nvSpPr>
          <p:spPr bwMode="auto">
            <a:xfrm>
              <a:off x="48" y="1344"/>
              <a:ext cx="1200" cy="1536"/>
            </a:xfrm>
            <a:prstGeom prst="rect">
              <a:avLst/>
            </a:prstGeom>
            <a:solidFill>
              <a:srgbClr val="000066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marL="342900" indent="-342900">
                <a:spcBef>
                  <a:spcPct val="20000"/>
                </a:spcBef>
                <a:buClr>
                  <a:prstClr val="black"/>
                </a:buClr>
              </a:pPr>
              <a:endParaRPr lang="tr-TR" sz="1400" b="1">
                <a:solidFill>
                  <a:srgbClr val="FFFF00"/>
                </a:solidFill>
                <a:cs typeface="Arial" charset="0"/>
              </a:endParaRPr>
            </a:p>
            <a:p>
              <a:pPr marL="342900" indent="-342900">
                <a:spcBef>
                  <a:spcPct val="20000"/>
                </a:spcBef>
                <a:buClr>
                  <a:prstClr val="black"/>
                </a:buClr>
              </a:pPr>
              <a:endParaRPr lang="en-GB" sz="1400" b="1">
                <a:solidFill>
                  <a:srgbClr val="FFFF00"/>
                </a:solidFill>
                <a:cs typeface="Arial" charset="0"/>
              </a:endParaRPr>
            </a:p>
          </p:txBody>
        </p:sp>
        <p:sp>
          <p:nvSpPr>
            <p:cNvPr id="5" name="Text Box 14"/>
            <p:cNvSpPr txBox="1">
              <a:spLocks noChangeArrowheads="1"/>
            </p:cNvSpPr>
            <p:nvPr/>
          </p:nvSpPr>
          <p:spPr bwMode="auto">
            <a:xfrm>
              <a:off x="3590" y="1420"/>
              <a:ext cx="676" cy="404"/>
            </a:xfrm>
            <a:prstGeom prst="rect">
              <a:avLst/>
            </a:prstGeom>
            <a:solidFill>
              <a:srgbClr val="000066"/>
            </a:solidFill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r>
                <a:rPr lang="tr-TR" b="1">
                  <a:solidFill>
                    <a:srgbClr val="FFFF00"/>
                  </a:solidFill>
                  <a:cs typeface="Arial" charset="0"/>
                </a:rPr>
                <a:t>              </a:t>
              </a:r>
            </a:p>
            <a:p>
              <a:endParaRPr lang="en-US" b="1">
                <a:solidFill>
                  <a:srgbClr val="FFFF00"/>
                </a:solidFill>
                <a:cs typeface="Arial" charset="0"/>
              </a:endParaRPr>
            </a:p>
          </p:txBody>
        </p:sp>
        <p:sp>
          <p:nvSpPr>
            <p:cNvPr id="6" name="Text Box 15"/>
            <p:cNvSpPr txBox="1">
              <a:spLocks noChangeArrowheads="1"/>
            </p:cNvSpPr>
            <p:nvPr/>
          </p:nvSpPr>
          <p:spPr bwMode="auto">
            <a:xfrm>
              <a:off x="3564" y="3105"/>
              <a:ext cx="980" cy="265"/>
            </a:xfrm>
            <a:prstGeom prst="rect">
              <a:avLst/>
            </a:prstGeom>
            <a:solidFill>
              <a:srgbClr val="000066"/>
            </a:solidFill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rgbClr val="1F497D"/>
                </a:buClr>
              </a:pPr>
              <a:r>
                <a:rPr kumimoji="1" lang="tr-TR" sz="2400" dirty="0">
                  <a:solidFill>
                    <a:prstClr val="black"/>
                  </a:solidFill>
                  <a:latin typeface="Times New Roman" pitchFamily="18" charset="0"/>
                  <a:cs typeface="Arial" charset="0"/>
                </a:rPr>
                <a:t>                  </a:t>
              </a:r>
              <a:endParaRPr kumimoji="1"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7" name="Text Box 16"/>
            <p:cNvSpPr txBox="1">
              <a:spLocks noChangeArrowheads="1"/>
            </p:cNvSpPr>
            <p:nvPr/>
          </p:nvSpPr>
          <p:spPr bwMode="auto">
            <a:xfrm>
              <a:off x="3840" y="2663"/>
              <a:ext cx="932" cy="265"/>
            </a:xfrm>
            <a:prstGeom prst="rect">
              <a:avLst/>
            </a:prstGeom>
            <a:solidFill>
              <a:srgbClr val="000066"/>
            </a:solidFill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  <a:spcBef>
                  <a:spcPct val="20000"/>
                </a:spcBef>
                <a:buClr>
                  <a:srgbClr val="1F497D"/>
                </a:buClr>
              </a:pPr>
              <a:r>
                <a:rPr kumimoji="1" lang="tr-TR" sz="2400">
                  <a:solidFill>
                    <a:prstClr val="black"/>
                  </a:solidFill>
                  <a:latin typeface="Times New Roman" pitchFamily="18" charset="0"/>
                  <a:cs typeface="Arial" charset="0"/>
                </a:rPr>
                <a:t>                 </a:t>
              </a:r>
              <a:endParaRPr kumimoji="1" lang="en-US" sz="2400">
                <a:solidFill>
                  <a:prstClr val="black"/>
                </a:solidFill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8" name="Text Box 17"/>
            <p:cNvSpPr txBox="1">
              <a:spLocks noChangeArrowheads="1"/>
            </p:cNvSpPr>
            <p:nvPr/>
          </p:nvSpPr>
          <p:spPr bwMode="auto">
            <a:xfrm>
              <a:off x="3456" y="2064"/>
              <a:ext cx="996" cy="439"/>
            </a:xfrm>
            <a:prstGeom prst="rect">
              <a:avLst/>
            </a:prstGeom>
            <a:solidFill>
              <a:srgbClr val="000066"/>
            </a:solidFill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>
                <a:spcBef>
                  <a:spcPct val="20000"/>
                </a:spcBef>
                <a:buClr>
                  <a:prstClr val="black"/>
                </a:buClr>
              </a:pPr>
              <a:r>
                <a:rPr lang="tr-TR" b="1" dirty="0">
                  <a:solidFill>
                    <a:srgbClr val="FFFF00"/>
                  </a:solidFill>
                  <a:cs typeface="Arial" charset="0"/>
                </a:rPr>
                <a:t>                      </a:t>
              </a:r>
            </a:p>
            <a:p>
              <a:pPr>
                <a:spcBef>
                  <a:spcPct val="20000"/>
                </a:spcBef>
                <a:buClr>
                  <a:prstClr val="black"/>
                </a:buClr>
              </a:pPr>
              <a:endParaRPr lang="en-US" b="1" dirty="0">
                <a:solidFill>
                  <a:srgbClr val="FFFF00"/>
                </a:solidFill>
                <a:cs typeface="Arial" charset="0"/>
              </a:endParaRPr>
            </a:p>
          </p:txBody>
        </p:sp>
        <p:sp>
          <p:nvSpPr>
            <p:cNvPr id="9" name="Text Box 18"/>
            <p:cNvSpPr txBox="1">
              <a:spLocks noChangeArrowheads="1"/>
            </p:cNvSpPr>
            <p:nvPr/>
          </p:nvSpPr>
          <p:spPr bwMode="auto">
            <a:xfrm>
              <a:off x="4032" y="892"/>
              <a:ext cx="1436" cy="404"/>
            </a:xfrm>
            <a:prstGeom prst="rect">
              <a:avLst/>
            </a:prstGeom>
            <a:solidFill>
              <a:srgbClr val="000066"/>
            </a:solidFill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r>
                <a:rPr lang="tr-TR" b="1" dirty="0">
                  <a:solidFill>
                    <a:srgbClr val="FFFF00"/>
                  </a:solidFill>
                  <a:cs typeface="Arial" charset="0"/>
                </a:rPr>
                <a:t>                                 </a:t>
              </a:r>
            </a:p>
            <a:p>
              <a:r>
                <a:rPr lang="tr-TR" b="1" dirty="0">
                  <a:solidFill>
                    <a:srgbClr val="FFFF00"/>
                  </a:solidFill>
                  <a:cs typeface="Arial" charset="0"/>
                </a:rPr>
                <a:t>  </a:t>
              </a:r>
              <a:endParaRPr lang="en-US" b="1" dirty="0">
                <a:solidFill>
                  <a:srgbClr val="FFFF00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2501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363272" cy="1008112"/>
          </a:xfrm>
        </p:spPr>
        <p:txBody>
          <a:bodyPr>
            <a:normAutofit/>
          </a:bodyPr>
          <a:lstStyle/>
          <a:p>
            <a:pPr algn="just"/>
            <a:r>
              <a:rPr lang="tr-TR" sz="3200" b="1" dirty="0" smtClean="0">
                <a:solidFill>
                  <a:srgbClr val="FFCC00"/>
                </a:solidFill>
              </a:rPr>
              <a:t>ANTİKOLİNERJİKLERİN KONTRENDİKASYONLARI</a:t>
            </a:r>
            <a:endParaRPr lang="tr-TR" sz="32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68760"/>
            <a:ext cx="5482952" cy="5589240"/>
          </a:xfrm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rgbClr val="FFFFFF"/>
                </a:solidFill>
              </a:rPr>
              <a:t>Ağır santral sinir sistemi hastalığı</a:t>
            </a:r>
          </a:p>
          <a:p>
            <a:endParaRPr lang="tr-TR" sz="2400" dirty="0" smtClean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Glokom</a:t>
            </a:r>
          </a:p>
          <a:p>
            <a:endParaRPr lang="tr-TR" sz="2400" dirty="0" smtClean="0">
              <a:solidFill>
                <a:srgbClr val="FFFFFF"/>
              </a:solidFill>
            </a:endParaRPr>
          </a:p>
          <a:p>
            <a:r>
              <a:rPr lang="tr-TR" sz="2400" dirty="0" err="1" smtClean="0">
                <a:solidFill>
                  <a:srgbClr val="FFFFFF"/>
                </a:solidFill>
              </a:rPr>
              <a:t>Myastenia</a:t>
            </a:r>
            <a:r>
              <a:rPr lang="tr-TR" sz="2400" dirty="0" smtClean="0">
                <a:solidFill>
                  <a:srgbClr val="FFFFFF"/>
                </a:solidFill>
              </a:rPr>
              <a:t> </a:t>
            </a:r>
            <a:r>
              <a:rPr lang="tr-TR" sz="2400" dirty="0" err="1" smtClean="0">
                <a:solidFill>
                  <a:srgbClr val="FFFFFF"/>
                </a:solidFill>
              </a:rPr>
              <a:t>Gravis</a:t>
            </a:r>
            <a:endParaRPr lang="tr-TR" sz="2400" dirty="0" smtClean="0">
              <a:solidFill>
                <a:srgbClr val="FFFFFF"/>
              </a:solidFill>
            </a:endParaRPr>
          </a:p>
          <a:p>
            <a:endParaRPr lang="tr-TR" sz="2400" dirty="0" smtClean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Kalp hastalığı</a:t>
            </a:r>
          </a:p>
          <a:p>
            <a:endParaRPr lang="tr-TR" sz="2400" dirty="0" smtClean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GİS obstrüksiyonu, </a:t>
            </a:r>
            <a:r>
              <a:rPr lang="tr-TR" sz="2400" dirty="0" err="1" smtClean="0">
                <a:solidFill>
                  <a:srgbClr val="FFFFFF"/>
                </a:solidFill>
              </a:rPr>
              <a:t>Toksik</a:t>
            </a:r>
            <a:r>
              <a:rPr lang="tr-TR" sz="2400" dirty="0" smtClean="0">
                <a:solidFill>
                  <a:srgbClr val="FFFFFF"/>
                </a:solidFill>
              </a:rPr>
              <a:t> </a:t>
            </a:r>
            <a:r>
              <a:rPr lang="tr-TR" sz="2400" dirty="0" err="1" smtClean="0">
                <a:solidFill>
                  <a:srgbClr val="FFFFFF"/>
                </a:solidFill>
              </a:rPr>
              <a:t>megakolon</a:t>
            </a:r>
            <a:r>
              <a:rPr lang="tr-TR" sz="2400" dirty="0" smtClean="0">
                <a:solidFill>
                  <a:srgbClr val="FFFFFF"/>
                </a:solidFill>
              </a:rPr>
              <a:t>, </a:t>
            </a:r>
            <a:r>
              <a:rPr lang="tr-TR" sz="2400" dirty="0" err="1" smtClean="0">
                <a:solidFill>
                  <a:srgbClr val="FFFFFF"/>
                </a:solidFill>
              </a:rPr>
              <a:t>Ülseratif</a:t>
            </a:r>
            <a:r>
              <a:rPr lang="tr-TR" sz="2400" dirty="0" smtClean="0">
                <a:solidFill>
                  <a:srgbClr val="FFFFFF"/>
                </a:solidFill>
              </a:rPr>
              <a:t> kolit</a:t>
            </a:r>
          </a:p>
          <a:p>
            <a:endParaRPr lang="tr-TR" sz="2400" dirty="0" smtClean="0">
              <a:solidFill>
                <a:srgbClr val="FFFFFF"/>
              </a:solidFill>
            </a:endParaRPr>
          </a:p>
          <a:p>
            <a:r>
              <a:rPr lang="tr-TR" sz="2400" dirty="0" err="1" smtClean="0">
                <a:solidFill>
                  <a:srgbClr val="FFFFFF"/>
                </a:solidFill>
              </a:rPr>
              <a:t>Üriner</a:t>
            </a:r>
            <a:r>
              <a:rPr lang="tr-TR" sz="2400" dirty="0" smtClean="0">
                <a:solidFill>
                  <a:srgbClr val="FFFFFF"/>
                </a:solidFill>
              </a:rPr>
              <a:t> obstrüksiyon, </a:t>
            </a:r>
            <a:r>
              <a:rPr lang="tr-TR" sz="2400" dirty="0" err="1">
                <a:solidFill>
                  <a:srgbClr val="FFFFFF"/>
                </a:solidFill>
              </a:rPr>
              <a:t>R</a:t>
            </a:r>
            <a:r>
              <a:rPr lang="tr-TR" sz="2400" dirty="0" err="1" smtClean="0">
                <a:solidFill>
                  <a:srgbClr val="FFFFFF"/>
                </a:solidFill>
              </a:rPr>
              <a:t>etansiyon</a:t>
            </a:r>
            <a:endParaRPr lang="tr-TR" sz="2400" dirty="0" smtClean="0">
              <a:solidFill>
                <a:srgbClr val="FFFFFF"/>
              </a:solidFill>
            </a:endParaRPr>
          </a:p>
          <a:p>
            <a:endParaRPr lang="tr-TR" sz="2400" dirty="0">
              <a:solidFill>
                <a:srgbClr val="FFFFFF"/>
              </a:solidFill>
            </a:endParaRPr>
          </a:p>
        </p:txBody>
      </p:sp>
      <p:pic>
        <p:nvPicPr>
          <p:cNvPr id="15362" name="Picture 2" descr="http://lasikblog.net/wp-content/uploads/2012/01/LASIK-eye-surgery-contraindications-300x2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7313" y="1916832"/>
            <a:ext cx="2857500" cy="253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85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0"/>
            <a:ext cx="7931224" cy="1052736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TEDAVİ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268760"/>
            <a:ext cx="8676456" cy="4608513"/>
          </a:xfrm>
        </p:spPr>
        <p:txBody>
          <a:bodyPr>
            <a:noAutofit/>
          </a:bodyPr>
          <a:lstStyle/>
          <a:p>
            <a:pPr algn="just"/>
            <a:r>
              <a:rPr lang="tr-TR" sz="2400" dirty="0" smtClean="0">
                <a:solidFill>
                  <a:srgbClr val="FFFFFF"/>
                </a:solidFill>
              </a:rPr>
              <a:t>Davranışsal tedavilere yeterince yanıt alınamayan olgularda ilave olarak, veya ağır vakalarda  direkt  olarak birlikte</a:t>
            </a:r>
          </a:p>
          <a:p>
            <a:pPr marL="0" indent="0" algn="just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 </a:t>
            </a:r>
            <a:r>
              <a:rPr lang="tr-TR" sz="2400" dirty="0" err="1" smtClean="0">
                <a:solidFill>
                  <a:srgbClr val="FFFFFF"/>
                </a:solidFill>
              </a:rPr>
              <a:t>antikolinerjik</a:t>
            </a:r>
            <a:r>
              <a:rPr lang="tr-TR" sz="2400" dirty="0" smtClean="0">
                <a:solidFill>
                  <a:srgbClr val="FFFFFF"/>
                </a:solidFill>
              </a:rPr>
              <a:t>  tedavi verilmesi etki  </a:t>
            </a:r>
            <a:r>
              <a:rPr lang="tr-TR" sz="2400" dirty="0" err="1" smtClean="0">
                <a:solidFill>
                  <a:srgbClr val="FFFFFF"/>
                </a:solidFill>
              </a:rPr>
              <a:t>potansiyalizasyonu</a:t>
            </a:r>
            <a:r>
              <a:rPr lang="tr-TR" sz="2400" dirty="0" smtClean="0">
                <a:solidFill>
                  <a:srgbClr val="FFFFFF"/>
                </a:solidFill>
              </a:rPr>
              <a:t>  yapar.</a:t>
            </a:r>
          </a:p>
          <a:p>
            <a:endParaRPr lang="tr-TR" sz="2400" dirty="0" smtClean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Yapılan çalışmalarda etkinlik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açısından </a:t>
            </a:r>
            <a:r>
              <a:rPr lang="tr-TR" sz="2400" dirty="0" err="1" smtClean="0">
                <a:solidFill>
                  <a:srgbClr val="FFFFFF"/>
                </a:solidFill>
              </a:rPr>
              <a:t>antikolinerjiklerin</a:t>
            </a:r>
            <a:r>
              <a:rPr lang="tr-TR" sz="2400" dirty="0" smtClean="0">
                <a:solidFill>
                  <a:srgbClr val="FFFFFF"/>
                </a:solidFill>
              </a:rPr>
              <a:t> birbirine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karşı belirgin üstünlüğü bulunmamıştır.</a:t>
            </a:r>
          </a:p>
          <a:p>
            <a:endParaRPr lang="tr-TR" sz="2400" dirty="0" smtClean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Fakat yan etki </a:t>
            </a:r>
            <a:r>
              <a:rPr lang="tr-TR" sz="2400" dirty="0" err="1" smtClean="0">
                <a:solidFill>
                  <a:srgbClr val="FFFFFF"/>
                </a:solidFill>
              </a:rPr>
              <a:t>insidansları</a:t>
            </a:r>
            <a:r>
              <a:rPr lang="tr-TR" sz="2400" dirty="0" smtClean="0">
                <a:solidFill>
                  <a:srgbClr val="FFFFFF"/>
                </a:solidFill>
              </a:rPr>
              <a:t> farklıdır.</a:t>
            </a:r>
          </a:p>
          <a:p>
            <a:endParaRPr lang="tr-TR" sz="2400" dirty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Hızlı ve yavaş  salınan  formlar arasında da yan etki oranları farklı (</a:t>
            </a:r>
            <a:r>
              <a:rPr lang="tr-TR" sz="2400" dirty="0" err="1" smtClean="0">
                <a:solidFill>
                  <a:srgbClr val="FFFFFF"/>
                </a:solidFill>
              </a:rPr>
              <a:t>örn</a:t>
            </a:r>
            <a:r>
              <a:rPr lang="tr-TR" sz="2400" dirty="0" smtClean="0">
                <a:solidFill>
                  <a:srgbClr val="FFFFFF"/>
                </a:solidFill>
              </a:rPr>
              <a:t>. </a:t>
            </a:r>
            <a:r>
              <a:rPr lang="tr-TR" sz="2400" dirty="0" err="1" smtClean="0">
                <a:solidFill>
                  <a:srgbClr val="FFFFFF"/>
                </a:solidFill>
              </a:rPr>
              <a:t>Oxybutinin</a:t>
            </a:r>
            <a:r>
              <a:rPr lang="tr-TR" sz="2400" dirty="0" smtClean="0">
                <a:solidFill>
                  <a:srgbClr val="FFFFFF"/>
                </a:solidFill>
              </a:rPr>
              <a:t>  %69-%40, </a:t>
            </a:r>
            <a:r>
              <a:rPr lang="tr-TR" sz="2400" dirty="0" err="1" smtClean="0">
                <a:solidFill>
                  <a:srgbClr val="FFFFFF"/>
                </a:solidFill>
              </a:rPr>
              <a:t>tolterodin</a:t>
            </a:r>
            <a:r>
              <a:rPr lang="tr-TR" sz="2400" dirty="0" smtClean="0">
                <a:solidFill>
                  <a:srgbClr val="FFFFFF"/>
                </a:solidFill>
              </a:rPr>
              <a:t> %28-%18) </a:t>
            </a:r>
          </a:p>
          <a:p>
            <a:endParaRPr lang="tr-TR" sz="2400" dirty="0" smtClean="0">
              <a:solidFill>
                <a:srgbClr val="FFFFFF"/>
              </a:solidFill>
            </a:endParaRPr>
          </a:p>
          <a:p>
            <a:endParaRPr lang="tr-TR" sz="2400" dirty="0">
              <a:solidFill>
                <a:srgbClr val="FFFFFF"/>
              </a:solidFill>
            </a:endParaRPr>
          </a:p>
        </p:txBody>
      </p:sp>
      <p:pic>
        <p:nvPicPr>
          <p:cNvPr id="16386" name="Picture 2" descr="http://www.prostate.net/wp-content/uploads/2012/06/Screen-shot-2012-06-24-at-5.21.14-PM-380x25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492896"/>
            <a:ext cx="2918062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243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TANIM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412776"/>
            <a:ext cx="8224242" cy="5256584"/>
          </a:xfrm>
        </p:spPr>
        <p:txBody>
          <a:bodyPr>
            <a:normAutofit/>
          </a:bodyPr>
          <a:lstStyle/>
          <a:p>
            <a:pPr algn="just"/>
            <a:r>
              <a:rPr lang="tr-TR" sz="2800" b="1" dirty="0" smtClean="0">
                <a:solidFill>
                  <a:schemeClr val="bg1"/>
                </a:solidFill>
              </a:rPr>
              <a:t>AŞIRI AKTİF MESANE (AAM): </a:t>
            </a:r>
            <a:r>
              <a:rPr lang="tr-TR" sz="2400" dirty="0" err="1" smtClean="0">
                <a:solidFill>
                  <a:schemeClr val="bg1"/>
                </a:solidFill>
              </a:rPr>
              <a:t>Kanıtlanmıs</a:t>
            </a:r>
            <a:r>
              <a:rPr lang="tr-TR" sz="2400" dirty="0" smtClean="0">
                <a:solidFill>
                  <a:schemeClr val="bg1"/>
                </a:solidFill>
              </a:rPr>
              <a:t> bir </a:t>
            </a:r>
            <a:r>
              <a:rPr lang="tr-TR" sz="2400" dirty="0" err="1" smtClean="0">
                <a:solidFill>
                  <a:schemeClr val="bg1"/>
                </a:solidFill>
              </a:rPr>
              <a:t>infeksiyon</a:t>
            </a:r>
            <a:r>
              <a:rPr lang="tr-TR" sz="2400" dirty="0" smtClean="0">
                <a:solidFill>
                  <a:schemeClr val="bg1"/>
                </a:solidFill>
              </a:rPr>
              <a:t> ya da diğer bilinen bir patoloji olmadan, sıkışma </a:t>
            </a:r>
            <a:r>
              <a:rPr lang="tr-TR" sz="2400" dirty="0" err="1" smtClean="0">
                <a:solidFill>
                  <a:schemeClr val="bg1"/>
                </a:solidFill>
              </a:rPr>
              <a:t>inkontinansı</a:t>
            </a:r>
            <a:r>
              <a:rPr lang="tr-TR" sz="2400" dirty="0" smtClean="0">
                <a:solidFill>
                  <a:schemeClr val="bg1"/>
                </a:solidFill>
              </a:rPr>
              <a:t> ile birlikte olan/olmayan, ani ve zorlayıcı sıkışma hissine  genellikle sık idrara gitme ve </a:t>
            </a:r>
            <a:r>
              <a:rPr lang="tr-TR" sz="2400" dirty="0" err="1" smtClean="0">
                <a:solidFill>
                  <a:schemeClr val="bg1"/>
                </a:solidFill>
              </a:rPr>
              <a:t>noktürinin</a:t>
            </a:r>
            <a:r>
              <a:rPr lang="tr-TR" sz="2400" dirty="0" smtClean="0">
                <a:solidFill>
                  <a:schemeClr val="bg1"/>
                </a:solidFill>
              </a:rPr>
              <a:t> eşlik ettiği semptomlar kompleksi. (ICS-2010 terminoloji)</a:t>
            </a:r>
          </a:p>
          <a:p>
            <a:pPr algn="just"/>
            <a:endParaRPr lang="tr-TR" sz="2400" dirty="0" smtClean="0">
              <a:solidFill>
                <a:schemeClr val="bg1"/>
              </a:solidFill>
            </a:endParaRPr>
          </a:p>
          <a:p>
            <a:pPr algn="just"/>
            <a:r>
              <a:rPr lang="tr-TR" sz="2400" dirty="0" smtClean="0">
                <a:solidFill>
                  <a:schemeClr val="bg1"/>
                </a:solidFill>
              </a:rPr>
              <a:t>Tanımdan da anlaşılacağı üzere,</a:t>
            </a:r>
          </a:p>
          <a:p>
            <a:pPr marL="0" indent="0" algn="just">
              <a:buNone/>
            </a:pPr>
            <a:r>
              <a:rPr lang="tr-TR" sz="2400" b="1" dirty="0">
                <a:solidFill>
                  <a:schemeClr val="bg1"/>
                </a:solidFill>
              </a:rPr>
              <a:t> </a:t>
            </a:r>
            <a:r>
              <a:rPr lang="tr-TR" sz="2400" b="1" dirty="0" smtClean="0">
                <a:solidFill>
                  <a:schemeClr val="bg1"/>
                </a:solidFill>
              </a:rPr>
              <a:t>    </a:t>
            </a:r>
            <a:r>
              <a:rPr lang="tr-TR" sz="2400" b="1" dirty="0" err="1" smtClean="0">
                <a:solidFill>
                  <a:schemeClr val="bg1"/>
                </a:solidFill>
              </a:rPr>
              <a:t>urgency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AAM’nin</a:t>
            </a:r>
            <a:r>
              <a:rPr lang="tr-TR" sz="2400" dirty="0" smtClean="0">
                <a:solidFill>
                  <a:schemeClr val="bg1"/>
                </a:solidFill>
              </a:rPr>
              <a:t> ana </a:t>
            </a:r>
            <a:r>
              <a:rPr lang="tr-TR" sz="2400" dirty="0" err="1" smtClean="0">
                <a:solidFill>
                  <a:schemeClr val="bg1"/>
                </a:solidFill>
              </a:rPr>
              <a:t>komponentidir</a:t>
            </a:r>
            <a:r>
              <a:rPr lang="tr-TR" sz="2400" dirty="0" smtClean="0">
                <a:solidFill>
                  <a:schemeClr val="bg1"/>
                </a:solidFill>
              </a:rPr>
              <a:t>.</a:t>
            </a:r>
          </a:p>
          <a:p>
            <a:pPr algn="just"/>
            <a:endParaRPr lang="tr-TR" sz="2400" dirty="0" smtClean="0">
              <a:solidFill>
                <a:schemeClr val="bg1"/>
              </a:solidFill>
            </a:endParaRPr>
          </a:p>
          <a:p>
            <a:pPr algn="just"/>
            <a:r>
              <a:rPr lang="tr-TR" sz="2400" dirty="0" smtClean="0">
                <a:solidFill>
                  <a:schemeClr val="bg1"/>
                </a:solidFill>
              </a:rPr>
              <a:t>Genel </a:t>
            </a:r>
            <a:r>
              <a:rPr lang="tr-TR" sz="2400" dirty="0" err="1" smtClean="0">
                <a:solidFill>
                  <a:schemeClr val="bg1"/>
                </a:solidFill>
              </a:rPr>
              <a:t>prevalans</a:t>
            </a:r>
            <a:r>
              <a:rPr lang="tr-TR" sz="2400" dirty="0" smtClean="0">
                <a:solidFill>
                  <a:schemeClr val="bg1"/>
                </a:solidFill>
              </a:rPr>
              <a:t> % 12-17 </a:t>
            </a:r>
          </a:p>
          <a:p>
            <a:pPr marL="0" indent="0" algn="just">
              <a:buNone/>
            </a:pPr>
            <a:r>
              <a:rPr lang="tr-TR" sz="2400" dirty="0">
                <a:solidFill>
                  <a:schemeClr val="bg1"/>
                </a:solidFill>
              </a:rPr>
              <a:t> </a:t>
            </a:r>
            <a:r>
              <a:rPr lang="tr-TR" sz="2400" dirty="0" smtClean="0">
                <a:solidFill>
                  <a:schemeClr val="bg1"/>
                </a:solidFill>
              </a:rPr>
              <a:t>   olarak bildirilmektedir. </a:t>
            </a:r>
          </a:p>
          <a:p>
            <a:pPr marL="0" indent="0" algn="just">
              <a:buNone/>
            </a:pPr>
            <a:r>
              <a:rPr lang="tr-TR" sz="2400" dirty="0">
                <a:solidFill>
                  <a:schemeClr val="bg1"/>
                </a:solidFill>
              </a:rPr>
              <a:t> </a:t>
            </a:r>
            <a:r>
              <a:rPr lang="tr-TR" sz="2400" dirty="0" smtClean="0">
                <a:solidFill>
                  <a:schemeClr val="bg1"/>
                </a:solidFill>
              </a:rPr>
              <a:t>   (NOBLE-2003 ve EPİC-2006 çalışmaları)</a:t>
            </a:r>
            <a:endParaRPr lang="tr-TR" sz="2400" b="1" dirty="0" smtClean="0">
              <a:solidFill>
                <a:schemeClr val="bg1"/>
              </a:solidFill>
            </a:endParaRPr>
          </a:p>
          <a:p>
            <a:pPr marL="0" indent="0" algn="just">
              <a:buNone/>
            </a:pPr>
            <a:endParaRPr lang="tr-TR" sz="2400" dirty="0" smtClean="0"/>
          </a:p>
          <a:p>
            <a:pPr marL="0" indent="0" algn="just">
              <a:buNone/>
            </a:pPr>
            <a:endParaRPr lang="tr-TR" sz="2400" b="1" dirty="0" smtClean="0"/>
          </a:p>
          <a:p>
            <a:pPr marL="0" indent="0" algn="just">
              <a:buNone/>
            </a:pPr>
            <a:endParaRPr lang="tr-TR" sz="2400" dirty="0" smtClean="0"/>
          </a:p>
          <a:p>
            <a:pPr marL="0" indent="0" algn="just">
              <a:buNone/>
            </a:pPr>
            <a:endParaRPr lang="tr-TR" sz="2400" dirty="0"/>
          </a:p>
          <a:p>
            <a:pPr marL="0" indent="0" algn="just">
              <a:buNone/>
            </a:pPr>
            <a:endParaRPr lang="tr-TR" sz="2400" b="1" dirty="0" smtClean="0"/>
          </a:p>
          <a:p>
            <a:pPr marL="0" indent="0" algn="just">
              <a:buNone/>
            </a:pPr>
            <a:endParaRPr lang="tr-TR" sz="2400" dirty="0" smtClean="0"/>
          </a:p>
          <a:p>
            <a:pPr marL="0" indent="0" algn="just">
              <a:buNone/>
            </a:pPr>
            <a:endParaRPr lang="tr-TR" sz="2400" dirty="0"/>
          </a:p>
          <a:p>
            <a:pPr marL="0" indent="0" algn="just">
              <a:buNone/>
            </a:pPr>
            <a:endParaRPr lang="tr-TR" sz="2400" dirty="0"/>
          </a:p>
        </p:txBody>
      </p:sp>
      <p:pic>
        <p:nvPicPr>
          <p:cNvPr id="11266" name="Picture 2" descr="http://ccmurology.com/images/disease/overactive_bladder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388" y="3789040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32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274982" y="606424"/>
            <a:ext cx="6921062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tr-TR" sz="2800" b="1" dirty="0" err="1">
                <a:solidFill>
                  <a:srgbClr val="FFCC00"/>
                </a:solidFill>
              </a:rPr>
              <a:t>AAM’de</a:t>
            </a:r>
            <a:r>
              <a:rPr lang="tr-TR" sz="2800" b="1" dirty="0">
                <a:solidFill>
                  <a:srgbClr val="FFCC00"/>
                </a:solidFill>
              </a:rPr>
              <a:t> Kombine Davranış ve </a:t>
            </a:r>
            <a:r>
              <a:rPr lang="tr-TR" sz="2800" b="1" dirty="0" err="1">
                <a:solidFill>
                  <a:srgbClr val="FFCC00"/>
                </a:solidFill>
              </a:rPr>
              <a:t>Farmakoterapi</a:t>
            </a:r>
            <a:r>
              <a:rPr lang="tr-TR" sz="2800" b="1" dirty="0">
                <a:solidFill>
                  <a:srgbClr val="FFCC00"/>
                </a:solidFill>
              </a:rPr>
              <a:t> </a:t>
            </a:r>
            <a:endParaRPr lang="en-US" sz="2800" b="1" dirty="0">
              <a:solidFill>
                <a:srgbClr val="FFCC00"/>
              </a:solidFill>
            </a:endParaRPr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827088" y="4543425"/>
            <a:ext cx="8012112" cy="1618905"/>
          </a:xfrm>
          <a:prstGeom prst="rect">
            <a:avLst/>
          </a:prstGeom>
          <a:noFill/>
          <a:ln w="12700" cap="sq">
            <a:solidFill>
              <a:srgbClr val="333399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20000"/>
              </a:spcBef>
              <a:buClr>
                <a:srgbClr val="CC00CC"/>
              </a:buClr>
              <a:buFont typeface="Wingdings" pitchFamily="2" charset="2"/>
              <a:buNone/>
            </a:pPr>
            <a:r>
              <a:rPr lang="tr-TR" sz="2400" b="1" i="1" dirty="0">
                <a:solidFill>
                  <a:prstClr val="white"/>
                </a:solidFill>
              </a:rPr>
              <a:t>Kombine </a:t>
            </a:r>
            <a:r>
              <a:rPr lang="tr-TR" sz="2400" b="1" i="1" dirty="0" err="1">
                <a:solidFill>
                  <a:prstClr val="white"/>
                </a:solidFill>
              </a:rPr>
              <a:t>farmakoterapi</a:t>
            </a:r>
            <a:r>
              <a:rPr lang="tr-TR" sz="2400" b="1" i="1" dirty="0">
                <a:solidFill>
                  <a:prstClr val="white"/>
                </a:solidFill>
              </a:rPr>
              <a:t> ve davranış tedavisinin başarısı her biri ile tek başına elde edilenden daha yüksek</a:t>
            </a:r>
            <a:r>
              <a:rPr lang="tr-TR" sz="2400" b="1" dirty="0">
                <a:solidFill>
                  <a:prstClr val="white"/>
                </a:solidFill>
              </a:rPr>
              <a:t> </a:t>
            </a:r>
            <a:r>
              <a:rPr lang="tr-TR" sz="2400" b="1" dirty="0" smtClean="0">
                <a:solidFill>
                  <a:prstClr val="white"/>
                </a:solidFill>
              </a:rPr>
              <a:t>. </a:t>
            </a:r>
            <a:endParaRPr lang="tr-TR" sz="2400" b="1" dirty="0">
              <a:solidFill>
                <a:prstClr val="white"/>
              </a:solidFill>
            </a:endParaRPr>
          </a:p>
          <a:p>
            <a:pPr>
              <a:lnSpc>
                <a:spcPct val="140000"/>
              </a:lnSpc>
              <a:spcBef>
                <a:spcPct val="20000"/>
              </a:spcBef>
              <a:buClr>
                <a:srgbClr val="CC00CC"/>
              </a:buClr>
              <a:buFont typeface="Wingdings" pitchFamily="2" charset="2"/>
              <a:buChar char="v"/>
            </a:pPr>
            <a:endParaRPr lang="tr-TR" sz="800" b="1" dirty="0">
              <a:solidFill>
                <a:prstClr val="white"/>
              </a:solidFill>
            </a:endParaRPr>
          </a:p>
          <a:p>
            <a:pPr>
              <a:lnSpc>
                <a:spcPct val="140000"/>
              </a:lnSpc>
              <a:spcBef>
                <a:spcPct val="20000"/>
              </a:spcBef>
              <a:buClr>
                <a:srgbClr val="CC00CC"/>
              </a:buClr>
              <a:buFont typeface="Wingdings" pitchFamily="2" charset="2"/>
              <a:buNone/>
            </a:pPr>
            <a:r>
              <a:rPr lang="tr-TR" sz="1200" b="1" dirty="0" err="1">
                <a:solidFill>
                  <a:prstClr val="white"/>
                </a:solidFill>
              </a:rPr>
              <a:t>Burgio</a:t>
            </a:r>
            <a:r>
              <a:rPr lang="tr-TR" sz="1200" b="1" dirty="0">
                <a:solidFill>
                  <a:prstClr val="white"/>
                </a:solidFill>
              </a:rPr>
              <a:t> KL, 2000, </a:t>
            </a:r>
            <a:r>
              <a:rPr lang="tr-TR" sz="1200" b="1" dirty="0" err="1">
                <a:solidFill>
                  <a:prstClr val="white"/>
                </a:solidFill>
              </a:rPr>
              <a:t>Wein</a:t>
            </a:r>
            <a:r>
              <a:rPr lang="tr-TR" sz="1200" b="1" dirty="0">
                <a:solidFill>
                  <a:prstClr val="white"/>
                </a:solidFill>
              </a:rPr>
              <a:t> AJ, 2003</a:t>
            </a:r>
            <a:endParaRPr lang="en-US" sz="1200" b="1" dirty="0">
              <a:solidFill>
                <a:prstClr val="white"/>
              </a:solidFill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900113" y="1412875"/>
            <a:ext cx="7775575" cy="4206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CC00CC"/>
              </a:buClr>
              <a:buFont typeface="Wingdings" pitchFamily="2" charset="2"/>
              <a:buNone/>
            </a:pPr>
            <a:r>
              <a:rPr lang="tr-TR" sz="2400" b="1" dirty="0">
                <a:solidFill>
                  <a:prstClr val="white"/>
                </a:solidFill>
              </a:rPr>
              <a:t>8 hafta sonra </a:t>
            </a:r>
            <a:r>
              <a:rPr lang="tr-TR" sz="2400" b="1" dirty="0" err="1">
                <a:solidFill>
                  <a:prstClr val="white"/>
                </a:solidFill>
              </a:rPr>
              <a:t>inkontinans</a:t>
            </a:r>
            <a:r>
              <a:rPr lang="tr-TR" sz="2400" b="1" dirty="0">
                <a:solidFill>
                  <a:prstClr val="white"/>
                </a:solidFill>
              </a:rPr>
              <a:t> sıklığında azalma yüzdesi</a:t>
            </a:r>
            <a:r>
              <a:rPr lang="tr-TR" sz="2400" b="1" dirty="0">
                <a:solidFill>
                  <a:srgbClr val="1F497D"/>
                </a:solidFill>
              </a:rPr>
              <a:t> 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250950" y="2024063"/>
            <a:ext cx="2089150" cy="1074737"/>
          </a:xfrm>
          <a:prstGeom prst="rect">
            <a:avLst/>
          </a:prstGeom>
          <a:noFill/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buClr>
                <a:srgbClr val="CC00CC"/>
              </a:buClr>
              <a:buFont typeface="Wingdings" pitchFamily="2" charset="2"/>
              <a:buNone/>
            </a:pPr>
            <a:r>
              <a:rPr lang="tr-TR" b="1">
                <a:solidFill>
                  <a:prstClr val="white"/>
                </a:solidFill>
              </a:rPr>
              <a:t>Sadece Davranış </a:t>
            </a:r>
          </a:p>
          <a:p>
            <a:pPr algn="ctr">
              <a:spcBef>
                <a:spcPct val="20000"/>
              </a:spcBef>
              <a:buClr>
                <a:srgbClr val="CC00CC"/>
              </a:buClr>
              <a:buFont typeface="Wingdings" pitchFamily="2" charset="2"/>
              <a:buNone/>
            </a:pPr>
            <a:r>
              <a:rPr lang="tr-TR" b="1">
                <a:solidFill>
                  <a:prstClr val="white"/>
                </a:solidFill>
              </a:rPr>
              <a:t>tedavisi</a:t>
            </a:r>
          </a:p>
          <a:p>
            <a:pPr algn="ctr">
              <a:spcBef>
                <a:spcPct val="20000"/>
              </a:spcBef>
              <a:buClr>
                <a:srgbClr val="CC00CC"/>
              </a:buClr>
              <a:buFont typeface="Wingdings" pitchFamily="2" charset="2"/>
              <a:buNone/>
            </a:pPr>
            <a:r>
              <a:rPr lang="tr-TR" sz="2000" b="1">
                <a:solidFill>
                  <a:prstClr val="white"/>
                </a:solidFill>
              </a:rPr>
              <a:t>57.5 %</a:t>
            </a:r>
            <a:endParaRPr kumimoji="1" lang="en-US" sz="2400">
              <a:solidFill>
                <a:prstClr val="white"/>
              </a:solidFill>
              <a:latin typeface="Times New Roman" pitchFamily="18" charset="0"/>
            </a:endParaRP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1543050" y="3341688"/>
            <a:ext cx="1504950" cy="990600"/>
          </a:xfrm>
          <a:prstGeom prst="rect">
            <a:avLst/>
          </a:prstGeom>
          <a:noFill/>
          <a:ln w="12700" cap="sq">
            <a:solidFill>
              <a:srgbClr val="800000"/>
            </a:solidFill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rgbClr val="CC00CC"/>
              </a:buClr>
              <a:buFont typeface="Wingdings" pitchFamily="2" charset="2"/>
              <a:buNone/>
            </a:pPr>
            <a:r>
              <a:rPr lang="tr-TR" b="1">
                <a:solidFill>
                  <a:prstClr val="white"/>
                </a:solidFill>
              </a:rPr>
              <a:t>Sadece İlaç 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Clr>
                <a:srgbClr val="CC00CC"/>
              </a:buClr>
              <a:buFont typeface="Wingdings" pitchFamily="2" charset="2"/>
              <a:buNone/>
            </a:pPr>
            <a:r>
              <a:rPr lang="tr-TR" b="1">
                <a:solidFill>
                  <a:prstClr val="white"/>
                </a:solidFill>
              </a:rPr>
              <a:t>Tedavisi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  <a:buClr>
                <a:srgbClr val="CC00CC"/>
              </a:buClr>
              <a:buFont typeface="Wingdings" pitchFamily="2" charset="2"/>
              <a:buNone/>
            </a:pPr>
            <a:r>
              <a:rPr lang="tr-TR" sz="2000" b="1">
                <a:solidFill>
                  <a:prstClr val="white"/>
                </a:solidFill>
              </a:rPr>
              <a:t>72.7 %</a:t>
            </a:r>
            <a:endParaRPr kumimoji="1" lang="en-US" sz="2400">
              <a:solidFill>
                <a:prstClr val="white"/>
              </a:solidFill>
              <a:latin typeface="Times New Roman" pitchFamily="18" charset="0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533775" y="2024063"/>
            <a:ext cx="3917950" cy="1074737"/>
            <a:chOff x="2226" y="1275"/>
            <a:chExt cx="2468" cy="677"/>
          </a:xfrm>
        </p:grpSpPr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2575" y="1275"/>
              <a:ext cx="2119" cy="677"/>
              <a:chOff x="2412" y="1296"/>
              <a:chExt cx="2119" cy="677"/>
            </a:xfrm>
          </p:grpSpPr>
          <p:sp>
            <p:nvSpPr>
              <p:cNvPr id="15375" name="Text Box 9"/>
              <p:cNvSpPr txBox="1">
                <a:spLocks noChangeArrowheads="1"/>
              </p:cNvSpPr>
              <p:nvPr/>
            </p:nvSpPr>
            <p:spPr bwMode="auto">
              <a:xfrm>
                <a:off x="2412" y="1296"/>
                <a:ext cx="940" cy="677"/>
              </a:xfrm>
              <a:prstGeom prst="rect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20000"/>
                  </a:spcBef>
                  <a:buClr>
                    <a:srgbClr val="CC00CC"/>
                  </a:buClr>
                  <a:buFont typeface="Wingdings" pitchFamily="2" charset="2"/>
                  <a:buNone/>
                </a:pPr>
                <a:r>
                  <a:rPr lang="tr-TR" b="1">
                    <a:solidFill>
                      <a:prstClr val="white"/>
                    </a:solidFill>
                  </a:rPr>
                  <a:t>İlaç tedavisi</a:t>
                </a:r>
              </a:p>
              <a:p>
                <a:pPr algn="ctr">
                  <a:spcBef>
                    <a:spcPct val="20000"/>
                  </a:spcBef>
                  <a:buClr>
                    <a:srgbClr val="CC00CC"/>
                  </a:buClr>
                  <a:buFont typeface="Wingdings" pitchFamily="2" charset="2"/>
                  <a:buNone/>
                </a:pPr>
                <a:r>
                  <a:rPr lang="tr-TR" b="1">
                    <a:solidFill>
                      <a:prstClr val="white"/>
                    </a:solidFill>
                  </a:rPr>
                  <a:t>eklenince</a:t>
                </a:r>
              </a:p>
              <a:p>
                <a:pPr algn="ctr">
                  <a:spcBef>
                    <a:spcPct val="20000"/>
                  </a:spcBef>
                  <a:buClr>
                    <a:srgbClr val="CC00CC"/>
                  </a:buClr>
                  <a:buFont typeface="Wingdings" pitchFamily="2" charset="2"/>
                  <a:buNone/>
                </a:pPr>
                <a:r>
                  <a:rPr lang="tr-TR" sz="2000" b="1">
                    <a:solidFill>
                      <a:prstClr val="white"/>
                    </a:solidFill>
                  </a:rPr>
                  <a:t>88.5 %</a:t>
                </a:r>
                <a:endParaRPr kumimoji="1" lang="en-US" sz="2400">
                  <a:solidFill>
                    <a:prstClr val="white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376" name="Text Box 10"/>
              <p:cNvSpPr txBox="1">
                <a:spLocks noChangeArrowheads="1"/>
              </p:cNvSpPr>
              <p:nvPr/>
            </p:nvSpPr>
            <p:spPr bwMode="auto">
              <a:xfrm>
                <a:off x="3859" y="1329"/>
                <a:ext cx="672" cy="543"/>
              </a:xfrm>
              <a:prstGeom prst="rect">
                <a:avLst/>
              </a:prstGeom>
              <a:noFill/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90000"/>
                  </a:lnSpc>
                  <a:spcBef>
                    <a:spcPct val="20000"/>
                  </a:spcBef>
                  <a:buClr>
                    <a:srgbClr val="CC00CC"/>
                  </a:buClr>
                  <a:buFont typeface="Wingdings" pitchFamily="2" charset="2"/>
                  <a:buNone/>
                </a:pPr>
                <a:r>
                  <a:rPr lang="tr-TR" sz="1600" b="1" i="1">
                    <a:solidFill>
                      <a:prstClr val="white"/>
                    </a:solidFill>
                  </a:rPr>
                  <a:t>P</a:t>
                </a:r>
                <a:r>
                  <a:rPr lang="tr-TR" sz="1600" b="1">
                    <a:solidFill>
                      <a:prstClr val="white"/>
                    </a:solidFill>
                  </a:rPr>
                  <a:t>- değeri</a:t>
                </a:r>
              </a:p>
              <a:p>
                <a:pPr algn="ctr">
                  <a:lnSpc>
                    <a:spcPct val="90000"/>
                  </a:lnSpc>
                  <a:spcBef>
                    <a:spcPct val="20000"/>
                  </a:spcBef>
                  <a:buClr>
                    <a:srgbClr val="CC00CC"/>
                  </a:buClr>
                  <a:buFont typeface="Wingdings" pitchFamily="2" charset="2"/>
                  <a:buNone/>
                </a:pPr>
                <a:endParaRPr lang="tr-TR" sz="1200" b="1">
                  <a:solidFill>
                    <a:prstClr val="white"/>
                  </a:solidFill>
                </a:endParaRPr>
              </a:p>
              <a:p>
                <a:pPr algn="ctr">
                  <a:lnSpc>
                    <a:spcPct val="90000"/>
                  </a:lnSpc>
                  <a:spcBef>
                    <a:spcPct val="20000"/>
                  </a:spcBef>
                  <a:buClr>
                    <a:srgbClr val="CC00CC"/>
                  </a:buClr>
                  <a:buFont typeface="Wingdings" pitchFamily="2" charset="2"/>
                  <a:buNone/>
                </a:pPr>
                <a:r>
                  <a:rPr lang="tr-TR" sz="2000" b="1">
                    <a:solidFill>
                      <a:prstClr val="white"/>
                    </a:solidFill>
                  </a:rPr>
                  <a:t>0.034</a:t>
                </a:r>
                <a:endParaRPr kumimoji="1" lang="en-US" sz="2400">
                  <a:solidFill>
                    <a:prstClr val="white"/>
                  </a:solidFill>
                  <a:latin typeface="Times New Roman" pitchFamily="18" charset="0"/>
                </a:endParaRPr>
              </a:p>
            </p:txBody>
          </p:sp>
        </p:grpSp>
        <p:sp>
          <p:nvSpPr>
            <p:cNvPr id="15374" name="Line 11"/>
            <p:cNvSpPr>
              <a:spLocks noChangeShapeType="1"/>
            </p:cNvSpPr>
            <p:nvPr/>
          </p:nvSpPr>
          <p:spPr bwMode="auto">
            <a:xfrm>
              <a:off x="2226" y="1611"/>
              <a:ext cx="336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tr-TR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3175000" y="3333750"/>
            <a:ext cx="4205288" cy="990600"/>
            <a:chOff x="2000" y="2100"/>
            <a:chExt cx="2649" cy="624"/>
          </a:xfrm>
        </p:grpSpPr>
        <p:sp>
          <p:nvSpPr>
            <p:cNvPr id="15370" name="Text Box 13"/>
            <p:cNvSpPr txBox="1">
              <a:spLocks noChangeArrowheads="1"/>
            </p:cNvSpPr>
            <p:nvPr/>
          </p:nvSpPr>
          <p:spPr bwMode="auto">
            <a:xfrm>
              <a:off x="2330" y="2100"/>
              <a:ext cx="1348" cy="624"/>
            </a:xfrm>
            <a:prstGeom prst="rect">
              <a:avLst/>
            </a:prstGeom>
            <a:noFill/>
            <a:ln w="12700" cap="sq">
              <a:solidFill>
                <a:srgbClr val="660066"/>
              </a:solidFill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rgbClr val="CC00CC"/>
                </a:buClr>
                <a:buFont typeface="Wingdings" pitchFamily="2" charset="2"/>
                <a:buNone/>
              </a:pPr>
              <a:r>
                <a:rPr lang="tr-TR" b="1">
                  <a:solidFill>
                    <a:prstClr val="white"/>
                  </a:solidFill>
                </a:rPr>
                <a:t>Davranış tedavisi </a:t>
              </a:r>
            </a:p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rgbClr val="CC00CC"/>
                </a:buClr>
                <a:buFont typeface="Wingdings" pitchFamily="2" charset="2"/>
                <a:buNone/>
              </a:pPr>
              <a:r>
                <a:rPr lang="tr-TR" b="1">
                  <a:solidFill>
                    <a:prstClr val="white"/>
                  </a:solidFill>
                </a:rPr>
                <a:t>Eklenince</a:t>
              </a:r>
            </a:p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rgbClr val="CC00CC"/>
                </a:buClr>
                <a:buFont typeface="Wingdings" pitchFamily="2" charset="2"/>
                <a:buNone/>
              </a:pPr>
              <a:r>
                <a:rPr lang="tr-TR" sz="2000" b="1">
                  <a:solidFill>
                    <a:prstClr val="white"/>
                  </a:solidFill>
                </a:rPr>
                <a:t>84.3 %</a:t>
              </a:r>
              <a:endParaRPr kumimoji="1" lang="en-US" sz="2400">
                <a:solidFill>
                  <a:prstClr val="white"/>
                </a:solidFill>
                <a:latin typeface="Times New Roman" pitchFamily="18" charset="0"/>
              </a:endParaRPr>
            </a:p>
          </p:txBody>
        </p:sp>
        <p:sp>
          <p:nvSpPr>
            <p:cNvPr id="15371" name="Text Box 14"/>
            <p:cNvSpPr txBox="1">
              <a:spLocks noChangeArrowheads="1"/>
            </p:cNvSpPr>
            <p:nvPr/>
          </p:nvSpPr>
          <p:spPr bwMode="auto">
            <a:xfrm>
              <a:off x="3977" y="2161"/>
              <a:ext cx="672" cy="543"/>
            </a:xfrm>
            <a:prstGeom prst="rect">
              <a:avLst/>
            </a:prstGeom>
            <a:noFill/>
            <a:ln w="12700" cap="sq">
              <a:solidFill>
                <a:srgbClr val="660066"/>
              </a:solidFill>
              <a:miter lim="800000"/>
              <a:headEnd type="none" w="sm" len="sm"/>
              <a:tailEnd type="none" w="sm" len="sm"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rgbClr val="CC00CC"/>
                </a:buClr>
                <a:buFont typeface="Wingdings" pitchFamily="2" charset="2"/>
                <a:buNone/>
              </a:pPr>
              <a:r>
                <a:rPr lang="tr-TR" sz="1600" b="1" i="1">
                  <a:solidFill>
                    <a:prstClr val="white"/>
                  </a:solidFill>
                </a:rPr>
                <a:t>P</a:t>
              </a:r>
              <a:r>
                <a:rPr lang="tr-TR" sz="1600" b="1">
                  <a:solidFill>
                    <a:prstClr val="white"/>
                  </a:solidFill>
                </a:rPr>
                <a:t>- değeri</a:t>
              </a:r>
            </a:p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rgbClr val="CC00CC"/>
                </a:buClr>
                <a:buFont typeface="Wingdings" pitchFamily="2" charset="2"/>
                <a:buNone/>
              </a:pPr>
              <a:endParaRPr lang="tr-TR" sz="1200" b="1">
                <a:solidFill>
                  <a:prstClr val="white"/>
                </a:solidFill>
              </a:endParaRPr>
            </a:p>
            <a:p>
              <a:pPr algn="ctr">
                <a:lnSpc>
                  <a:spcPct val="90000"/>
                </a:lnSpc>
                <a:spcBef>
                  <a:spcPct val="20000"/>
                </a:spcBef>
                <a:buClr>
                  <a:srgbClr val="CC00CC"/>
                </a:buClr>
                <a:buFont typeface="Wingdings" pitchFamily="2" charset="2"/>
                <a:buNone/>
              </a:pPr>
              <a:r>
                <a:rPr lang="tr-TR" sz="2000" b="1">
                  <a:solidFill>
                    <a:prstClr val="white"/>
                  </a:solidFill>
                </a:rPr>
                <a:t>0.01</a:t>
              </a:r>
              <a:endParaRPr kumimoji="1" lang="en-US" sz="2400">
                <a:solidFill>
                  <a:prstClr val="white"/>
                </a:solidFill>
                <a:latin typeface="Times New Roman" pitchFamily="18" charset="0"/>
              </a:endParaRPr>
            </a:p>
          </p:txBody>
        </p:sp>
        <p:sp>
          <p:nvSpPr>
            <p:cNvPr id="15372" name="Line 15"/>
            <p:cNvSpPr>
              <a:spLocks noChangeShapeType="1"/>
            </p:cNvSpPr>
            <p:nvPr/>
          </p:nvSpPr>
          <p:spPr bwMode="auto">
            <a:xfrm>
              <a:off x="2000" y="2401"/>
              <a:ext cx="336" cy="0"/>
            </a:xfrm>
            <a:prstGeom prst="line">
              <a:avLst/>
            </a:prstGeom>
            <a:noFill/>
            <a:ln w="28575" cap="sq">
              <a:solidFill>
                <a:srgbClr val="800000"/>
              </a:solidFill>
              <a:round/>
              <a:headEnd type="none" w="sm" len="sm"/>
              <a:tailEnd type="triangle" w="sm" len="sm"/>
            </a:ln>
          </p:spPr>
          <p:txBody>
            <a:bodyPr wrap="none" anchor="ctr"/>
            <a:lstStyle/>
            <a:p>
              <a:endParaRPr lang="tr-TR">
                <a:solidFill>
                  <a:prstClr val="black"/>
                </a:solidFill>
              </a:endParaRPr>
            </a:p>
          </p:txBody>
        </p:sp>
      </p:grpSp>
      <p:sp>
        <p:nvSpPr>
          <p:cNvPr id="15369" name="Text Box 16"/>
          <p:cNvSpPr txBox="1">
            <a:spLocks noChangeArrowheads="1"/>
          </p:cNvSpPr>
          <p:nvPr/>
        </p:nvSpPr>
        <p:spPr bwMode="auto">
          <a:xfrm>
            <a:off x="7897813" y="6278563"/>
            <a:ext cx="18415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r-TR" sz="3200">
              <a:solidFill>
                <a:prstClr val="black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85345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4608512" cy="1143000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TEDAVİ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2060848"/>
            <a:ext cx="8579296" cy="4465712"/>
          </a:xfrm>
        </p:spPr>
        <p:txBody>
          <a:bodyPr>
            <a:normAutofit fontScale="25000" lnSpcReduction="20000"/>
          </a:bodyPr>
          <a:lstStyle/>
          <a:p>
            <a:r>
              <a:rPr lang="tr-TR" sz="8000" b="1" dirty="0" smtClean="0">
                <a:solidFill>
                  <a:srgbClr val="FFFFFF"/>
                </a:solidFill>
              </a:rPr>
              <a:t>B3-Agonist</a:t>
            </a:r>
          </a:p>
          <a:p>
            <a:endParaRPr lang="tr-TR" sz="8000" b="1" dirty="0" smtClean="0">
              <a:solidFill>
                <a:srgbClr val="FFFFFF"/>
              </a:solidFill>
            </a:endParaRPr>
          </a:p>
          <a:p>
            <a:pPr marL="0" indent="0" algn="just">
              <a:buNone/>
            </a:pPr>
            <a:r>
              <a:rPr lang="tr-TR" sz="8000" dirty="0">
                <a:solidFill>
                  <a:srgbClr val="FFFFFF"/>
                </a:solidFill>
              </a:rPr>
              <a:t> </a:t>
            </a:r>
            <a:r>
              <a:rPr lang="tr-TR" sz="8000" dirty="0" smtClean="0">
                <a:solidFill>
                  <a:srgbClr val="FFFFFF"/>
                </a:solidFill>
              </a:rPr>
              <a:t>       </a:t>
            </a:r>
            <a:r>
              <a:rPr lang="tr-TR" sz="8000" b="1" dirty="0" smtClean="0">
                <a:solidFill>
                  <a:srgbClr val="FFFFFF"/>
                </a:solidFill>
              </a:rPr>
              <a:t>- </a:t>
            </a:r>
            <a:r>
              <a:rPr lang="tr-TR" sz="8000" b="1" dirty="0" err="1" smtClean="0">
                <a:solidFill>
                  <a:srgbClr val="FFFFFF"/>
                </a:solidFill>
              </a:rPr>
              <a:t>Mirabegron</a:t>
            </a:r>
            <a:r>
              <a:rPr lang="tr-TR" sz="8000" b="1" dirty="0" smtClean="0">
                <a:solidFill>
                  <a:srgbClr val="FFFFFF"/>
                </a:solidFill>
              </a:rPr>
              <a:t>:</a:t>
            </a:r>
            <a:r>
              <a:rPr lang="tr-TR" sz="8000" dirty="0" smtClean="0">
                <a:solidFill>
                  <a:srgbClr val="FFFFFF"/>
                </a:solidFill>
              </a:rPr>
              <a:t>  Haziran-2012’de FDA tarafından AAM    </a:t>
            </a:r>
          </a:p>
          <a:p>
            <a:pPr marL="0" indent="0" algn="just">
              <a:buNone/>
            </a:pPr>
            <a:r>
              <a:rPr lang="tr-TR" sz="8000" dirty="0">
                <a:solidFill>
                  <a:srgbClr val="FFFFFF"/>
                </a:solidFill>
              </a:rPr>
              <a:t> </a:t>
            </a:r>
            <a:r>
              <a:rPr lang="tr-TR" sz="8000" dirty="0" smtClean="0">
                <a:solidFill>
                  <a:srgbClr val="FFFFFF"/>
                </a:solidFill>
              </a:rPr>
              <a:t>          tedavisinde günde tek doz kullanımı onaylanmıştır. </a:t>
            </a:r>
          </a:p>
          <a:p>
            <a:pPr marL="0" indent="0" algn="just">
              <a:buNone/>
            </a:pPr>
            <a:endParaRPr lang="tr-TR" sz="8000" dirty="0" smtClean="0">
              <a:solidFill>
                <a:srgbClr val="FFFFFF"/>
              </a:solidFill>
            </a:endParaRPr>
          </a:p>
          <a:p>
            <a:pPr marL="0" indent="0" algn="just">
              <a:buNone/>
            </a:pPr>
            <a:r>
              <a:rPr lang="tr-TR" sz="8000" dirty="0">
                <a:solidFill>
                  <a:srgbClr val="FFFFFF"/>
                </a:solidFill>
              </a:rPr>
              <a:t> </a:t>
            </a:r>
            <a:r>
              <a:rPr lang="tr-TR" sz="8000" dirty="0" smtClean="0">
                <a:solidFill>
                  <a:srgbClr val="FFFFFF"/>
                </a:solidFill>
              </a:rPr>
              <a:t>        - 50 mg/gün dozunda (ağır böbrek ve orta karaciğer yetmezliğinde</a:t>
            </a:r>
          </a:p>
          <a:p>
            <a:pPr marL="0" indent="0" algn="just">
              <a:buNone/>
            </a:pPr>
            <a:r>
              <a:rPr lang="tr-TR" sz="8000" dirty="0" smtClean="0">
                <a:solidFill>
                  <a:srgbClr val="FFFFFF"/>
                </a:solidFill>
              </a:rPr>
              <a:t>           25mg/gün) kullanılabilir. </a:t>
            </a:r>
            <a:r>
              <a:rPr lang="tr-TR" sz="8000" dirty="0" err="1" smtClean="0">
                <a:solidFill>
                  <a:srgbClr val="FFFFFF"/>
                </a:solidFill>
              </a:rPr>
              <a:t>İnkontinans</a:t>
            </a:r>
            <a:r>
              <a:rPr lang="tr-TR" sz="8000" dirty="0" smtClean="0">
                <a:solidFill>
                  <a:srgbClr val="FFFFFF"/>
                </a:solidFill>
              </a:rPr>
              <a:t> ,</a:t>
            </a:r>
            <a:r>
              <a:rPr lang="tr-TR" sz="8000" dirty="0" err="1" smtClean="0">
                <a:solidFill>
                  <a:srgbClr val="FFFFFF"/>
                </a:solidFill>
              </a:rPr>
              <a:t>urgency</a:t>
            </a:r>
            <a:r>
              <a:rPr lang="tr-TR" sz="8000" dirty="0" smtClean="0">
                <a:solidFill>
                  <a:srgbClr val="FFFFFF"/>
                </a:solidFill>
              </a:rPr>
              <a:t>,  </a:t>
            </a:r>
            <a:r>
              <a:rPr lang="tr-TR" sz="8000" dirty="0" err="1" smtClean="0">
                <a:solidFill>
                  <a:srgbClr val="FFFFFF"/>
                </a:solidFill>
              </a:rPr>
              <a:t>frequency</a:t>
            </a:r>
            <a:r>
              <a:rPr lang="tr-TR" sz="8000" dirty="0" smtClean="0">
                <a:solidFill>
                  <a:srgbClr val="FFFFFF"/>
                </a:solidFill>
              </a:rPr>
              <a:t>  ve </a:t>
            </a:r>
            <a:r>
              <a:rPr lang="tr-TR" sz="8000" dirty="0" err="1" smtClean="0">
                <a:solidFill>
                  <a:srgbClr val="FFFFFF"/>
                </a:solidFill>
              </a:rPr>
              <a:t>noktüriyi</a:t>
            </a:r>
            <a:r>
              <a:rPr lang="tr-TR" sz="8000" dirty="0" smtClean="0">
                <a:solidFill>
                  <a:srgbClr val="FFFFFF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tr-TR" sz="8000" dirty="0">
                <a:solidFill>
                  <a:srgbClr val="FFFFFF"/>
                </a:solidFill>
              </a:rPr>
              <a:t> </a:t>
            </a:r>
            <a:r>
              <a:rPr lang="tr-TR" sz="8000" dirty="0" smtClean="0">
                <a:solidFill>
                  <a:srgbClr val="FFFFFF"/>
                </a:solidFill>
              </a:rPr>
              <a:t>          azaltır. ( </a:t>
            </a:r>
            <a:r>
              <a:rPr lang="tr-TR" sz="8000" dirty="0" err="1" smtClean="0">
                <a:solidFill>
                  <a:srgbClr val="FFFFFF"/>
                </a:solidFill>
              </a:rPr>
              <a:t>Betmiga</a:t>
            </a:r>
            <a:r>
              <a:rPr lang="tr-TR" sz="8000" dirty="0" smtClean="0">
                <a:solidFill>
                  <a:srgbClr val="FFFFFF"/>
                </a:solidFill>
              </a:rPr>
              <a:t> 25 ve 50 mg </a:t>
            </a:r>
            <a:r>
              <a:rPr lang="tr-TR" sz="8000" dirty="0" err="1" smtClean="0">
                <a:solidFill>
                  <a:srgbClr val="FFFFFF"/>
                </a:solidFill>
              </a:rPr>
              <a:t>tab</a:t>
            </a:r>
            <a:r>
              <a:rPr lang="tr-TR" sz="8000" dirty="0" smtClean="0">
                <a:solidFill>
                  <a:srgbClr val="FFFFFF"/>
                </a:solidFill>
              </a:rPr>
              <a:t>)</a:t>
            </a:r>
          </a:p>
          <a:p>
            <a:pPr marL="0" indent="0" algn="just">
              <a:buNone/>
            </a:pPr>
            <a:endParaRPr lang="tr-TR" sz="8000" dirty="0" smtClean="0">
              <a:solidFill>
                <a:srgbClr val="FFFFFF"/>
              </a:solidFill>
            </a:endParaRPr>
          </a:p>
          <a:p>
            <a:pPr marL="0" indent="0" algn="just">
              <a:buNone/>
            </a:pPr>
            <a:r>
              <a:rPr lang="tr-TR" sz="8000" dirty="0">
                <a:solidFill>
                  <a:srgbClr val="FFFFFF"/>
                </a:solidFill>
              </a:rPr>
              <a:t> </a:t>
            </a:r>
            <a:r>
              <a:rPr lang="tr-TR" sz="8000" dirty="0" smtClean="0">
                <a:solidFill>
                  <a:srgbClr val="FFFFFF"/>
                </a:solidFill>
              </a:rPr>
              <a:t>        -Etkinlik tedavinin 4. haftasında  başlar ve 12 haftalık tedavi </a:t>
            </a:r>
          </a:p>
          <a:p>
            <a:pPr marL="0" indent="0" algn="just">
              <a:buNone/>
            </a:pPr>
            <a:r>
              <a:rPr lang="tr-TR" sz="8000" dirty="0">
                <a:solidFill>
                  <a:srgbClr val="FFFFFF"/>
                </a:solidFill>
              </a:rPr>
              <a:t> </a:t>
            </a:r>
            <a:r>
              <a:rPr lang="tr-TR" sz="8000" dirty="0" smtClean="0">
                <a:solidFill>
                  <a:srgbClr val="FFFFFF"/>
                </a:solidFill>
              </a:rPr>
              <a:t>          süresince  devam  eder.</a:t>
            </a:r>
          </a:p>
          <a:p>
            <a:pPr marL="0" indent="0" algn="just">
              <a:buNone/>
            </a:pPr>
            <a:endParaRPr lang="tr-TR" sz="8000" dirty="0" smtClean="0">
              <a:solidFill>
                <a:srgbClr val="FFFFFF"/>
              </a:solidFill>
            </a:endParaRPr>
          </a:p>
          <a:p>
            <a:pPr marL="0" indent="0" algn="just">
              <a:buNone/>
            </a:pPr>
            <a:r>
              <a:rPr lang="tr-TR" sz="8000" dirty="0">
                <a:solidFill>
                  <a:srgbClr val="FFFFFF"/>
                </a:solidFill>
              </a:rPr>
              <a:t> </a:t>
            </a:r>
            <a:r>
              <a:rPr lang="tr-TR" sz="8000" dirty="0" smtClean="0">
                <a:solidFill>
                  <a:srgbClr val="FFFFFF"/>
                </a:solidFill>
              </a:rPr>
              <a:t>        - </a:t>
            </a:r>
            <a:r>
              <a:rPr lang="tr-TR" sz="8000" dirty="0" err="1" smtClean="0">
                <a:solidFill>
                  <a:srgbClr val="FFFFFF"/>
                </a:solidFill>
              </a:rPr>
              <a:t>Antikolinerjiklere</a:t>
            </a:r>
            <a:r>
              <a:rPr lang="tr-TR" sz="8000" dirty="0" smtClean="0">
                <a:solidFill>
                  <a:srgbClr val="FFFFFF"/>
                </a:solidFill>
              </a:rPr>
              <a:t> cevap vermeyen veya </a:t>
            </a:r>
            <a:r>
              <a:rPr lang="tr-TR" sz="8000" dirty="0" err="1" smtClean="0">
                <a:solidFill>
                  <a:srgbClr val="FFFFFF"/>
                </a:solidFill>
              </a:rPr>
              <a:t>tolere</a:t>
            </a:r>
            <a:r>
              <a:rPr lang="tr-TR" sz="8000" dirty="0" smtClean="0">
                <a:solidFill>
                  <a:srgbClr val="FFFFFF"/>
                </a:solidFill>
              </a:rPr>
              <a:t> edemeyen</a:t>
            </a:r>
          </a:p>
          <a:p>
            <a:pPr marL="0" indent="0" algn="just">
              <a:buNone/>
            </a:pPr>
            <a:r>
              <a:rPr lang="tr-TR" sz="8000" dirty="0">
                <a:solidFill>
                  <a:srgbClr val="FFFFFF"/>
                </a:solidFill>
              </a:rPr>
              <a:t> </a:t>
            </a:r>
            <a:r>
              <a:rPr lang="tr-TR" sz="8000" dirty="0" smtClean="0">
                <a:solidFill>
                  <a:srgbClr val="FFFFFF"/>
                </a:solidFill>
              </a:rPr>
              <a:t>          hasta grubu için iyi bir oral tedavi alternatifidir.</a:t>
            </a:r>
          </a:p>
          <a:p>
            <a:pPr marL="0" indent="0" algn="just">
              <a:buNone/>
            </a:pPr>
            <a:r>
              <a:rPr lang="tr-TR" sz="8000" dirty="0" smtClean="0">
                <a:solidFill>
                  <a:srgbClr val="FFFFFF"/>
                </a:solidFill>
              </a:rPr>
              <a:t>    </a:t>
            </a:r>
          </a:p>
          <a:p>
            <a:pPr marL="0" indent="0" algn="just">
              <a:buNone/>
            </a:pPr>
            <a:r>
              <a:rPr lang="tr-TR" sz="4200" dirty="0">
                <a:solidFill>
                  <a:srgbClr val="FFFFFF"/>
                </a:solidFill>
              </a:rPr>
              <a:t> </a:t>
            </a:r>
            <a:r>
              <a:rPr lang="tr-TR" sz="4200" dirty="0" smtClean="0">
                <a:solidFill>
                  <a:srgbClr val="FFFFFF"/>
                </a:solidFill>
              </a:rPr>
              <a:t>              </a:t>
            </a:r>
            <a:endParaRPr lang="tr-TR" sz="4200" dirty="0">
              <a:solidFill>
                <a:srgbClr val="FFFFFF"/>
              </a:solidFill>
            </a:endParaRPr>
          </a:p>
          <a:p>
            <a:endParaRPr lang="tr-TR" sz="2400" dirty="0"/>
          </a:p>
        </p:txBody>
      </p:sp>
      <p:pic>
        <p:nvPicPr>
          <p:cNvPr id="17410" name="Picture 2" descr="http://s1.ibtimes.com/sites/www.ibtimes.com/files/styles/article_large/public/2012/02/28/240510-pill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060" y="260648"/>
            <a:ext cx="2791437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825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122912" cy="1143000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TEDAVİ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853136"/>
          </a:xfrm>
        </p:spPr>
        <p:txBody>
          <a:bodyPr>
            <a:normAutofit/>
          </a:bodyPr>
          <a:lstStyle/>
          <a:p>
            <a:endParaRPr lang="tr-TR" sz="2400" dirty="0" smtClean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Yapılan çalışmalarda </a:t>
            </a:r>
            <a:r>
              <a:rPr lang="tr-TR" sz="2400" dirty="0" err="1" smtClean="0">
                <a:solidFill>
                  <a:srgbClr val="FFFFFF"/>
                </a:solidFill>
              </a:rPr>
              <a:t>Mirabegron’un</a:t>
            </a:r>
            <a:r>
              <a:rPr lang="tr-TR" sz="2400" dirty="0" smtClean="0">
                <a:solidFill>
                  <a:srgbClr val="FFFFFF"/>
                </a:solidFill>
              </a:rPr>
              <a:t> 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</a:t>
            </a:r>
            <a:r>
              <a:rPr lang="tr-TR" sz="2400" dirty="0" err="1" smtClean="0">
                <a:solidFill>
                  <a:srgbClr val="FFFFFF"/>
                </a:solidFill>
              </a:rPr>
              <a:t>plasebo</a:t>
            </a:r>
            <a:r>
              <a:rPr lang="tr-TR" sz="2400" dirty="0" smtClean="0">
                <a:solidFill>
                  <a:srgbClr val="FFFFFF"/>
                </a:solidFill>
              </a:rPr>
              <a:t> grubuna göre semptomlar  ve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yaşam kalitesinde önemli oranda iyileşme sağladığı saptanmıştır.</a:t>
            </a:r>
          </a:p>
          <a:p>
            <a:endParaRPr lang="tr-TR" sz="2400" dirty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En önemli yan etkileri </a:t>
            </a:r>
            <a:r>
              <a:rPr lang="tr-TR" sz="2400" dirty="0" err="1" smtClean="0">
                <a:solidFill>
                  <a:srgbClr val="FFFFFF"/>
                </a:solidFill>
              </a:rPr>
              <a:t>GİS’le</a:t>
            </a:r>
            <a:r>
              <a:rPr lang="tr-TR" sz="2400" dirty="0" smtClean="0">
                <a:solidFill>
                  <a:srgbClr val="FFFFFF"/>
                </a:solidFill>
              </a:rPr>
              <a:t> ilgili  olanlar ve </a:t>
            </a:r>
            <a:r>
              <a:rPr lang="tr-TR" sz="2400" dirty="0" err="1" smtClean="0">
                <a:solidFill>
                  <a:srgbClr val="FFFFFF"/>
                </a:solidFill>
              </a:rPr>
              <a:t>başağrısıdır</a:t>
            </a:r>
            <a:r>
              <a:rPr lang="tr-TR" sz="2400" dirty="0" smtClean="0">
                <a:solidFill>
                  <a:srgbClr val="FFFFFF"/>
                </a:solidFill>
              </a:rPr>
              <a:t>.</a:t>
            </a:r>
          </a:p>
          <a:p>
            <a:endParaRPr lang="tr-TR" sz="2400" dirty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Akut yan etkiler açısından </a:t>
            </a:r>
            <a:r>
              <a:rPr lang="tr-TR" sz="2400" dirty="0" err="1" smtClean="0">
                <a:solidFill>
                  <a:srgbClr val="FFFFFF"/>
                </a:solidFill>
              </a:rPr>
              <a:t>plasebo</a:t>
            </a:r>
            <a:r>
              <a:rPr lang="tr-TR" sz="2400" dirty="0" smtClean="0">
                <a:solidFill>
                  <a:srgbClr val="FFFFFF"/>
                </a:solidFill>
              </a:rPr>
              <a:t> grubuyla benzer sonuçlar elde edilmiş, hiçbir hastada idrar </a:t>
            </a:r>
            <a:r>
              <a:rPr lang="tr-TR" sz="2400" dirty="0" err="1" smtClean="0">
                <a:solidFill>
                  <a:srgbClr val="FFFFFF"/>
                </a:solidFill>
              </a:rPr>
              <a:t>retansiyonu</a:t>
            </a:r>
            <a:r>
              <a:rPr lang="tr-TR" sz="2400" dirty="0" smtClean="0">
                <a:solidFill>
                  <a:srgbClr val="FFFFFF"/>
                </a:solidFill>
              </a:rPr>
              <a:t> bulunmamıştır.</a:t>
            </a:r>
            <a:endParaRPr lang="tr-TR" sz="2400" dirty="0">
              <a:solidFill>
                <a:srgbClr val="FFFFFF"/>
              </a:solidFill>
            </a:endParaRPr>
          </a:p>
        </p:txBody>
      </p:sp>
      <p:pic>
        <p:nvPicPr>
          <p:cNvPr id="18434" name="Picture 2" descr="http://www.speedupyourlife.com/wp-content/uploads/2010/04/rainbow-joy-quality-lif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8640"/>
            <a:ext cx="3183619" cy="231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212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ÜRODİNAMİK DEĞERLENDİRME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5554960" cy="5257800"/>
          </a:xfrm>
        </p:spPr>
        <p:txBody>
          <a:bodyPr>
            <a:normAutofit/>
          </a:bodyPr>
          <a:lstStyle/>
          <a:p>
            <a:r>
              <a:rPr lang="tr-TR" sz="2400" dirty="0" err="1" smtClean="0">
                <a:solidFill>
                  <a:srgbClr val="FFFFFF"/>
                </a:solidFill>
              </a:rPr>
              <a:t>İnvaziv</a:t>
            </a:r>
            <a:r>
              <a:rPr lang="tr-TR" sz="2400" dirty="0" smtClean="0">
                <a:solidFill>
                  <a:srgbClr val="FFFFFF"/>
                </a:solidFill>
              </a:rPr>
              <a:t>  tedavi öncesi</a:t>
            </a:r>
          </a:p>
          <a:p>
            <a:endParaRPr lang="tr-TR" sz="2400" dirty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Farmakolojik tedavi başarısızlığından sonra</a:t>
            </a:r>
          </a:p>
          <a:p>
            <a:endParaRPr lang="tr-TR" sz="2400" dirty="0">
              <a:solidFill>
                <a:srgbClr val="FFFFFF"/>
              </a:solidFill>
            </a:endParaRPr>
          </a:p>
          <a:p>
            <a:r>
              <a:rPr lang="tr-TR" sz="2400" dirty="0" err="1" smtClean="0">
                <a:solidFill>
                  <a:srgbClr val="FFFFFF"/>
                </a:solidFill>
              </a:rPr>
              <a:t>Nörojenik</a:t>
            </a:r>
            <a:r>
              <a:rPr lang="tr-TR" sz="2400" dirty="0" smtClean="0">
                <a:solidFill>
                  <a:srgbClr val="FFFFFF"/>
                </a:solidFill>
              </a:rPr>
              <a:t>  hastalarda  uzun  süreli  tedavinin  parçası  olarak</a:t>
            </a:r>
          </a:p>
          <a:p>
            <a:endParaRPr lang="tr-TR" sz="2400" dirty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Komplike  vakalarda,</a:t>
            </a:r>
          </a:p>
          <a:p>
            <a:endParaRPr lang="tr-TR" sz="2400" dirty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Temel </a:t>
            </a:r>
            <a:r>
              <a:rPr lang="tr-TR" sz="2400" dirty="0" err="1" smtClean="0">
                <a:solidFill>
                  <a:srgbClr val="FFFFFF"/>
                </a:solidFill>
              </a:rPr>
              <a:t>ürolojinekolojik</a:t>
            </a:r>
            <a:r>
              <a:rPr lang="tr-TR" sz="2400" dirty="0" smtClean="0">
                <a:solidFill>
                  <a:srgbClr val="FFFFFF"/>
                </a:solidFill>
              </a:rPr>
              <a:t> değerlendirmenin   tamamlanmasından  sonra yapılmalıdır.</a:t>
            </a:r>
          </a:p>
          <a:p>
            <a:endParaRPr lang="tr-TR" sz="2400" dirty="0">
              <a:solidFill>
                <a:srgbClr val="FFFFFF"/>
              </a:solidFill>
            </a:endParaRPr>
          </a:p>
        </p:txBody>
      </p:sp>
      <p:pic>
        <p:nvPicPr>
          <p:cNvPr id="19458" name="Picture 2" descr="http://bladder-health.net/images/urodynamic_test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80928"/>
            <a:ext cx="3333750" cy="247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428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46848" cy="1143000"/>
          </a:xfrm>
        </p:spPr>
        <p:txBody>
          <a:bodyPr/>
          <a:lstStyle/>
          <a:p>
            <a:r>
              <a:rPr lang="tr-TR" dirty="0" smtClean="0">
                <a:solidFill>
                  <a:srgbClr val="FFC000"/>
                </a:solidFill>
              </a:rPr>
              <a:t>      TEDAVİ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80520"/>
          </a:xfrm>
        </p:spPr>
        <p:txBody>
          <a:bodyPr>
            <a:normAutofit fontScale="77500" lnSpcReduction="20000"/>
          </a:bodyPr>
          <a:lstStyle/>
          <a:p>
            <a:r>
              <a:rPr lang="tr-TR" sz="4100" b="1" dirty="0">
                <a:solidFill>
                  <a:schemeClr val="bg1"/>
                </a:solidFill>
              </a:rPr>
              <a:t>Üçüncü basamak </a:t>
            </a:r>
            <a:r>
              <a:rPr lang="tr-TR" sz="4100" b="1" dirty="0" smtClean="0">
                <a:solidFill>
                  <a:schemeClr val="bg1"/>
                </a:solidFill>
              </a:rPr>
              <a:t>tedaviler</a:t>
            </a:r>
          </a:p>
          <a:p>
            <a:endParaRPr lang="tr-TR" dirty="0">
              <a:solidFill>
                <a:schemeClr val="bg1"/>
              </a:solidFill>
            </a:endParaRPr>
          </a:p>
          <a:p>
            <a:r>
              <a:rPr lang="tr-TR" dirty="0" smtClean="0">
                <a:solidFill>
                  <a:schemeClr val="bg1"/>
                </a:solidFill>
              </a:rPr>
              <a:t>A- </a:t>
            </a:r>
            <a:r>
              <a:rPr lang="tr-TR" dirty="0" err="1">
                <a:solidFill>
                  <a:schemeClr val="bg1"/>
                </a:solidFill>
              </a:rPr>
              <a:t>İntradetrusor</a:t>
            </a:r>
            <a:r>
              <a:rPr lang="tr-TR" dirty="0">
                <a:solidFill>
                  <a:schemeClr val="bg1"/>
                </a:solidFill>
              </a:rPr>
              <a:t> </a:t>
            </a:r>
            <a:r>
              <a:rPr lang="tr-TR" dirty="0" err="1">
                <a:solidFill>
                  <a:schemeClr val="bg1"/>
                </a:solidFill>
              </a:rPr>
              <a:t>Botoks</a:t>
            </a:r>
            <a:r>
              <a:rPr lang="tr-TR" dirty="0">
                <a:solidFill>
                  <a:schemeClr val="bg1"/>
                </a:solidFill>
              </a:rPr>
              <a:t> enjeksiyonu: </a:t>
            </a:r>
            <a:endParaRPr lang="tr-TR" dirty="0" smtClean="0">
              <a:solidFill>
                <a:schemeClr val="bg1"/>
              </a:solidFill>
            </a:endParaRPr>
          </a:p>
          <a:p>
            <a:endParaRPr lang="tr-TR" dirty="0">
              <a:solidFill>
                <a:schemeClr val="bg1"/>
              </a:solidFill>
            </a:endParaRPr>
          </a:p>
          <a:p>
            <a:r>
              <a:rPr lang="tr-TR" dirty="0">
                <a:solidFill>
                  <a:schemeClr val="bg1"/>
                </a:solidFill>
              </a:rPr>
              <a:t>	Birinci ve ikinci basamak tedavilere cevap vermemiş, </a:t>
            </a:r>
          </a:p>
          <a:p>
            <a:r>
              <a:rPr lang="tr-TR" dirty="0">
                <a:solidFill>
                  <a:schemeClr val="bg1"/>
                </a:solidFill>
              </a:rPr>
              <a:t>              gerekirse self </a:t>
            </a:r>
            <a:r>
              <a:rPr lang="tr-TR" dirty="0" err="1">
                <a:solidFill>
                  <a:schemeClr val="bg1"/>
                </a:solidFill>
              </a:rPr>
              <a:t>kateterizasyon</a:t>
            </a:r>
            <a:r>
              <a:rPr lang="tr-TR" dirty="0">
                <a:solidFill>
                  <a:schemeClr val="bg1"/>
                </a:solidFill>
              </a:rPr>
              <a:t> yapmayı kabul eden, </a:t>
            </a:r>
          </a:p>
          <a:p>
            <a:r>
              <a:rPr lang="tr-TR" dirty="0">
                <a:solidFill>
                  <a:schemeClr val="bg1"/>
                </a:solidFill>
              </a:rPr>
              <a:t>              çok iyi seçilmiş hasta grubunda önerilir.      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bg1"/>
                </a:solidFill>
              </a:rPr>
              <a:t>    </a:t>
            </a:r>
            <a:endParaRPr lang="tr-TR" dirty="0">
              <a:solidFill>
                <a:schemeClr val="bg1"/>
              </a:solidFill>
            </a:endParaRPr>
          </a:p>
          <a:p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err="1">
                <a:solidFill>
                  <a:schemeClr val="bg1"/>
                </a:solidFill>
              </a:rPr>
              <a:t>Botoksun</a:t>
            </a:r>
            <a:r>
              <a:rPr lang="tr-TR" dirty="0">
                <a:solidFill>
                  <a:schemeClr val="bg1"/>
                </a:solidFill>
              </a:rPr>
              <a:t> </a:t>
            </a:r>
            <a:r>
              <a:rPr lang="tr-TR" dirty="0" err="1">
                <a:solidFill>
                  <a:schemeClr val="bg1"/>
                </a:solidFill>
              </a:rPr>
              <a:t>sinaptik</a:t>
            </a:r>
            <a:r>
              <a:rPr lang="tr-TR" dirty="0">
                <a:solidFill>
                  <a:schemeClr val="bg1"/>
                </a:solidFill>
              </a:rPr>
              <a:t> vezikülleri etkileyerek, </a:t>
            </a:r>
            <a:r>
              <a:rPr lang="tr-TR" dirty="0" err="1">
                <a:solidFill>
                  <a:schemeClr val="bg1"/>
                </a:solidFill>
              </a:rPr>
              <a:t>asetil</a:t>
            </a:r>
            <a:r>
              <a:rPr lang="tr-TR" dirty="0">
                <a:solidFill>
                  <a:schemeClr val="bg1"/>
                </a:solidFill>
              </a:rPr>
              <a:t> kolin </a:t>
            </a:r>
          </a:p>
          <a:p>
            <a:r>
              <a:rPr lang="tr-TR" dirty="0">
                <a:solidFill>
                  <a:schemeClr val="bg1"/>
                </a:solidFill>
              </a:rPr>
              <a:t>              salınımını bloke ettiğine inanılır.</a:t>
            </a:r>
          </a:p>
          <a:p>
            <a:endParaRPr lang="tr-TR" dirty="0">
              <a:solidFill>
                <a:schemeClr val="bg1"/>
              </a:solidFill>
            </a:endParaRPr>
          </a:p>
          <a:p>
            <a:r>
              <a:rPr lang="tr-TR" dirty="0">
                <a:solidFill>
                  <a:schemeClr val="bg1"/>
                </a:solidFill>
              </a:rPr>
              <a:t>        </a:t>
            </a:r>
            <a:r>
              <a:rPr lang="tr-TR" smtClean="0">
                <a:solidFill>
                  <a:schemeClr val="bg1"/>
                </a:solidFill>
              </a:rPr>
              <a:t>Ayaktan  tedavi  olarak </a:t>
            </a:r>
            <a:r>
              <a:rPr lang="tr-TR" dirty="0">
                <a:solidFill>
                  <a:schemeClr val="bg1"/>
                </a:solidFill>
              </a:rPr>
              <a:t>uygulanır.</a:t>
            </a:r>
          </a:p>
          <a:p>
            <a:pPr marL="0" indent="0">
              <a:buNone/>
            </a:pP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16632"/>
            <a:ext cx="2541587" cy="1706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413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246"/>
            <a:ext cx="9144000" cy="6902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061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73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482952" cy="1143000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TEDAVİ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6995120" cy="5257800"/>
          </a:xfrm>
        </p:spPr>
        <p:txBody>
          <a:bodyPr>
            <a:normAutofit/>
          </a:bodyPr>
          <a:lstStyle/>
          <a:p>
            <a:pPr algn="just"/>
            <a:r>
              <a:rPr lang="tr-TR" sz="2800" b="1" dirty="0" smtClean="0">
                <a:solidFill>
                  <a:srgbClr val="FFFFFF"/>
                </a:solidFill>
              </a:rPr>
              <a:t>Üçüncü basamak tedaviler</a:t>
            </a:r>
          </a:p>
          <a:p>
            <a:pPr algn="just"/>
            <a:endParaRPr lang="tr-TR" sz="2800" b="1" dirty="0" smtClean="0">
              <a:solidFill>
                <a:srgbClr val="FFFFFF"/>
              </a:solidFill>
            </a:endParaRPr>
          </a:p>
          <a:p>
            <a:pPr algn="just"/>
            <a:r>
              <a:rPr lang="tr-TR" sz="2400" b="1" dirty="0">
                <a:solidFill>
                  <a:srgbClr val="FFFFFF"/>
                </a:solidFill>
              </a:rPr>
              <a:t>B</a:t>
            </a:r>
            <a:r>
              <a:rPr lang="tr-TR" sz="2400" b="1" dirty="0" smtClean="0">
                <a:solidFill>
                  <a:srgbClr val="FFFFFF"/>
                </a:solidFill>
              </a:rPr>
              <a:t>- </a:t>
            </a:r>
            <a:r>
              <a:rPr lang="tr-TR" sz="2400" b="1" dirty="0" err="1" smtClean="0">
                <a:solidFill>
                  <a:srgbClr val="FFFFFF"/>
                </a:solidFill>
              </a:rPr>
              <a:t>Nöromodülasyon</a:t>
            </a:r>
            <a:r>
              <a:rPr lang="tr-TR" sz="2400" b="1" dirty="0" smtClean="0">
                <a:solidFill>
                  <a:srgbClr val="FFFFFF"/>
                </a:solidFill>
              </a:rPr>
              <a:t> tedavileri</a:t>
            </a:r>
          </a:p>
          <a:p>
            <a:pPr marL="0" indent="0" algn="just">
              <a:buNone/>
            </a:pPr>
            <a:r>
              <a:rPr lang="tr-TR" sz="2800" b="1" dirty="0">
                <a:solidFill>
                  <a:srgbClr val="FFFFFF"/>
                </a:solidFill>
              </a:rPr>
              <a:t> </a:t>
            </a:r>
            <a:r>
              <a:rPr lang="tr-TR" sz="2800" b="1" dirty="0" smtClean="0">
                <a:solidFill>
                  <a:srgbClr val="FFFFFF"/>
                </a:solidFill>
              </a:rPr>
              <a:t>         </a:t>
            </a:r>
            <a:r>
              <a:rPr lang="tr-TR" sz="2400" b="1" dirty="0" smtClean="0">
                <a:solidFill>
                  <a:srgbClr val="FFFFFF"/>
                </a:solidFill>
              </a:rPr>
              <a:t>1-Sakral </a:t>
            </a:r>
            <a:r>
              <a:rPr lang="tr-TR" sz="2400" b="1" dirty="0" err="1" smtClean="0">
                <a:solidFill>
                  <a:srgbClr val="FFFFFF"/>
                </a:solidFill>
              </a:rPr>
              <a:t>nöromodülasyon</a:t>
            </a:r>
            <a:r>
              <a:rPr lang="tr-TR" sz="2400" b="1" dirty="0" smtClean="0">
                <a:solidFill>
                  <a:srgbClr val="FFFFFF"/>
                </a:solidFill>
              </a:rPr>
              <a:t>: </a:t>
            </a:r>
            <a:r>
              <a:rPr lang="tr-TR" sz="2400" dirty="0" err="1" smtClean="0">
                <a:solidFill>
                  <a:srgbClr val="FFFFFF"/>
                </a:solidFill>
              </a:rPr>
              <a:t>Farmakoterapiye</a:t>
            </a:r>
            <a:r>
              <a:rPr lang="tr-TR" sz="2400" dirty="0" smtClean="0">
                <a:solidFill>
                  <a:srgbClr val="FFFFFF"/>
                </a:solidFill>
              </a:rPr>
              <a:t>    	uygun olmayan, cerrahi prosedürü kabul eden   	çok dikkatli  seçilmiş hasta grubunda önerilir.</a:t>
            </a:r>
          </a:p>
          <a:p>
            <a:pPr marL="0" indent="0" algn="just">
              <a:buNone/>
            </a:pPr>
            <a:endParaRPr lang="tr-TR" sz="2400" dirty="0" smtClean="0">
              <a:solidFill>
                <a:srgbClr val="FFFFFF"/>
              </a:solidFill>
            </a:endParaRPr>
          </a:p>
          <a:p>
            <a:pPr marL="0" indent="0" algn="just">
              <a:buNone/>
            </a:pPr>
            <a:r>
              <a:rPr lang="tr-TR" sz="2400" b="1" dirty="0">
                <a:solidFill>
                  <a:srgbClr val="FFFFFF"/>
                </a:solidFill>
              </a:rPr>
              <a:t> </a:t>
            </a:r>
            <a:r>
              <a:rPr lang="tr-TR" sz="2400" b="1" dirty="0" smtClean="0">
                <a:solidFill>
                  <a:srgbClr val="FFFFFF"/>
                </a:solidFill>
              </a:rPr>
              <a:t>          2- </a:t>
            </a:r>
            <a:r>
              <a:rPr lang="tr-TR" sz="2400" b="1" dirty="0" err="1" smtClean="0">
                <a:solidFill>
                  <a:srgbClr val="FFFFFF"/>
                </a:solidFill>
              </a:rPr>
              <a:t>Periferal</a:t>
            </a:r>
            <a:r>
              <a:rPr lang="tr-TR" sz="2400" b="1" dirty="0" smtClean="0">
                <a:solidFill>
                  <a:srgbClr val="FFFFFF"/>
                </a:solidFill>
              </a:rPr>
              <a:t> </a:t>
            </a:r>
            <a:r>
              <a:rPr lang="tr-TR" sz="2400" b="1" dirty="0" err="1" smtClean="0">
                <a:solidFill>
                  <a:srgbClr val="FFFFFF"/>
                </a:solidFill>
              </a:rPr>
              <a:t>tibiyal</a:t>
            </a:r>
            <a:r>
              <a:rPr lang="tr-TR" sz="2400" b="1" dirty="0" smtClean="0">
                <a:solidFill>
                  <a:srgbClr val="FFFFFF"/>
                </a:solidFill>
              </a:rPr>
              <a:t> sinir  </a:t>
            </a:r>
            <a:r>
              <a:rPr lang="tr-TR" sz="2400" b="1" dirty="0" err="1" smtClean="0">
                <a:solidFill>
                  <a:srgbClr val="FFFFFF"/>
                </a:solidFill>
              </a:rPr>
              <a:t>stimülasyonu</a:t>
            </a:r>
            <a:r>
              <a:rPr lang="tr-TR" sz="2400" b="1" dirty="0" smtClean="0">
                <a:solidFill>
                  <a:srgbClr val="FFFFFF"/>
                </a:solidFill>
              </a:rPr>
              <a:t> (PTSN): </a:t>
            </a:r>
          </a:p>
          <a:p>
            <a:pPr marL="0" indent="0" algn="just">
              <a:buNone/>
            </a:pPr>
            <a:r>
              <a:rPr lang="tr-TR" sz="2400" b="1" dirty="0">
                <a:solidFill>
                  <a:srgbClr val="FFFFFF"/>
                </a:solidFill>
              </a:rPr>
              <a:t> </a:t>
            </a:r>
            <a:r>
              <a:rPr lang="tr-TR" sz="2400" b="1" dirty="0" smtClean="0">
                <a:solidFill>
                  <a:srgbClr val="FFFFFF"/>
                </a:solidFill>
              </a:rPr>
              <a:t>            </a:t>
            </a:r>
            <a:r>
              <a:rPr lang="tr-TR" sz="2400" dirty="0" smtClean="0">
                <a:solidFill>
                  <a:srgbClr val="FFFFFF"/>
                </a:solidFill>
              </a:rPr>
              <a:t>Akupunktur iğnesi kullanılarak yapılır.  Orta-	 	ağır düzeydeki  </a:t>
            </a:r>
            <a:r>
              <a:rPr lang="tr-TR" sz="2400" dirty="0" err="1" smtClean="0">
                <a:solidFill>
                  <a:srgbClr val="FFFFFF"/>
                </a:solidFill>
              </a:rPr>
              <a:t>inkontinans</a:t>
            </a:r>
            <a:r>
              <a:rPr lang="tr-TR" sz="2400" dirty="0" smtClean="0">
                <a:solidFill>
                  <a:srgbClr val="FFFFFF"/>
                </a:solidFill>
              </a:rPr>
              <a:t> ve ‘</a:t>
            </a:r>
            <a:r>
              <a:rPr lang="tr-TR" sz="2400" dirty="0" err="1" smtClean="0">
                <a:solidFill>
                  <a:srgbClr val="FFFFFF"/>
                </a:solidFill>
              </a:rPr>
              <a:t>frequency</a:t>
            </a:r>
            <a:r>
              <a:rPr lang="tr-TR" sz="2400" dirty="0" smtClean="0">
                <a:solidFill>
                  <a:srgbClr val="FFFFFF"/>
                </a:solidFill>
              </a:rPr>
              <a:t>’ 	yakınması   olan  hastalarda   tercih  edilir.</a:t>
            </a:r>
            <a:endParaRPr lang="tr-TR" sz="2400" dirty="0">
              <a:solidFill>
                <a:srgbClr val="FFFFFF"/>
              </a:solidFill>
            </a:endParaRPr>
          </a:p>
        </p:txBody>
      </p:sp>
      <p:pic>
        <p:nvPicPr>
          <p:cNvPr id="4098" name="Picture 2" descr="http://t2.gstatic.com/images?q=tbn:ANd9GcS_dT7RxLqy2YfuQPecTEt1H1ajb23Qj6Xua82v4_8YmL0gH7v8dn5U4HQ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8650"/>
            <a:ext cx="3387080" cy="1947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98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79" y="0"/>
            <a:ext cx="913994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1925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TEDAVİ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tr-TR" sz="2800" b="1" dirty="0" smtClean="0">
                <a:solidFill>
                  <a:srgbClr val="FFFFFF"/>
                </a:solidFill>
              </a:rPr>
              <a:t>Dördüncü Basamak Tedavi;  Cerrahi Tedavi</a:t>
            </a:r>
            <a:endParaRPr lang="tr-TR" sz="2400" b="1" dirty="0">
              <a:solidFill>
                <a:srgbClr val="FFFFFF"/>
              </a:solidFill>
            </a:endParaRPr>
          </a:p>
          <a:p>
            <a:r>
              <a:rPr lang="tr-TR" sz="2400" b="1" dirty="0" smtClean="0">
                <a:solidFill>
                  <a:srgbClr val="FFFFFF"/>
                </a:solidFill>
              </a:rPr>
              <a:t>Amaçlar:   </a:t>
            </a:r>
            <a:endParaRPr lang="tr-TR" sz="24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  1- ‘</a:t>
            </a:r>
            <a:r>
              <a:rPr lang="tr-TR" sz="2400" dirty="0" err="1" smtClean="0">
                <a:solidFill>
                  <a:srgbClr val="FFFFFF"/>
                </a:solidFill>
              </a:rPr>
              <a:t>Urgency</a:t>
            </a:r>
            <a:r>
              <a:rPr lang="tr-TR" sz="2400" dirty="0" smtClean="0">
                <a:solidFill>
                  <a:srgbClr val="FFFFFF"/>
                </a:solidFill>
              </a:rPr>
              <a:t>’  ve ‘</a:t>
            </a:r>
            <a:r>
              <a:rPr lang="tr-TR" sz="2400" dirty="0" err="1" smtClean="0">
                <a:solidFill>
                  <a:srgbClr val="FFFFFF"/>
                </a:solidFill>
              </a:rPr>
              <a:t>Urgency</a:t>
            </a:r>
            <a:r>
              <a:rPr lang="tr-TR" sz="2400" dirty="0" smtClean="0">
                <a:solidFill>
                  <a:srgbClr val="FFFFFF"/>
                </a:solidFill>
              </a:rPr>
              <a:t>’  </a:t>
            </a:r>
            <a:r>
              <a:rPr lang="tr-TR" sz="2400" dirty="0" err="1" smtClean="0">
                <a:solidFill>
                  <a:srgbClr val="FFFFFF"/>
                </a:solidFill>
              </a:rPr>
              <a:t>inkontinansı</a:t>
            </a:r>
            <a:r>
              <a:rPr lang="tr-TR" sz="2400" dirty="0" smtClean="0">
                <a:solidFill>
                  <a:srgbClr val="FFFFFF"/>
                </a:solidFill>
              </a:rPr>
              <a:t>  tedavi etmek</a:t>
            </a:r>
          </a:p>
          <a:p>
            <a:pPr marL="0" indent="0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  2- İşeme aralıklarını   arttırmak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 3- Böbrek  ve üst  </a:t>
            </a:r>
            <a:r>
              <a:rPr lang="tr-TR" sz="2400" dirty="0" err="1" smtClean="0">
                <a:solidFill>
                  <a:srgbClr val="FFFFFF"/>
                </a:solidFill>
              </a:rPr>
              <a:t>üriner</a:t>
            </a:r>
            <a:r>
              <a:rPr lang="tr-TR" sz="2400" dirty="0" smtClean="0">
                <a:solidFill>
                  <a:srgbClr val="FFFFFF"/>
                </a:solidFill>
              </a:rPr>
              <a:t> sistem  fonksiyonlarını stabilize  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      etmek</a:t>
            </a:r>
          </a:p>
          <a:p>
            <a:r>
              <a:rPr lang="tr-TR" sz="2400" b="1" dirty="0" smtClean="0">
                <a:solidFill>
                  <a:srgbClr val="FFFFFF"/>
                </a:solidFill>
              </a:rPr>
              <a:t>Cerrahi  tedavi şekilleri;</a:t>
            </a:r>
            <a:endParaRPr lang="tr-TR" sz="24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 1- </a:t>
            </a:r>
            <a:r>
              <a:rPr lang="tr-TR" sz="2400" dirty="0" err="1" smtClean="0">
                <a:solidFill>
                  <a:srgbClr val="FFFFFF"/>
                </a:solidFill>
              </a:rPr>
              <a:t>Augmentasyon</a:t>
            </a:r>
            <a:r>
              <a:rPr lang="tr-TR" sz="2400" dirty="0" smtClean="0">
                <a:solidFill>
                  <a:srgbClr val="FFFFFF"/>
                </a:solidFill>
              </a:rPr>
              <a:t> </a:t>
            </a:r>
            <a:r>
              <a:rPr lang="tr-TR" sz="2400" dirty="0" err="1" smtClean="0">
                <a:solidFill>
                  <a:srgbClr val="FFFFFF"/>
                </a:solidFill>
              </a:rPr>
              <a:t>sistoplastisi</a:t>
            </a:r>
            <a:endParaRPr lang="tr-TR" sz="24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 2- </a:t>
            </a:r>
            <a:r>
              <a:rPr lang="tr-TR" sz="2400" dirty="0" err="1" smtClean="0">
                <a:solidFill>
                  <a:srgbClr val="FFFFFF"/>
                </a:solidFill>
              </a:rPr>
              <a:t>Detsusor</a:t>
            </a:r>
            <a:r>
              <a:rPr lang="tr-TR" sz="2400" dirty="0" smtClean="0">
                <a:solidFill>
                  <a:srgbClr val="FFFFFF"/>
                </a:solidFill>
              </a:rPr>
              <a:t> </a:t>
            </a:r>
            <a:r>
              <a:rPr lang="tr-TR" sz="2400" dirty="0" err="1" smtClean="0">
                <a:solidFill>
                  <a:srgbClr val="FFFFFF"/>
                </a:solidFill>
              </a:rPr>
              <a:t>myomektomi</a:t>
            </a:r>
            <a:endParaRPr lang="tr-TR" sz="24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 3-  </a:t>
            </a:r>
            <a:r>
              <a:rPr lang="tr-TR" sz="2400" dirty="0" err="1" smtClean="0">
                <a:solidFill>
                  <a:srgbClr val="FFFFFF"/>
                </a:solidFill>
              </a:rPr>
              <a:t>Üriner</a:t>
            </a:r>
            <a:r>
              <a:rPr lang="tr-TR" sz="2400" dirty="0" smtClean="0">
                <a:solidFill>
                  <a:srgbClr val="FFFFFF"/>
                </a:solidFill>
              </a:rPr>
              <a:t> </a:t>
            </a:r>
            <a:r>
              <a:rPr lang="tr-TR" sz="2400" dirty="0" err="1" smtClean="0">
                <a:solidFill>
                  <a:srgbClr val="FFFFFF"/>
                </a:solidFill>
              </a:rPr>
              <a:t>diversiyon</a:t>
            </a:r>
            <a:endParaRPr lang="tr-TR" sz="24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 </a:t>
            </a:r>
          </a:p>
          <a:p>
            <a:endParaRPr lang="tr-TR" sz="2800" b="1" dirty="0">
              <a:solidFill>
                <a:srgbClr val="FFFFFF"/>
              </a:solidFill>
            </a:endParaRPr>
          </a:p>
          <a:p>
            <a:endParaRPr lang="tr-TR" sz="2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74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800" y="150813"/>
            <a:ext cx="9093200" cy="1143000"/>
          </a:xfrm>
        </p:spPr>
        <p:txBody>
          <a:bodyPr/>
          <a:lstStyle/>
          <a:p>
            <a:pPr>
              <a:defRPr/>
            </a:pPr>
            <a:r>
              <a:rPr lang="tr-TR" sz="3600" b="1" dirty="0" smtClean="0">
                <a:solidFill>
                  <a:srgbClr val="FFCC00"/>
                </a:solidFill>
              </a:rPr>
              <a:t>AAM’ </a:t>
            </a:r>
            <a:r>
              <a:rPr lang="tr-TR" sz="3600" b="1" dirty="0" err="1" smtClean="0">
                <a:solidFill>
                  <a:srgbClr val="FFCC00"/>
                </a:solidFill>
              </a:rPr>
              <a:t>nin</a:t>
            </a:r>
            <a:r>
              <a:rPr lang="tr-TR" sz="3600" b="1" dirty="0" smtClean="0">
                <a:solidFill>
                  <a:srgbClr val="FFCC00"/>
                </a:solidFill>
              </a:rPr>
              <a:t> YAŞ ve CİNSE GÖRE PREVALANSI</a:t>
            </a:r>
            <a:endParaRPr lang="en-GB" sz="3600" b="1" dirty="0" smtClean="0">
              <a:solidFill>
                <a:srgbClr val="FFCC00"/>
              </a:solidFill>
            </a:endParaRPr>
          </a:p>
        </p:txBody>
      </p:sp>
      <p:sp>
        <p:nvSpPr>
          <p:cNvPr id="8195" name="Line 3"/>
          <p:cNvSpPr>
            <a:spLocks noChangeShapeType="1"/>
          </p:cNvSpPr>
          <p:nvPr/>
        </p:nvSpPr>
        <p:spPr bwMode="auto">
          <a:xfrm>
            <a:off x="2016480" y="2022475"/>
            <a:ext cx="1411" cy="3201988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1934635" y="5224466"/>
            <a:ext cx="83255" cy="3175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1934635" y="4583116"/>
            <a:ext cx="83255" cy="1587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1934635" y="3943350"/>
            <a:ext cx="83255" cy="1588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1934635" y="3302000"/>
            <a:ext cx="83255" cy="1588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>
            <a:off x="1934635" y="2662241"/>
            <a:ext cx="83255" cy="1587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  <p:sp>
        <p:nvSpPr>
          <p:cNvPr id="8201" name="Line 9"/>
          <p:cNvSpPr>
            <a:spLocks noChangeShapeType="1"/>
          </p:cNvSpPr>
          <p:nvPr/>
        </p:nvSpPr>
        <p:spPr bwMode="auto">
          <a:xfrm>
            <a:off x="1934635" y="2022475"/>
            <a:ext cx="83255" cy="1588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  <p:sp>
        <p:nvSpPr>
          <p:cNvPr id="8202" name="Line 10"/>
          <p:cNvSpPr>
            <a:spLocks noChangeShapeType="1"/>
          </p:cNvSpPr>
          <p:nvPr/>
        </p:nvSpPr>
        <p:spPr bwMode="auto">
          <a:xfrm flipV="1">
            <a:off x="2016480" y="5224463"/>
            <a:ext cx="1411" cy="125412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  <p:sp>
        <p:nvSpPr>
          <p:cNvPr id="8203" name="Line 11"/>
          <p:cNvSpPr>
            <a:spLocks noChangeShapeType="1"/>
          </p:cNvSpPr>
          <p:nvPr/>
        </p:nvSpPr>
        <p:spPr bwMode="auto">
          <a:xfrm flipV="1">
            <a:off x="2925234" y="5224463"/>
            <a:ext cx="2822" cy="87312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  <p:sp>
        <p:nvSpPr>
          <p:cNvPr id="8204" name="Line 12"/>
          <p:cNvSpPr>
            <a:spLocks noChangeShapeType="1"/>
          </p:cNvSpPr>
          <p:nvPr/>
        </p:nvSpPr>
        <p:spPr bwMode="auto">
          <a:xfrm flipV="1">
            <a:off x="3836813" y="5224463"/>
            <a:ext cx="1411" cy="87312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auto">
          <a:xfrm flipV="1">
            <a:off x="4746978" y="5224463"/>
            <a:ext cx="2822" cy="87312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 flipV="1">
            <a:off x="5658555" y="5224463"/>
            <a:ext cx="1412" cy="87312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  <p:sp>
        <p:nvSpPr>
          <p:cNvPr id="8207" name="Line 15"/>
          <p:cNvSpPr>
            <a:spLocks noChangeShapeType="1"/>
          </p:cNvSpPr>
          <p:nvPr/>
        </p:nvSpPr>
        <p:spPr bwMode="auto">
          <a:xfrm flipV="1">
            <a:off x="6568724" y="5224463"/>
            <a:ext cx="1411" cy="87312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  <p:sp>
        <p:nvSpPr>
          <p:cNvPr id="8208" name="Line 16"/>
          <p:cNvSpPr>
            <a:spLocks noChangeShapeType="1"/>
          </p:cNvSpPr>
          <p:nvPr/>
        </p:nvSpPr>
        <p:spPr bwMode="auto">
          <a:xfrm flipV="1">
            <a:off x="7478890" y="5224463"/>
            <a:ext cx="1412" cy="87312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  <p:sp>
        <p:nvSpPr>
          <p:cNvPr id="8209" name="Line 17"/>
          <p:cNvSpPr>
            <a:spLocks noChangeShapeType="1"/>
          </p:cNvSpPr>
          <p:nvPr/>
        </p:nvSpPr>
        <p:spPr bwMode="auto">
          <a:xfrm>
            <a:off x="2000957" y="5224466"/>
            <a:ext cx="5477933" cy="3175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3600" b="1" smtClean="0">
              <a:solidFill>
                <a:srgbClr val="FFFFFF"/>
              </a:solidFill>
            </a:endParaRPr>
          </a:p>
        </p:txBody>
      </p:sp>
      <p:grpSp>
        <p:nvGrpSpPr>
          <p:cNvPr id="8210" name="Group 18"/>
          <p:cNvGrpSpPr>
            <a:grpSpLocks/>
          </p:cNvGrpSpPr>
          <p:nvPr/>
        </p:nvGrpSpPr>
        <p:grpSpPr bwMode="auto">
          <a:xfrm>
            <a:off x="2353735" y="3965575"/>
            <a:ext cx="4772378" cy="1335088"/>
            <a:chOff x="1610" y="2538"/>
            <a:chExt cx="2972" cy="934"/>
          </a:xfrm>
        </p:grpSpPr>
        <p:sp>
          <p:nvSpPr>
            <p:cNvPr id="8276" name="Line 19"/>
            <p:cNvSpPr>
              <a:spLocks noChangeShapeType="1"/>
            </p:cNvSpPr>
            <p:nvPr/>
          </p:nvSpPr>
          <p:spPr bwMode="auto">
            <a:xfrm flipV="1">
              <a:off x="1676" y="3385"/>
              <a:ext cx="568" cy="6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77" name="Line 20"/>
            <p:cNvSpPr>
              <a:spLocks noChangeShapeType="1"/>
            </p:cNvSpPr>
            <p:nvPr/>
          </p:nvSpPr>
          <p:spPr bwMode="auto">
            <a:xfrm flipV="1">
              <a:off x="2244" y="3277"/>
              <a:ext cx="567" cy="108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78" name="Line 21"/>
            <p:cNvSpPr>
              <a:spLocks noChangeShapeType="1"/>
            </p:cNvSpPr>
            <p:nvPr/>
          </p:nvSpPr>
          <p:spPr bwMode="auto">
            <a:xfrm flipV="1">
              <a:off x="2811" y="3177"/>
              <a:ext cx="569" cy="100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79" name="Line 22"/>
            <p:cNvSpPr>
              <a:spLocks noChangeShapeType="1"/>
            </p:cNvSpPr>
            <p:nvPr/>
          </p:nvSpPr>
          <p:spPr bwMode="auto">
            <a:xfrm flipV="1">
              <a:off x="3380" y="3143"/>
              <a:ext cx="567" cy="34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80" name="Line 23"/>
            <p:cNvSpPr>
              <a:spLocks noChangeShapeType="1"/>
            </p:cNvSpPr>
            <p:nvPr/>
          </p:nvSpPr>
          <p:spPr bwMode="auto">
            <a:xfrm flipV="1">
              <a:off x="3947" y="2619"/>
              <a:ext cx="568" cy="524"/>
            </a:xfrm>
            <a:prstGeom prst="line">
              <a:avLst/>
            </a:prstGeom>
            <a:noFill/>
            <a:ln w="25400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81" name="Freeform 24"/>
            <p:cNvSpPr>
              <a:spLocks/>
            </p:cNvSpPr>
            <p:nvPr/>
          </p:nvSpPr>
          <p:spPr bwMode="auto">
            <a:xfrm>
              <a:off x="1610" y="3312"/>
              <a:ext cx="133" cy="160"/>
            </a:xfrm>
            <a:custGeom>
              <a:avLst/>
              <a:gdLst>
                <a:gd name="T0" fmla="*/ 67 w 131"/>
                <a:gd name="T1" fmla="*/ 0 h 131"/>
                <a:gd name="T2" fmla="*/ 135 w 131"/>
                <a:gd name="T3" fmla="*/ 96 h 131"/>
                <a:gd name="T4" fmla="*/ 67 w 131"/>
                <a:gd name="T5" fmla="*/ 195 h 131"/>
                <a:gd name="T6" fmla="*/ 0 w 131"/>
                <a:gd name="T7" fmla="*/ 96 h 131"/>
                <a:gd name="T8" fmla="*/ 67 w 131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1">
                  <a:moveTo>
                    <a:pt x="65" y="0"/>
                  </a:moveTo>
                  <a:lnTo>
                    <a:pt x="131" y="65"/>
                  </a:lnTo>
                  <a:lnTo>
                    <a:pt x="65" y="131"/>
                  </a:lnTo>
                  <a:lnTo>
                    <a:pt x="0" y="65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FFF00"/>
            </a:solidFill>
            <a:ln w="7938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82" name="Freeform 25"/>
            <p:cNvSpPr>
              <a:spLocks/>
            </p:cNvSpPr>
            <p:nvPr/>
          </p:nvSpPr>
          <p:spPr bwMode="auto">
            <a:xfrm>
              <a:off x="2178" y="3304"/>
              <a:ext cx="132" cy="162"/>
            </a:xfrm>
            <a:custGeom>
              <a:avLst/>
              <a:gdLst>
                <a:gd name="T0" fmla="*/ 65 w 131"/>
                <a:gd name="T1" fmla="*/ 0 h 131"/>
                <a:gd name="T2" fmla="*/ 133 w 131"/>
                <a:gd name="T3" fmla="*/ 101 h 131"/>
                <a:gd name="T4" fmla="*/ 65 w 131"/>
                <a:gd name="T5" fmla="*/ 200 h 131"/>
                <a:gd name="T6" fmla="*/ 0 w 131"/>
                <a:gd name="T7" fmla="*/ 101 h 131"/>
                <a:gd name="T8" fmla="*/ 65 w 131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1">
                  <a:moveTo>
                    <a:pt x="65" y="0"/>
                  </a:moveTo>
                  <a:lnTo>
                    <a:pt x="131" y="66"/>
                  </a:lnTo>
                  <a:lnTo>
                    <a:pt x="65" y="131"/>
                  </a:lnTo>
                  <a:lnTo>
                    <a:pt x="0" y="66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FFF00"/>
            </a:solidFill>
            <a:ln w="7938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83" name="Freeform 26"/>
            <p:cNvSpPr>
              <a:spLocks/>
            </p:cNvSpPr>
            <p:nvPr/>
          </p:nvSpPr>
          <p:spPr bwMode="auto">
            <a:xfrm>
              <a:off x="2745" y="3197"/>
              <a:ext cx="133" cy="161"/>
            </a:xfrm>
            <a:custGeom>
              <a:avLst/>
              <a:gdLst>
                <a:gd name="T0" fmla="*/ 68 w 132"/>
                <a:gd name="T1" fmla="*/ 0 h 131"/>
                <a:gd name="T2" fmla="*/ 134 w 132"/>
                <a:gd name="T3" fmla="*/ 98 h 131"/>
                <a:gd name="T4" fmla="*/ 68 w 132"/>
                <a:gd name="T5" fmla="*/ 198 h 131"/>
                <a:gd name="T6" fmla="*/ 0 w 132"/>
                <a:gd name="T7" fmla="*/ 98 h 131"/>
                <a:gd name="T8" fmla="*/ 68 w 132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2" h="131">
                  <a:moveTo>
                    <a:pt x="66" y="0"/>
                  </a:moveTo>
                  <a:lnTo>
                    <a:pt x="132" y="65"/>
                  </a:lnTo>
                  <a:lnTo>
                    <a:pt x="66" y="131"/>
                  </a:lnTo>
                  <a:lnTo>
                    <a:pt x="0" y="65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00"/>
            </a:solidFill>
            <a:ln w="7938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84" name="Freeform 27"/>
            <p:cNvSpPr>
              <a:spLocks/>
            </p:cNvSpPr>
            <p:nvPr/>
          </p:nvSpPr>
          <p:spPr bwMode="auto">
            <a:xfrm>
              <a:off x="3313" y="3096"/>
              <a:ext cx="132" cy="162"/>
            </a:xfrm>
            <a:custGeom>
              <a:avLst/>
              <a:gdLst>
                <a:gd name="T0" fmla="*/ 68 w 131"/>
                <a:gd name="T1" fmla="*/ 0 h 131"/>
                <a:gd name="T2" fmla="*/ 133 w 131"/>
                <a:gd name="T3" fmla="*/ 99 h 131"/>
                <a:gd name="T4" fmla="*/ 68 w 131"/>
                <a:gd name="T5" fmla="*/ 200 h 131"/>
                <a:gd name="T6" fmla="*/ 0 w 131"/>
                <a:gd name="T7" fmla="*/ 99 h 131"/>
                <a:gd name="T8" fmla="*/ 68 w 131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lnTo>
                    <a:pt x="131" y="65"/>
                  </a:lnTo>
                  <a:lnTo>
                    <a:pt x="66" y="131"/>
                  </a:lnTo>
                  <a:lnTo>
                    <a:pt x="0" y="65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00"/>
            </a:solidFill>
            <a:ln w="7938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85" name="Freeform 28"/>
            <p:cNvSpPr>
              <a:spLocks/>
            </p:cNvSpPr>
            <p:nvPr/>
          </p:nvSpPr>
          <p:spPr bwMode="auto">
            <a:xfrm>
              <a:off x="3881" y="3063"/>
              <a:ext cx="132" cy="161"/>
            </a:xfrm>
            <a:custGeom>
              <a:avLst/>
              <a:gdLst>
                <a:gd name="T0" fmla="*/ 68 w 131"/>
                <a:gd name="T1" fmla="*/ 0 h 131"/>
                <a:gd name="T2" fmla="*/ 133 w 131"/>
                <a:gd name="T3" fmla="*/ 98 h 131"/>
                <a:gd name="T4" fmla="*/ 68 w 131"/>
                <a:gd name="T5" fmla="*/ 198 h 131"/>
                <a:gd name="T6" fmla="*/ 0 w 131"/>
                <a:gd name="T7" fmla="*/ 98 h 131"/>
                <a:gd name="T8" fmla="*/ 68 w 131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lnTo>
                    <a:pt x="131" y="65"/>
                  </a:lnTo>
                  <a:lnTo>
                    <a:pt x="66" y="131"/>
                  </a:lnTo>
                  <a:lnTo>
                    <a:pt x="0" y="65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00"/>
            </a:solidFill>
            <a:ln w="7938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86" name="Freeform 29"/>
            <p:cNvSpPr>
              <a:spLocks/>
            </p:cNvSpPr>
            <p:nvPr/>
          </p:nvSpPr>
          <p:spPr bwMode="auto">
            <a:xfrm>
              <a:off x="4450" y="2538"/>
              <a:ext cx="132" cy="161"/>
            </a:xfrm>
            <a:custGeom>
              <a:avLst/>
              <a:gdLst>
                <a:gd name="T0" fmla="*/ 65 w 131"/>
                <a:gd name="T1" fmla="*/ 0 h 131"/>
                <a:gd name="T2" fmla="*/ 133 w 131"/>
                <a:gd name="T3" fmla="*/ 100 h 131"/>
                <a:gd name="T4" fmla="*/ 65 w 131"/>
                <a:gd name="T5" fmla="*/ 198 h 131"/>
                <a:gd name="T6" fmla="*/ 0 w 131"/>
                <a:gd name="T7" fmla="*/ 100 h 131"/>
                <a:gd name="T8" fmla="*/ 65 w 131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1">
                  <a:moveTo>
                    <a:pt x="65" y="0"/>
                  </a:moveTo>
                  <a:lnTo>
                    <a:pt x="131" y="66"/>
                  </a:lnTo>
                  <a:lnTo>
                    <a:pt x="65" y="131"/>
                  </a:lnTo>
                  <a:lnTo>
                    <a:pt x="0" y="66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FFFF00"/>
            </a:solidFill>
            <a:ln w="7938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8211" name="Group 30"/>
          <p:cNvGrpSpPr>
            <a:grpSpLocks/>
          </p:cNvGrpSpPr>
          <p:nvPr/>
        </p:nvGrpSpPr>
        <p:grpSpPr bwMode="auto">
          <a:xfrm>
            <a:off x="2390422" y="2717803"/>
            <a:ext cx="4690533" cy="2333625"/>
            <a:chOff x="1632" y="1666"/>
            <a:chExt cx="2922" cy="1632"/>
          </a:xfrm>
        </p:grpSpPr>
        <p:sp>
          <p:nvSpPr>
            <p:cNvPr id="8265" name="Line 31"/>
            <p:cNvSpPr>
              <a:spLocks noChangeShapeType="1"/>
            </p:cNvSpPr>
            <p:nvPr/>
          </p:nvSpPr>
          <p:spPr bwMode="black">
            <a:xfrm flipV="1">
              <a:off x="1676" y="3143"/>
              <a:ext cx="568" cy="108"/>
            </a:xfrm>
            <a:prstGeom prst="line">
              <a:avLst/>
            </a:prstGeom>
            <a:noFill/>
            <a:ln w="25400">
              <a:solidFill>
                <a:srgbClr val="FF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66" name="Line 32"/>
            <p:cNvSpPr>
              <a:spLocks noChangeShapeType="1"/>
            </p:cNvSpPr>
            <p:nvPr/>
          </p:nvSpPr>
          <p:spPr bwMode="black">
            <a:xfrm flipV="1">
              <a:off x="2244" y="3015"/>
              <a:ext cx="567" cy="128"/>
            </a:xfrm>
            <a:prstGeom prst="line">
              <a:avLst/>
            </a:prstGeom>
            <a:noFill/>
            <a:ln w="25400">
              <a:solidFill>
                <a:srgbClr val="FF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67" name="Line 33"/>
            <p:cNvSpPr>
              <a:spLocks noChangeShapeType="1"/>
            </p:cNvSpPr>
            <p:nvPr/>
          </p:nvSpPr>
          <p:spPr bwMode="black">
            <a:xfrm flipV="1">
              <a:off x="2811" y="2310"/>
              <a:ext cx="569" cy="705"/>
            </a:xfrm>
            <a:prstGeom prst="line">
              <a:avLst/>
            </a:prstGeom>
            <a:noFill/>
            <a:ln w="25400">
              <a:solidFill>
                <a:srgbClr val="FF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68" name="Line 34"/>
            <p:cNvSpPr>
              <a:spLocks noChangeShapeType="1"/>
            </p:cNvSpPr>
            <p:nvPr/>
          </p:nvSpPr>
          <p:spPr bwMode="black">
            <a:xfrm flipV="1">
              <a:off x="3380" y="2284"/>
              <a:ext cx="567" cy="26"/>
            </a:xfrm>
            <a:prstGeom prst="line">
              <a:avLst/>
            </a:prstGeom>
            <a:noFill/>
            <a:ln w="25400">
              <a:solidFill>
                <a:srgbClr val="FF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69" name="Line 35"/>
            <p:cNvSpPr>
              <a:spLocks noChangeShapeType="1"/>
            </p:cNvSpPr>
            <p:nvPr/>
          </p:nvSpPr>
          <p:spPr bwMode="black">
            <a:xfrm flipV="1">
              <a:off x="3947" y="1720"/>
              <a:ext cx="568" cy="564"/>
            </a:xfrm>
            <a:prstGeom prst="line">
              <a:avLst/>
            </a:prstGeom>
            <a:noFill/>
            <a:ln w="25400">
              <a:solidFill>
                <a:srgbClr val="FF99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70" name="Rectangle 36"/>
            <p:cNvSpPr>
              <a:spLocks noChangeArrowheads="1"/>
            </p:cNvSpPr>
            <p:nvPr/>
          </p:nvSpPr>
          <p:spPr bwMode="auto">
            <a:xfrm>
              <a:off x="1632" y="3197"/>
              <a:ext cx="83" cy="101"/>
            </a:xfrm>
            <a:prstGeom prst="rect">
              <a:avLst/>
            </a:prstGeom>
            <a:solidFill>
              <a:srgbClr val="FF9966"/>
            </a:solidFill>
            <a:ln w="7938">
              <a:solidFill>
                <a:srgbClr val="FF9966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71" name="Rectangle 37"/>
            <p:cNvSpPr>
              <a:spLocks noChangeArrowheads="1"/>
            </p:cNvSpPr>
            <p:nvPr/>
          </p:nvSpPr>
          <p:spPr bwMode="auto">
            <a:xfrm>
              <a:off x="2199" y="3089"/>
              <a:ext cx="84" cy="101"/>
            </a:xfrm>
            <a:prstGeom prst="rect">
              <a:avLst/>
            </a:prstGeom>
            <a:solidFill>
              <a:srgbClr val="FF9966"/>
            </a:solidFill>
            <a:ln w="7938">
              <a:solidFill>
                <a:srgbClr val="FF9966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72" name="Rectangle 38"/>
            <p:cNvSpPr>
              <a:spLocks noChangeArrowheads="1"/>
            </p:cNvSpPr>
            <p:nvPr/>
          </p:nvSpPr>
          <p:spPr bwMode="auto">
            <a:xfrm>
              <a:off x="2767" y="2962"/>
              <a:ext cx="83" cy="101"/>
            </a:xfrm>
            <a:prstGeom prst="rect">
              <a:avLst/>
            </a:prstGeom>
            <a:solidFill>
              <a:srgbClr val="FF9966"/>
            </a:solidFill>
            <a:ln w="7938">
              <a:solidFill>
                <a:srgbClr val="FF9966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73" name="Rectangle 39"/>
            <p:cNvSpPr>
              <a:spLocks noChangeArrowheads="1"/>
            </p:cNvSpPr>
            <p:nvPr/>
          </p:nvSpPr>
          <p:spPr bwMode="auto">
            <a:xfrm>
              <a:off x="3336" y="2257"/>
              <a:ext cx="82" cy="100"/>
            </a:xfrm>
            <a:prstGeom prst="rect">
              <a:avLst/>
            </a:prstGeom>
            <a:solidFill>
              <a:srgbClr val="FF9966"/>
            </a:solidFill>
            <a:ln w="7938">
              <a:solidFill>
                <a:srgbClr val="FF9966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74" name="Rectangle 40"/>
            <p:cNvSpPr>
              <a:spLocks noChangeArrowheads="1"/>
            </p:cNvSpPr>
            <p:nvPr/>
          </p:nvSpPr>
          <p:spPr bwMode="auto">
            <a:xfrm>
              <a:off x="3903" y="2230"/>
              <a:ext cx="83" cy="100"/>
            </a:xfrm>
            <a:prstGeom prst="rect">
              <a:avLst/>
            </a:prstGeom>
            <a:solidFill>
              <a:srgbClr val="FF9966"/>
            </a:solidFill>
            <a:ln w="7938">
              <a:solidFill>
                <a:srgbClr val="FF9966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75" name="Rectangle 41"/>
            <p:cNvSpPr>
              <a:spLocks noChangeArrowheads="1"/>
            </p:cNvSpPr>
            <p:nvPr/>
          </p:nvSpPr>
          <p:spPr bwMode="auto">
            <a:xfrm>
              <a:off x="4472" y="1666"/>
              <a:ext cx="82" cy="100"/>
            </a:xfrm>
            <a:prstGeom prst="rect">
              <a:avLst/>
            </a:prstGeom>
            <a:solidFill>
              <a:srgbClr val="FF9966"/>
            </a:solidFill>
            <a:ln w="7938">
              <a:solidFill>
                <a:srgbClr val="FF9966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8212" name="Group 42"/>
          <p:cNvGrpSpPr>
            <a:grpSpLocks/>
          </p:cNvGrpSpPr>
          <p:nvPr/>
        </p:nvGrpSpPr>
        <p:grpSpPr bwMode="auto">
          <a:xfrm>
            <a:off x="2514600" y="1600200"/>
            <a:ext cx="4588933" cy="304800"/>
            <a:chOff x="1435" y="960"/>
            <a:chExt cx="2891" cy="192"/>
          </a:xfrm>
        </p:grpSpPr>
        <p:sp>
          <p:nvSpPr>
            <p:cNvPr id="8263" name="Text Box 43"/>
            <p:cNvSpPr txBox="1">
              <a:spLocks noChangeArrowheads="1"/>
            </p:cNvSpPr>
            <p:nvPr/>
          </p:nvSpPr>
          <p:spPr bwMode="auto">
            <a:xfrm>
              <a:off x="1584" y="960"/>
              <a:ext cx="274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13306E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2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287338" indent="-287338">
                <a:defRPr sz="3600"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3600" b="1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3600" b="1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3600" b="1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3600" b="1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0" fontAlgn="base" hangingPunct="0">
                <a:spcBef>
                  <a:spcPct val="20000"/>
                </a:spcBef>
                <a:spcAft>
                  <a:spcPct val="0"/>
                </a:spcAft>
              </a:pPr>
              <a:r>
                <a:rPr lang="en-GB" sz="1400" smtClean="0">
                  <a:solidFill>
                    <a:srgbClr val="FFFFFF"/>
                  </a:solidFill>
                  <a:ea typeface="ＭＳ Ｐゴシック" pitchFamily="34" charset="-128"/>
                </a:rPr>
                <a:t>Men: 2.4% (Incontinent)</a:t>
              </a:r>
            </a:p>
          </p:txBody>
        </p:sp>
        <p:sp>
          <p:nvSpPr>
            <p:cNvPr id="8264" name="Freeform 44"/>
            <p:cNvSpPr>
              <a:spLocks/>
            </p:cNvSpPr>
            <p:nvPr/>
          </p:nvSpPr>
          <p:spPr bwMode="auto">
            <a:xfrm>
              <a:off x="1435" y="1003"/>
              <a:ext cx="97" cy="106"/>
            </a:xfrm>
            <a:custGeom>
              <a:avLst/>
              <a:gdLst>
                <a:gd name="T0" fmla="*/ 54 w 88"/>
                <a:gd name="T1" fmla="*/ 0 h 87"/>
                <a:gd name="T2" fmla="*/ 107 w 88"/>
                <a:gd name="T3" fmla="*/ 66 h 87"/>
                <a:gd name="T4" fmla="*/ 54 w 88"/>
                <a:gd name="T5" fmla="*/ 129 h 87"/>
                <a:gd name="T6" fmla="*/ 0 w 88"/>
                <a:gd name="T7" fmla="*/ 66 h 87"/>
                <a:gd name="T8" fmla="*/ 54 w 88"/>
                <a:gd name="T9" fmla="*/ 0 h 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7">
                  <a:moveTo>
                    <a:pt x="44" y="0"/>
                  </a:moveTo>
                  <a:lnTo>
                    <a:pt x="88" y="44"/>
                  </a:lnTo>
                  <a:lnTo>
                    <a:pt x="44" y="87"/>
                  </a:lnTo>
                  <a:lnTo>
                    <a:pt x="0" y="44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FFF00"/>
            </a:solidFill>
            <a:ln w="7938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8213" name="Rectangle 45"/>
          <p:cNvSpPr>
            <a:spLocks noChangeArrowheads="1"/>
          </p:cNvSpPr>
          <p:nvPr/>
        </p:nvSpPr>
        <p:spPr bwMode="auto">
          <a:xfrm>
            <a:off x="1720316" y="5113341"/>
            <a:ext cx="1282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b="1" smtClean="0">
                <a:solidFill>
                  <a:srgbClr val="FFFFFF"/>
                </a:solidFill>
                <a:ea typeface="ＭＳ Ｐゴシック" pitchFamily="34" charset="-128"/>
              </a:rPr>
              <a:t>0</a:t>
            </a:r>
          </a:p>
        </p:txBody>
      </p:sp>
      <p:sp>
        <p:nvSpPr>
          <p:cNvPr id="8214" name="Rectangle 46"/>
          <p:cNvSpPr>
            <a:spLocks noChangeArrowheads="1"/>
          </p:cNvSpPr>
          <p:nvPr/>
        </p:nvSpPr>
        <p:spPr bwMode="auto">
          <a:xfrm>
            <a:off x="1720316" y="4475166"/>
            <a:ext cx="12824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b="1" smtClean="0">
                <a:solidFill>
                  <a:srgbClr val="FFFFFF"/>
                </a:solidFill>
                <a:ea typeface="ＭＳ Ｐゴシック" pitchFamily="34" charset="-128"/>
              </a:rPr>
              <a:t>5</a:t>
            </a:r>
          </a:p>
        </p:txBody>
      </p:sp>
      <p:sp>
        <p:nvSpPr>
          <p:cNvPr id="8215" name="Rectangle 47"/>
          <p:cNvSpPr>
            <a:spLocks noChangeArrowheads="1"/>
          </p:cNvSpPr>
          <p:nvPr/>
        </p:nvSpPr>
        <p:spPr bwMode="auto">
          <a:xfrm>
            <a:off x="1592076" y="3836991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b="1" smtClean="0">
                <a:solidFill>
                  <a:srgbClr val="FFFFFF"/>
                </a:solidFill>
                <a:ea typeface="ＭＳ Ｐゴシック" pitchFamily="34" charset="-128"/>
              </a:rPr>
              <a:t>10</a:t>
            </a:r>
          </a:p>
        </p:txBody>
      </p:sp>
      <p:sp>
        <p:nvSpPr>
          <p:cNvPr id="8216" name="Rectangle 48"/>
          <p:cNvSpPr>
            <a:spLocks noChangeArrowheads="1"/>
          </p:cNvSpPr>
          <p:nvPr/>
        </p:nvSpPr>
        <p:spPr bwMode="auto">
          <a:xfrm>
            <a:off x="1592076" y="3198816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b="1" smtClean="0">
                <a:solidFill>
                  <a:srgbClr val="FFFFFF"/>
                </a:solidFill>
                <a:ea typeface="ＭＳ Ｐゴシック" pitchFamily="34" charset="-128"/>
              </a:rPr>
              <a:t>15</a:t>
            </a:r>
          </a:p>
        </p:txBody>
      </p:sp>
      <p:sp>
        <p:nvSpPr>
          <p:cNvPr id="8217" name="Rectangle 49"/>
          <p:cNvSpPr>
            <a:spLocks noChangeArrowheads="1"/>
          </p:cNvSpPr>
          <p:nvPr/>
        </p:nvSpPr>
        <p:spPr bwMode="auto">
          <a:xfrm>
            <a:off x="1592076" y="2560641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b="1" smtClean="0">
                <a:solidFill>
                  <a:srgbClr val="FFFFFF"/>
                </a:solidFill>
                <a:ea typeface="ＭＳ Ｐゴシック" pitchFamily="34" charset="-128"/>
              </a:rPr>
              <a:t>20</a:t>
            </a:r>
          </a:p>
        </p:txBody>
      </p:sp>
      <p:sp>
        <p:nvSpPr>
          <p:cNvPr id="8218" name="Rectangle 50"/>
          <p:cNvSpPr>
            <a:spLocks noChangeArrowheads="1"/>
          </p:cNvSpPr>
          <p:nvPr/>
        </p:nvSpPr>
        <p:spPr bwMode="auto">
          <a:xfrm>
            <a:off x="1592076" y="1924052"/>
            <a:ext cx="25648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GB" b="1" smtClean="0">
                <a:solidFill>
                  <a:srgbClr val="FFFFFF"/>
                </a:solidFill>
                <a:ea typeface="ＭＳ Ｐゴシック" pitchFamily="34" charset="-128"/>
              </a:rPr>
              <a:t>25</a:t>
            </a:r>
          </a:p>
        </p:txBody>
      </p:sp>
      <p:sp>
        <p:nvSpPr>
          <p:cNvPr id="8219" name="Rectangle 51"/>
          <p:cNvSpPr>
            <a:spLocks noChangeArrowheads="1"/>
          </p:cNvSpPr>
          <p:nvPr/>
        </p:nvSpPr>
        <p:spPr bwMode="auto">
          <a:xfrm>
            <a:off x="2252713" y="5356227"/>
            <a:ext cx="3911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b="1" smtClean="0">
                <a:solidFill>
                  <a:srgbClr val="FFFFFF"/>
                </a:solidFill>
                <a:ea typeface="ＭＳ Ｐゴシック" pitchFamily="34" charset="-128"/>
              </a:rPr>
              <a:t>&lt;25</a:t>
            </a:r>
          </a:p>
        </p:txBody>
      </p:sp>
      <p:sp>
        <p:nvSpPr>
          <p:cNvPr id="8220" name="Rectangle 52"/>
          <p:cNvSpPr>
            <a:spLocks noChangeArrowheads="1"/>
          </p:cNvSpPr>
          <p:nvPr/>
        </p:nvSpPr>
        <p:spPr bwMode="auto">
          <a:xfrm>
            <a:off x="3095948" y="5356227"/>
            <a:ext cx="5899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b="1" smtClean="0">
                <a:solidFill>
                  <a:srgbClr val="FFFFFF"/>
                </a:solidFill>
                <a:ea typeface="ＭＳ Ｐゴシック" pitchFamily="34" charset="-128"/>
              </a:rPr>
              <a:t>25-34</a:t>
            </a:r>
          </a:p>
        </p:txBody>
      </p:sp>
      <p:sp>
        <p:nvSpPr>
          <p:cNvPr id="8221" name="Rectangle 53"/>
          <p:cNvSpPr>
            <a:spLocks noChangeArrowheads="1"/>
          </p:cNvSpPr>
          <p:nvPr/>
        </p:nvSpPr>
        <p:spPr bwMode="auto">
          <a:xfrm>
            <a:off x="3987771" y="5356227"/>
            <a:ext cx="5899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b="1" smtClean="0">
                <a:solidFill>
                  <a:srgbClr val="FFFFFF"/>
                </a:solidFill>
                <a:ea typeface="ＭＳ Ｐゴシック" pitchFamily="34" charset="-128"/>
              </a:rPr>
              <a:t>35-44</a:t>
            </a:r>
          </a:p>
        </p:txBody>
      </p:sp>
      <p:sp>
        <p:nvSpPr>
          <p:cNvPr id="8222" name="Rectangle 54"/>
          <p:cNvSpPr>
            <a:spLocks noChangeArrowheads="1"/>
          </p:cNvSpPr>
          <p:nvPr/>
        </p:nvSpPr>
        <p:spPr bwMode="auto">
          <a:xfrm>
            <a:off x="4916282" y="5356227"/>
            <a:ext cx="5899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b="1" smtClean="0">
                <a:solidFill>
                  <a:srgbClr val="FFFFFF"/>
                </a:solidFill>
                <a:ea typeface="ＭＳ Ｐゴシック" pitchFamily="34" charset="-128"/>
              </a:rPr>
              <a:t>45-54</a:t>
            </a:r>
          </a:p>
        </p:txBody>
      </p:sp>
      <p:sp>
        <p:nvSpPr>
          <p:cNvPr id="8223" name="Rectangle 55"/>
          <p:cNvSpPr>
            <a:spLocks noChangeArrowheads="1"/>
          </p:cNvSpPr>
          <p:nvPr/>
        </p:nvSpPr>
        <p:spPr bwMode="auto">
          <a:xfrm>
            <a:off x="5820803" y="5356227"/>
            <a:ext cx="5899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b="1" smtClean="0">
                <a:solidFill>
                  <a:srgbClr val="FFFFFF"/>
                </a:solidFill>
                <a:ea typeface="ＭＳ Ｐゴシック" pitchFamily="34" charset="-128"/>
              </a:rPr>
              <a:t>55-64</a:t>
            </a:r>
          </a:p>
        </p:txBody>
      </p:sp>
      <p:sp>
        <p:nvSpPr>
          <p:cNvPr id="8224" name="Rectangle 56"/>
          <p:cNvSpPr>
            <a:spLocks noChangeArrowheads="1"/>
          </p:cNvSpPr>
          <p:nvPr/>
        </p:nvSpPr>
        <p:spPr bwMode="auto">
          <a:xfrm>
            <a:off x="6830358" y="5356227"/>
            <a:ext cx="3911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b="1" smtClean="0">
                <a:solidFill>
                  <a:srgbClr val="FFFFFF"/>
                </a:solidFill>
                <a:ea typeface="ＭＳ Ｐゴシック" pitchFamily="34" charset="-128"/>
              </a:rPr>
              <a:t>65+</a:t>
            </a:r>
          </a:p>
        </p:txBody>
      </p:sp>
      <p:sp>
        <p:nvSpPr>
          <p:cNvPr id="8225" name="Rectangle 57"/>
          <p:cNvSpPr>
            <a:spLocks noChangeArrowheads="1"/>
          </p:cNvSpPr>
          <p:nvPr/>
        </p:nvSpPr>
        <p:spPr bwMode="auto">
          <a:xfrm rot="-5400000">
            <a:off x="211937" y="3429896"/>
            <a:ext cx="18226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000" b="1" smtClean="0">
                <a:solidFill>
                  <a:srgbClr val="FFFFFF"/>
                </a:solidFill>
                <a:ea typeface="ＭＳ Ｐゴシック" pitchFamily="34" charset="-128"/>
              </a:rPr>
              <a:t>Prevalence (%)</a:t>
            </a:r>
          </a:p>
        </p:txBody>
      </p:sp>
      <p:sp>
        <p:nvSpPr>
          <p:cNvPr id="8226" name="Rectangle 58"/>
          <p:cNvSpPr>
            <a:spLocks noChangeArrowheads="1"/>
          </p:cNvSpPr>
          <p:nvPr/>
        </p:nvSpPr>
        <p:spPr bwMode="auto">
          <a:xfrm>
            <a:off x="4059455" y="5722940"/>
            <a:ext cx="139621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sz="2000" b="1" smtClean="0">
                <a:solidFill>
                  <a:srgbClr val="FFFFFF"/>
                </a:solidFill>
                <a:ea typeface="ＭＳ Ｐゴシック" pitchFamily="34" charset="-128"/>
              </a:rPr>
              <a:t>Age (years)</a:t>
            </a:r>
            <a:endParaRPr lang="en-GB" sz="2000" smtClean="0">
              <a:solidFill>
                <a:srgbClr val="FFFFFF"/>
              </a:solidFill>
              <a:ea typeface="ＭＳ Ｐゴシック" pitchFamily="34" charset="-128"/>
            </a:endParaRPr>
          </a:p>
        </p:txBody>
      </p:sp>
      <p:grpSp>
        <p:nvGrpSpPr>
          <p:cNvPr id="8227" name="Group 59"/>
          <p:cNvGrpSpPr>
            <a:grpSpLocks/>
          </p:cNvGrpSpPr>
          <p:nvPr/>
        </p:nvGrpSpPr>
        <p:grpSpPr bwMode="auto">
          <a:xfrm>
            <a:off x="2295880" y="2238378"/>
            <a:ext cx="4833055" cy="2354263"/>
            <a:chOff x="1609" y="1453"/>
            <a:chExt cx="3011" cy="1556"/>
          </a:xfrm>
        </p:grpSpPr>
        <p:sp>
          <p:nvSpPr>
            <p:cNvPr id="8252" name="Line 60"/>
            <p:cNvSpPr>
              <a:spLocks noChangeShapeType="1"/>
            </p:cNvSpPr>
            <p:nvPr/>
          </p:nvSpPr>
          <p:spPr bwMode="auto">
            <a:xfrm>
              <a:off x="1676" y="2702"/>
              <a:ext cx="575" cy="229"/>
            </a:xfrm>
            <a:prstGeom prst="line">
              <a:avLst/>
            </a:prstGeom>
            <a:noFill/>
            <a:ln w="25400">
              <a:solidFill>
                <a:srgbClr val="00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53" name="Line 61"/>
            <p:cNvSpPr>
              <a:spLocks noChangeShapeType="1"/>
            </p:cNvSpPr>
            <p:nvPr/>
          </p:nvSpPr>
          <p:spPr bwMode="auto">
            <a:xfrm flipV="1">
              <a:off x="2251" y="2569"/>
              <a:ext cx="575" cy="362"/>
            </a:xfrm>
            <a:prstGeom prst="line">
              <a:avLst/>
            </a:prstGeom>
            <a:noFill/>
            <a:ln w="25400">
              <a:solidFill>
                <a:srgbClr val="00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54" name="Line 62"/>
            <p:cNvSpPr>
              <a:spLocks noChangeShapeType="1"/>
            </p:cNvSpPr>
            <p:nvPr/>
          </p:nvSpPr>
          <p:spPr bwMode="auto">
            <a:xfrm flipV="1">
              <a:off x="2849" y="2097"/>
              <a:ext cx="552" cy="453"/>
            </a:xfrm>
            <a:prstGeom prst="line">
              <a:avLst/>
            </a:prstGeom>
            <a:noFill/>
            <a:ln w="25400">
              <a:solidFill>
                <a:srgbClr val="00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55" name="Line 63"/>
            <p:cNvSpPr>
              <a:spLocks noChangeShapeType="1"/>
            </p:cNvSpPr>
            <p:nvPr/>
          </p:nvSpPr>
          <p:spPr bwMode="auto">
            <a:xfrm flipV="1">
              <a:off x="3401" y="1548"/>
              <a:ext cx="576" cy="549"/>
            </a:xfrm>
            <a:prstGeom prst="line">
              <a:avLst/>
            </a:prstGeom>
            <a:noFill/>
            <a:ln w="25400">
              <a:solidFill>
                <a:srgbClr val="00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56" name="Line 64"/>
            <p:cNvSpPr>
              <a:spLocks noChangeShapeType="1"/>
            </p:cNvSpPr>
            <p:nvPr/>
          </p:nvSpPr>
          <p:spPr bwMode="auto">
            <a:xfrm flipV="1">
              <a:off x="3977" y="1530"/>
              <a:ext cx="576" cy="18"/>
            </a:xfrm>
            <a:prstGeom prst="line">
              <a:avLst/>
            </a:prstGeom>
            <a:noFill/>
            <a:ln w="25400">
              <a:solidFill>
                <a:srgbClr val="00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57" name="Freeform 65"/>
            <p:cNvSpPr>
              <a:spLocks/>
            </p:cNvSpPr>
            <p:nvPr/>
          </p:nvSpPr>
          <p:spPr bwMode="auto">
            <a:xfrm>
              <a:off x="1609" y="2627"/>
              <a:ext cx="134" cy="151"/>
            </a:xfrm>
            <a:custGeom>
              <a:avLst/>
              <a:gdLst>
                <a:gd name="T0" fmla="*/ 70 w 131"/>
                <a:gd name="T1" fmla="*/ 0 h 131"/>
                <a:gd name="T2" fmla="*/ 137 w 131"/>
                <a:gd name="T3" fmla="*/ 86 h 131"/>
                <a:gd name="T4" fmla="*/ 70 w 131"/>
                <a:gd name="T5" fmla="*/ 174 h 131"/>
                <a:gd name="T6" fmla="*/ 0 w 131"/>
                <a:gd name="T7" fmla="*/ 86 h 131"/>
                <a:gd name="T8" fmla="*/ 70 w 131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lnTo>
                    <a:pt x="131" y="65"/>
                  </a:lnTo>
                  <a:lnTo>
                    <a:pt x="66" y="131"/>
                  </a:lnTo>
                  <a:lnTo>
                    <a:pt x="0" y="65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0099CC"/>
            </a:solidFill>
            <a:ln w="7938">
              <a:solidFill>
                <a:srgbClr val="0099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58" name="Freeform 66"/>
            <p:cNvSpPr>
              <a:spLocks/>
            </p:cNvSpPr>
            <p:nvPr/>
          </p:nvSpPr>
          <p:spPr bwMode="auto">
            <a:xfrm>
              <a:off x="2185" y="2855"/>
              <a:ext cx="133" cy="154"/>
            </a:xfrm>
            <a:custGeom>
              <a:avLst/>
              <a:gdLst>
                <a:gd name="T0" fmla="*/ 68 w 131"/>
                <a:gd name="T1" fmla="*/ 0 h 132"/>
                <a:gd name="T2" fmla="*/ 135 w 131"/>
                <a:gd name="T3" fmla="*/ 90 h 132"/>
                <a:gd name="T4" fmla="*/ 68 w 131"/>
                <a:gd name="T5" fmla="*/ 180 h 132"/>
                <a:gd name="T6" fmla="*/ 0 w 131"/>
                <a:gd name="T7" fmla="*/ 90 h 132"/>
                <a:gd name="T8" fmla="*/ 68 w 131"/>
                <a:gd name="T9" fmla="*/ 0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2">
                  <a:moveTo>
                    <a:pt x="66" y="0"/>
                  </a:moveTo>
                  <a:lnTo>
                    <a:pt x="131" y="66"/>
                  </a:lnTo>
                  <a:lnTo>
                    <a:pt x="66" y="132"/>
                  </a:lnTo>
                  <a:lnTo>
                    <a:pt x="0" y="66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0099CC"/>
            </a:solidFill>
            <a:ln w="7938">
              <a:solidFill>
                <a:srgbClr val="0099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59" name="Freeform 67"/>
            <p:cNvSpPr>
              <a:spLocks/>
            </p:cNvSpPr>
            <p:nvPr/>
          </p:nvSpPr>
          <p:spPr bwMode="auto">
            <a:xfrm>
              <a:off x="2759" y="2492"/>
              <a:ext cx="134" cy="152"/>
            </a:xfrm>
            <a:custGeom>
              <a:avLst/>
              <a:gdLst>
                <a:gd name="T0" fmla="*/ 68 w 131"/>
                <a:gd name="T1" fmla="*/ 0 h 131"/>
                <a:gd name="T2" fmla="*/ 137 w 131"/>
                <a:gd name="T3" fmla="*/ 89 h 131"/>
                <a:gd name="T4" fmla="*/ 68 w 131"/>
                <a:gd name="T5" fmla="*/ 176 h 131"/>
                <a:gd name="T6" fmla="*/ 0 w 131"/>
                <a:gd name="T7" fmla="*/ 89 h 131"/>
                <a:gd name="T8" fmla="*/ 68 w 131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1">
                  <a:moveTo>
                    <a:pt x="65" y="0"/>
                  </a:moveTo>
                  <a:lnTo>
                    <a:pt x="131" y="66"/>
                  </a:lnTo>
                  <a:lnTo>
                    <a:pt x="65" y="131"/>
                  </a:lnTo>
                  <a:lnTo>
                    <a:pt x="0" y="66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99CC"/>
            </a:solidFill>
            <a:ln w="7938">
              <a:solidFill>
                <a:srgbClr val="0099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60" name="Freeform 68"/>
            <p:cNvSpPr>
              <a:spLocks/>
            </p:cNvSpPr>
            <p:nvPr/>
          </p:nvSpPr>
          <p:spPr bwMode="auto">
            <a:xfrm>
              <a:off x="3335" y="2021"/>
              <a:ext cx="134" cy="152"/>
            </a:xfrm>
            <a:custGeom>
              <a:avLst/>
              <a:gdLst>
                <a:gd name="T0" fmla="*/ 68 w 131"/>
                <a:gd name="T1" fmla="*/ 0 h 131"/>
                <a:gd name="T2" fmla="*/ 137 w 131"/>
                <a:gd name="T3" fmla="*/ 87 h 131"/>
                <a:gd name="T4" fmla="*/ 68 w 131"/>
                <a:gd name="T5" fmla="*/ 176 h 131"/>
                <a:gd name="T6" fmla="*/ 0 w 131"/>
                <a:gd name="T7" fmla="*/ 87 h 131"/>
                <a:gd name="T8" fmla="*/ 68 w 131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1">
                  <a:moveTo>
                    <a:pt x="65" y="0"/>
                  </a:moveTo>
                  <a:lnTo>
                    <a:pt x="131" y="65"/>
                  </a:lnTo>
                  <a:lnTo>
                    <a:pt x="65" y="131"/>
                  </a:lnTo>
                  <a:lnTo>
                    <a:pt x="0" y="65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99CC"/>
            </a:solidFill>
            <a:ln w="7938">
              <a:solidFill>
                <a:srgbClr val="0099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61" name="Freeform 69"/>
            <p:cNvSpPr>
              <a:spLocks/>
            </p:cNvSpPr>
            <p:nvPr/>
          </p:nvSpPr>
          <p:spPr bwMode="auto">
            <a:xfrm>
              <a:off x="3910" y="1473"/>
              <a:ext cx="134" cy="153"/>
            </a:xfrm>
            <a:custGeom>
              <a:avLst/>
              <a:gdLst>
                <a:gd name="T0" fmla="*/ 68 w 131"/>
                <a:gd name="T1" fmla="*/ 0 h 131"/>
                <a:gd name="T2" fmla="*/ 137 w 131"/>
                <a:gd name="T3" fmla="*/ 89 h 131"/>
                <a:gd name="T4" fmla="*/ 68 w 131"/>
                <a:gd name="T5" fmla="*/ 179 h 131"/>
                <a:gd name="T6" fmla="*/ 0 w 131"/>
                <a:gd name="T7" fmla="*/ 89 h 131"/>
                <a:gd name="T8" fmla="*/ 68 w 131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1" h="131">
                  <a:moveTo>
                    <a:pt x="65" y="0"/>
                  </a:moveTo>
                  <a:lnTo>
                    <a:pt x="131" y="65"/>
                  </a:lnTo>
                  <a:lnTo>
                    <a:pt x="65" y="131"/>
                  </a:lnTo>
                  <a:lnTo>
                    <a:pt x="0" y="65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0099CC"/>
            </a:solidFill>
            <a:ln w="7938">
              <a:solidFill>
                <a:srgbClr val="0099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62" name="Freeform 70"/>
            <p:cNvSpPr>
              <a:spLocks/>
            </p:cNvSpPr>
            <p:nvPr/>
          </p:nvSpPr>
          <p:spPr bwMode="auto">
            <a:xfrm>
              <a:off x="4485" y="1453"/>
              <a:ext cx="135" cy="153"/>
            </a:xfrm>
            <a:custGeom>
              <a:avLst/>
              <a:gdLst>
                <a:gd name="T0" fmla="*/ 70 w 132"/>
                <a:gd name="T1" fmla="*/ 0 h 131"/>
                <a:gd name="T2" fmla="*/ 138 w 132"/>
                <a:gd name="T3" fmla="*/ 90 h 131"/>
                <a:gd name="T4" fmla="*/ 70 w 132"/>
                <a:gd name="T5" fmla="*/ 179 h 131"/>
                <a:gd name="T6" fmla="*/ 0 w 132"/>
                <a:gd name="T7" fmla="*/ 90 h 131"/>
                <a:gd name="T8" fmla="*/ 70 w 132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2" h="131">
                  <a:moveTo>
                    <a:pt x="66" y="0"/>
                  </a:moveTo>
                  <a:lnTo>
                    <a:pt x="132" y="66"/>
                  </a:lnTo>
                  <a:lnTo>
                    <a:pt x="66" y="131"/>
                  </a:lnTo>
                  <a:lnTo>
                    <a:pt x="0" y="66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0099CC"/>
            </a:solidFill>
            <a:ln w="7938">
              <a:solidFill>
                <a:srgbClr val="0099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8228" name="Group 71"/>
          <p:cNvGrpSpPr>
            <a:grpSpLocks/>
          </p:cNvGrpSpPr>
          <p:nvPr/>
        </p:nvGrpSpPr>
        <p:grpSpPr bwMode="auto">
          <a:xfrm>
            <a:off x="2332568" y="3657600"/>
            <a:ext cx="4749800" cy="1289050"/>
            <a:chOff x="1631" y="2391"/>
            <a:chExt cx="2960" cy="853"/>
          </a:xfrm>
        </p:grpSpPr>
        <p:sp>
          <p:nvSpPr>
            <p:cNvPr id="8241" name="Line 72"/>
            <p:cNvSpPr>
              <a:spLocks noChangeShapeType="1"/>
            </p:cNvSpPr>
            <p:nvPr/>
          </p:nvSpPr>
          <p:spPr bwMode="black">
            <a:xfrm flipV="1">
              <a:off x="1676" y="3098"/>
              <a:ext cx="575" cy="102"/>
            </a:xfrm>
            <a:prstGeom prst="line">
              <a:avLst/>
            </a:prstGeom>
            <a:noFill/>
            <a:ln w="25400">
              <a:solidFill>
                <a:srgbClr val="33CC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42" name="Line 73"/>
            <p:cNvSpPr>
              <a:spLocks noChangeShapeType="1"/>
            </p:cNvSpPr>
            <p:nvPr/>
          </p:nvSpPr>
          <p:spPr bwMode="black">
            <a:xfrm flipV="1">
              <a:off x="2251" y="2958"/>
              <a:ext cx="575" cy="140"/>
            </a:xfrm>
            <a:prstGeom prst="line">
              <a:avLst/>
            </a:prstGeom>
            <a:noFill/>
            <a:ln w="25400">
              <a:solidFill>
                <a:srgbClr val="33CC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43" name="Line 74"/>
            <p:cNvSpPr>
              <a:spLocks noChangeShapeType="1"/>
            </p:cNvSpPr>
            <p:nvPr/>
          </p:nvSpPr>
          <p:spPr bwMode="black">
            <a:xfrm flipV="1">
              <a:off x="2826" y="2600"/>
              <a:ext cx="575" cy="358"/>
            </a:xfrm>
            <a:prstGeom prst="line">
              <a:avLst/>
            </a:prstGeom>
            <a:noFill/>
            <a:ln w="25400">
              <a:solidFill>
                <a:srgbClr val="33CC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44" name="Line 75"/>
            <p:cNvSpPr>
              <a:spLocks noChangeShapeType="1"/>
            </p:cNvSpPr>
            <p:nvPr/>
          </p:nvSpPr>
          <p:spPr bwMode="black">
            <a:xfrm>
              <a:off x="3401" y="2600"/>
              <a:ext cx="576" cy="13"/>
            </a:xfrm>
            <a:prstGeom prst="line">
              <a:avLst/>
            </a:prstGeom>
            <a:noFill/>
            <a:ln w="25400">
              <a:solidFill>
                <a:srgbClr val="33CC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45" name="Line 76"/>
            <p:cNvSpPr>
              <a:spLocks noChangeShapeType="1"/>
            </p:cNvSpPr>
            <p:nvPr/>
          </p:nvSpPr>
          <p:spPr bwMode="black">
            <a:xfrm flipV="1">
              <a:off x="3977" y="2441"/>
              <a:ext cx="576" cy="172"/>
            </a:xfrm>
            <a:prstGeom prst="line">
              <a:avLst/>
            </a:prstGeom>
            <a:noFill/>
            <a:ln w="25400">
              <a:solidFill>
                <a:srgbClr val="33CC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46" name="Rectangle 77"/>
            <p:cNvSpPr>
              <a:spLocks noChangeArrowheads="1"/>
            </p:cNvSpPr>
            <p:nvPr/>
          </p:nvSpPr>
          <p:spPr bwMode="auto">
            <a:xfrm>
              <a:off x="1631" y="3149"/>
              <a:ext cx="84" cy="95"/>
            </a:xfrm>
            <a:prstGeom prst="rect">
              <a:avLst/>
            </a:prstGeom>
            <a:solidFill>
              <a:srgbClr val="33CC33"/>
            </a:solidFill>
            <a:ln w="7938">
              <a:solidFill>
                <a:srgbClr val="33CC33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47" name="Rectangle 78"/>
            <p:cNvSpPr>
              <a:spLocks noChangeArrowheads="1"/>
            </p:cNvSpPr>
            <p:nvPr/>
          </p:nvSpPr>
          <p:spPr bwMode="auto">
            <a:xfrm>
              <a:off x="2207" y="3046"/>
              <a:ext cx="84" cy="95"/>
            </a:xfrm>
            <a:prstGeom prst="rect">
              <a:avLst/>
            </a:prstGeom>
            <a:solidFill>
              <a:srgbClr val="33CC33"/>
            </a:solidFill>
            <a:ln w="7938">
              <a:solidFill>
                <a:srgbClr val="33CC33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48" name="Rectangle 79"/>
            <p:cNvSpPr>
              <a:spLocks noChangeArrowheads="1"/>
            </p:cNvSpPr>
            <p:nvPr/>
          </p:nvSpPr>
          <p:spPr bwMode="auto">
            <a:xfrm>
              <a:off x="2782" y="2905"/>
              <a:ext cx="83" cy="96"/>
            </a:xfrm>
            <a:prstGeom prst="rect">
              <a:avLst/>
            </a:prstGeom>
            <a:solidFill>
              <a:srgbClr val="33CC33"/>
            </a:solidFill>
            <a:ln w="7938">
              <a:solidFill>
                <a:srgbClr val="33CC33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49" name="Rectangle 80"/>
            <p:cNvSpPr>
              <a:spLocks noChangeArrowheads="1"/>
            </p:cNvSpPr>
            <p:nvPr/>
          </p:nvSpPr>
          <p:spPr bwMode="auto">
            <a:xfrm>
              <a:off x="3358" y="2549"/>
              <a:ext cx="83" cy="95"/>
            </a:xfrm>
            <a:prstGeom prst="rect">
              <a:avLst/>
            </a:prstGeom>
            <a:solidFill>
              <a:srgbClr val="33CC33"/>
            </a:solidFill>
            <a:ln w="7938">
              <a:solidFill>
                <a:srgbClr val="33CC33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50" name="Rectangle 81"/>
            <p:cNvSpPr>
              <a:spLocks noChangeArrowheads="1"/>
            </p:cNvSpPr>
            <p:nvPr/>
          </p:nvSpPr>
          <p:spPr bwMode="auto">
            <a:xfrm>
              <a:off x="3932" y="2562"/>
              <a:ext cx="84" cy="95"/>
            </a:xfrm>
            <a:prstGeom prst="rect">
              <a:avLst/>
            </a:prstGeom>
            <a:solidFill>
              <a:srgbClr val="33CC33"/>
            </a:solidFill>
            <a:ln w="7938">
              <a:solidFill>
                <a:srgbClr val="33CC33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51" name="Rectangle 82"/>
            <p:cNvSpPr>
              <a:spLocks noChangeArrowheads="1"/>
            </p:cNvSpPr>
            <p:nvPr/>
          </p:nvSpPr>
          <p:spPr bwMode="auto">
            <a:xfrm>
              <a:off x="4507" y="2391"/>
              <a:ext cx="84" cy="96"/>
            </a:xfrm>
            <a:prstGeom prst="rect">
              <a:avLst/>
            </a:prstGeom>
            <a:solidFill>
              <a:srgbClr val="33CC33"/>
            </a:solidFill>
            <a:ln w="7938">
              <a:solidFill>
                <a:srgbClr val="33CC33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</p:grpSp>
      <p:grpSp>
        <p:nvGrpSpPr>
          <p:cNvPr id="8229" name="Group 83"/>
          <p:cNvGrpSpPr>
            <a:grpSpLocks/>
          </p:cNvGrpSpPr>
          <p:nvPr/>
        </p:nvGrpSpPr>
        <p:grpSpPr bwMode="auto">
          <a:xfrm>
            <a:off x="2514601" y="2259013"/>
            <a:ext cx="4820356" cy="347662"/>
            <a:chOff x="1428" y="1345"/>
            <a:chExt cx="3036" cy="219"/>
          </a:xfrm>
        </p:grpSpPr>
        <p:sp>
          <p:nvSpPr>
            <p:cNvPr id="8239" name="Rectangle 84"/>
            <p:cNvSpPr>
              <a:spLocks noChangeArrowheads="1"/>
            </p:cNvSpPr>
            <p:nvPr/>
          </p:nvSpPr>
          <p:spPr bwMode="auto">
            <a:xfrm>
              <a:off x="1584" y="1345"/>
              <a:ext cx="2880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GB" sz="1400" b="1" smtClean="0">
                  <a:solidFill>
                    <a:srgbClr val="FFFFFF"/>
                  </a:solidFill>
                  <a:ea typeface="ＭＳ Ｐゴシック" pitchFamily="34" charset="-128"/>
                </a:rPr>
                <a:t>Men: 13.6% (Continent)</a:t>
              </a:r>
            </a:p>
          </p:txBody>
        </p:sp>
        <p:sp>
          <p:nvSpPr>
            <p:cNvPr id="8240" name="Freeform 85"/>
            <p:cNvSpPr>
              <a:spLocks/>
            </p:cNvSpPr>
            <p:nvPr/>
          </p:nvSpPr>
          <p:spPr bwMode="auto">
            <a:xfrm>
              <a:off x="1428" y="1402"/>
              <a:ext cx="97" cy="106"/>
            </a:xfrm>
            <a:custGeom>
              <a:avLst/>
              <a:gdLst>
                <a:gd name="T0" fmla="*/ 54 w 88"/>
                <a:gd name="T1" fmla="*/ 0 h 87"/>
                <a:gd name="T2" fmla="*/ 107 w 88"/>
                <a:gd name="T3" fmla="*/ 66 h 87"/>
                <a:gd name="T4" fmla="*/ 54 w 88"/>
                <a:gd name="T5" fmla="*/ 129 h 87"/>
                <a:gd name="T6" fmla="*/ 0 w 88"/>
                <a:gd name="T7" fmla="*/ 66 h 87"/>
                <a:gd name="T8" fmla="*/ 54 w 88"/>
                <a:gd name="T9" fmla="*/ 0 h 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8" h="87">
                  <a:moveTo>
                    <a:pt x="44" y="0"/>
                  </a:moveTo>
                  <a:lnTo>
                    <a:pt x="88" y="44"/>
                  </a:lnTo>
                  <a:lnTo>
                    <a:pt x="44" y="87"/>
                  </a:lnTo>
                  <a:lnTo>
                    <a:pt x="0" y="44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99CC"/>
            </a:solidFill>
            <a:ln w="7938">
              <a:solidFill>
                <a:srgbClr val="0099CC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8230" name="Text Box 86"/>
          <p:cNvSpPr txBox="1">
            <a:spLocks noChangeArrowheads="1"/>
          </p:cNvSpPr>
          <p:nvPr/>
        </p:nvSpPr>
        <p:spPr bwMode="auto">
          <a:xfrm>
            <a:off x="4038602" y="6477000"/>
            <a:ext cx="4586111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2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GB" sz="1400" smtClean="0">
                <a:solidFill>
                  <a:srgbClr val="FFFFFF"/>
                </a:solidFill>
                <a:cs typeface="Arial" charset="0"/>
              </a:rPr>
              <a:t>Stewart WF et al. </a:t>
            </a:r>
            <a:r>
              <a:rPr lang="en-GB" sz="1400" i="1" smtClean="0">
                <a:solidFill>
                  <a:srgbClr val="FFFFFF"/>
                </a:solidFill>
                <a:cs typeface="Arial" charset="0"/>
              </a:rPr>
              <a:t>World J Urol.</a:t>
            </a:r>
            <a:r>
              <a:rPr lang="en-GB" sz="1400" smtClean="0">
                <a:solidFill>
                  <a:srgbClr val="FFFFFF"/>
                </a:solidFill>
                <a:cs typeface="Arial" charset="0"/>
              </a:rPr>
              <a:t> 2003;20:327-336.</a:t>
            </a:r>
          </a:p>
        </p:txBody>
      </p:sp>
      <p:sp>
        <p:nvSpPr>
          <p:cNvPr id="8231" name="Text Box 87"/>
          <p:cNvSpPr txBox="1">
            <a:spLocks noChangeArrowheads="1"/>
          </p:cNvSpPr>
          <p:nvPr/>
        </p:nvSpPr>
        <p:spPr bwMode="auto">
          <a:xfrm>
            <a:off x="0" y="6477000"/>
            <a:ext cx="4800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GB" sz="1400" smtClean="0">
                <a:solidFill>
                  <a:srgbClr val="FFFFFF"/>
                </a:solidFill>
                <a:ea typeface="ＭＳ Ｐゴシック" pitchFamily="34" charset="-128"/>
              </a:rPr>
              <a:t>In a US national telephone survey (N = 5,204).</a:t>
            </a:r>
          </a:p>
        </p:txBody>
      </p:sp>
      <p:grpSp>
        <p:nvGrpSpPr>
          <p:cNvPr id="8232" name="Group 88"/>
          <p:cNvGrpSpPr>
            <a:grpSpLocks/>
          </p:cNvGrpSpPr>
          <p:nvPr/>
        </p:nvGrpSpPr>
        <p:grpSpPr bwMode="auto">
          <a:xfrm>
            <a:off x="2514602" y="1928813"/>
            <a:ext cx="2710857" cy="307975"/>
            <a:chOff x="1437" y="1184"/>
            <a:chExt cx="1708" cy="194"/>
          </a:xfrm>
        </p:grpSpPr>
        <p:sp>
          <p:nvSpPr>
            <p:cNvPr id="8237" name="Rectangle 89"/>
            <p:cNvSpPr>
              <a:spLocks noChangeArrowheads="1"/>
            </p:cNvSpPr>
            <p:nvPr/>
          </p:nvSpPr>
          <p:spPr bwMode="gray">
            <a:xfrm>
              <a:off x="1437" y="1230"/>
              <a:ext cx="91" cy="100"/>
            </a:xfrm>
            <a:prstGeom prst="rect">
              <a:avLst/>
            </a:prstGeom>
            <a:solidFill>
              <a:srgbClr val="FF9966"/>
            </a:solidFill>
            <a:ln w="7938">
              <a:solidFill>
                <a:srgbClr val="FF9966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38" name="Rectangle 90"/>
            <p:cNvSpPr>
              <a:spLocks noChangeArrowheads="1"/>
            </p:cNvSpPr>
            <p:nvPr/>
          </p:nvSpPr>
          <p:spPr bwMode="auto">
            <a:xfrm>
              <a:off x="1584" y="1184"/>
              <a:ext cx="1561" cy="1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sz="1400" b="1" smtClean="0">
                  <a:solidFill>
                    <a:srgbClr val="FFFFFF"/>
                  </a:solidFill>
                  <a:ea typeface="ＭＳ Ｐゴシック" pitchFamily="34" charset="-128"/>
                </a:rPr>
                <a:t>Women: 9.3% (Incontinent)</a:t>
              </a:r>
            </a:p>
          </p:txBody>
        </p:sp>
      </p:grpSp>
      <p:grpSp>
        <p:nvGrpSpPr>
          <p:cNvPr id="8233" name="Group 91"/>
          <p:cNvGrpSpPr>
            <a:grpSpLocks/>
          </p:cNvGrpSpPr>
          <p:nvPr/>
        </p:nvGrpSpPr>
        <p:grpSpPr bwMode="auto">
          <a:xfrm>
            <a:off x="2514601" y="2632076"/>
            <a:ext cx="2593578" cy="350838"/>
            <a:chOff x="1430" y="1610"/>
            <a:chExt cx="1634" cy="221"/>
          </a:xfrm>
        </p:grpSpPr>
        <p:sp>
          <p:nvSpPr>
            <p:cNvPr id="8235" name="Rectangle 92"/>
            <p:cNvSpPr>
              <a:spLocks noChangeArrowheads="1"/>
            </p:cNvSpPr>
            <p:nvPr/>
          </p:nvSpPr>
          <p:spPr bwMode="gray">
            <a:xfrm>
              <a:off x="1430" y="1669"/>
              <a:ext cx="91" cy="100"/>
            </a:xfrm>
            <a:prstGeom prst="rect">
              <a:avLst/>
            </a:prstGeom>
            <a:solidFill>
              <a:srgbClr val="33CC33"/>
            </a:solidFill>
            <a:ln w="7938">
              <a:solidFill>
                <a:srgbClr val="33CC33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r-TR" sz="3600" b="1" smtClean="0">
                <a:solidFill>
                  <a:srgbClr val="FFFFFF"/>
                </a:solidFill>
              </a:endParaRPr>
            </a:p>
          </p:txBody>
        </p:sp>
        <p:sp>
          <p:nvSpPr>
            <p:cNvPr id="8236" name="Rectangle 93"/>
            <p:cNvSpPr>
              <a:spLocks noChangeArrowheads="1"/>
            </p:cNvSpPr>
            <p:nvPr/>
          </p:nvSpPr>
          <p:spPr bwMode="auto">
            <a:xfrm>
              <a:off x="1584" y="1610"/>
              <a:ext cx="1480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GB" sz="1400" b="1" smtClean="0">
                  <a:solidFill>
                    <a:srgbClr val="FFFFFF"/>
                  </a:solidFill>
                  <a:ea typeface="ＭＳ Ｐゴシック" pitchFamily="34" charset="-128"/>
                </a:rPr>
                <a:t>Women: 7.6% (Continent)</a:t>
              </a:r>
            </a:p>
          </p:txBody>
        </p:sp>
      </p:grpSp>
      <p:sp>
        <p:nvSpPr>
          <p:cNvPr id="8234" name="Text Box 94"/>
          <p:cNvSpPr txBox="1">
            <a:spLocks noChangeArrowheads="1"/>
          </p:cNvSpPr>
          <p:nvPr/>
        </p:nvSpPr>
        <p:spPr bwMode="auto">
          <a:xfrm>
            <a:off x="8534400" y="6338888"/>
            <a:ext cx="5334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3600" b="1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3600" b="1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3600" b="1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36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GB" sz="1800" b="0" smtClean="0">
                <a:solidFill>
                  <a:srgbClr val="020570"/>
                </a:solidFill>
                <a:ea typeface="ＭＳ Ｐゴシック" pitchFamily="34" charset="-128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34040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dirty="0" smtClean="0">
                <a:solidFill>
                  <a:srgbClr val="FFCC00"/>
                </a:solidFill>
              </a:rPr>
              <a:t>AUGMENTASTON SİSTOPLASTİ</a:t>
            </a:r>
            <a:endParaRPr lang="tr-TR" sz="4000" dirty="0">
              <a:solidFill>
                <a:srgbClr val="FFCC00"/>
              </a:solidFill>
            </a:endParaRPr>
          </a:p>
        </p:txBody>
      </p:sp>
      <p:pic>
        <p:nvPicPr>
          <p:cNvPr id="6" name="Picture 6" descr="D:\My Documents\圖檔\常見泌尿圖檔\4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428" y="1628800"/>
            <a:ext cx="3384532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:\My Documents\圖檔\常見泌尿圖檔\2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" y="2025246"/>
            <a:ext cx="5579620" cy="3754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421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000" dirty="0" smtClean="0">
                <a:solidFill>
                  <a:srgbClr val="FFCC00"/>
                </a:solidFill>
              </a:rPr>
              <a:t>DETRUSOR MYOMEKTOMİ (AUTOAUGMENTATION)</a:t>
            </a:r>
            <a:endParaRPr lang="tr-TR" sz="4000" dirty="0">
              <a:solidFill>
                <a:srgbClr val="FFCC00"/>
              </a:solidFill>
            </a:endParaRPr>
          </a:p>
        </p:txBody>
      </p:sp>
      <p:pic>
        <p:nvPicPr>
          <p:cNvPr id="4" name="Picture 9" descr="D:\My Documents\圖檔\常見泌尿圖檔\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310726"/>
            <a:ext cx="6808551" cy="453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401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99" y="24290"/>
            <a:ext cx="7785133" cy="6845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902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18"/>
            <a:ext cx="9144000" cy="6802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171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tr-TR" sz="3100" dirty="0" smtClean="0">
                <a:solidFill>
                  <a:prstClr val="black"/>
                </a:solidFill>
                <a:latin typeface="Helvetica"/>
                <a:ea typeface="+mn-ea"/>
                <a:cs typeface="+mn-cs"/>
              </a:rPr>
              <a:t> </a:t>
            </a:r>
            <a:r>
              <a:rPr lang="tr-TR" sz="4000" dirty="0" smtClean="0">
                <a:solidFill>
                  <a:srgbClr val="FFCC00"/>
                </a:solidFill>
                <a:ea typeface="+mn-ea"/>
                <a:cs typeface="+mn-cs"/>
              </a:rPr>
              <a:t>AAM TEDAVİSİNİN HEDEFLERİ</a:t>
            </a:r>
            <a:r>
              <a:rPr lang="tr-TR" sz="22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tr-TR" sz="2200" dirty="0">
                <a:solidFill>
                  <a:prstClr val="black"/>
                </a:solidFill>
                <a:ea typeface="+mn-ea"/>
                <a:cs typeface="+mn-cs"/>
              </a:rPr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96752"/>
            <a:ext cx="8507288" cy="5400600"/>
          </a:xfrm>
        </p:spPr>
        <p:txBody>
          <a:bodyPr>
            <a:normAutofit lnSpcReduction="10000"/>
          </a:bodyPr>
          <a:lstStyle/>
          <a:p>
            <a:r>
              <a:rPr lang="tr-TR" sz="2800" b="1" dirty="0" smtClean="0">
                <a:solidFill>
                  <a:srgbClr val="FFFFFF"/>
                </a:solidFill>
              </a:rPr>
              <a:t>Büyüme faktörleri</a:t>
            </a:r>
            <a:endParaRPr lang="tr-TR" sz="2800" b="1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– </a:t>
            </a:r>
            <a:r>
              <a:rPr lang="tr-TR" sz="2400" dirty="0" err="1" smtClean="0">
                <a:solidFill>
                  <a:srgbClr val="FFFFFF"/>
                </a:solidFill>
              </a:rPr>
              <a:t>Nörotrofik</a:t>
            </a:r>
            <a:r>
              <a:rPr lang="tr-TR" sz="2400" dirty="0" smtClean="0">
                <a:solidFill>
                  <a:srgbClr val="FFFFFF"/>
                </a:solidFill>
              </a:rPr>
              <a:t> faktörler </a:t>
            </a:r>
            <a:r>
              <a:rPr lang="tr-TR" sz="2400" dirty="0">
                <a:solidFill>
                  <a:srgbClr val="FFFFFF"/>
                </a:solidFill>
              </a:rPr>
              <a:t>(NGF, BDNF, GDNF)</a:t>
            </a:r>
          </a:p>
          <a:p>
            <a:pPr marL="0" indent="0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– </a:t>
            </a:r>
            <a:r>
              <a:rPr lang="tr-TR" sz="2400" dirty="0" err="1" smtClean="0">
                <a:solidFill>
                  <a:srgbClr val="FFFFFF"/>
                </a:solidFill>
              </a:rPr>
              <a:t>Anjiojenik</a:t>
            </a:r>
            <a:r>
              <a:rPr lang="tr-TR" sz="2400" dirty="0" smtClean="0">
                <a:solidFill>
                  <a:srgbClr val="FFFFFF"/>
                </a:solidFill>
              </a:rPr>
              <a:t> faktörler </a:t>
            </a:r>
            <a:r>
              <a:rPr lang="tr-TR" sz="2400" dirty="0">
                <a:solidFill>
                  <a:srgbClr val="FFFFFF"/>
                </a:solidFill>
              </a:rPr>
              <a:t>(PD-ECGF</a:t>
            </a:r>
            <a:r>
              <a:rPr lang="tr-TR" sz="2400" dirty="0" smtClean="0">
                <a:solidFill>
                  <a:srgbClr val="FFFFFF"/>
                </a:solidFill>
              </a:rPr>
              <a:t>)</a:t>
            </a:r>
          </a:p>
          <a:p>
            <a:pPr marL="0" indent="0">
              <a:buNone/>
            </a:pPr>
            <a:endParaRPr lang="tr-TR" sz="2400" dirty="0">
              <a:solidFill>
                <a:srgbClr val="FFFFFF"/>
              </a:solidFill>
            </a:endParaRPr>
          </a:p>
          <a:p>
            <a:r>
              <a:rPr lang="tr-TR" sz="2800" b="1" dirty="0" smtClean="0">
                <a:solidFill>
                  <a:srgbClr val="FFFFFF"/>
                </a:solidFill>
              </a:rPr>
              <a:t>İkincil haberciler </a:t>
            </a:r>
            <a:r>
              <a:rPr lang="tr-TR" sz="2800" b="1" dirty="0">
                <a:solidFill>
                  <a:srgbClr val="FFFFFF"/>
                </a:solidFill>
              </a:rPr>
              <a:t>(PKG, PKA, PKC)</a:t>
            </a:r>
          </a:p>
          <a:p>
            <a:pPr marL="0" indent="0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 </a:t>
            </a:r>
            <a:r>
              <a:rPr lang="en-US" sz="2400" dirty="0" smtClean="0">
                <a:solidFill>
                  <a:srgbClr val="FFFFFF"/>
                </a:solidFill>
              </a:rPr>
              <a:t>– </a:t>
            </a:r>
            <a:r>
              <a:rPr lang="en-US" sz="2400" dirty="0" err="1" smtClean="0">
                <a:solidFill>
                  <a:srgbClr val="FFFFFF"/>
                </a:solidFill>
              </a:rPr>
              <a:t>Nitri</a:t>
            </a:r>
            <a:r>
              <a:rPr lang="tr-TR" sz="2400" dirty="0" smtClean="0">
                <a:solidFill>
                  <a:srgbClr val="FFFFFF"/>
                </a:solidFill>
              </a:rPr>
              <a:t>k</a:t>
            </a:r>
            <a:r>
              <a:rPr lang="en-US" sz="2400" dirty="0" smtClean="0">
                <a:solidFill>
                  <a:srgbClr val="FFFFFF"/>
                </a:solidFill>
              </a:rPr>
              <a:t> o</a:t>
            </a:r>
            <a:r>
              <a:rPr lang="tr-TR" sz="2400" dirty="0" err="1" smtClean="0">
                <a:solidFill>
                  <a:srgbClr val="FFFFFF"/>
                </a:solidFill>
              </a:rPr>
              <a:t>ksit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>
                <a:solidFill>
                  <a:srgbClr val="FFFFFF"/>
                </a:solidFill>
              </a:rPr>
              <a:t>donor (PKG)- </a:t>
            </a:r>
            <a:r>
              <a:rPr lang="tr-TR" sz="2400" dirty="0" smtClean="0">
                <a:solidFill>
                  <a:srgbClr val="FFFFFF"/>
                </a:solidFill>
              </a:rPr>
              <a:t>Kalsiyum kanalları</a:t>
            </a:r>
            <a:endParaRPr lang="en-US" sz="24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 – </a:t>
            </a:r>
            <a:r>
              <a:rPr lang="tr-TR" sz="2400" dirty="0" err="1" smtClean="0">
                <a:solidFill>
                  <a:srgbClr val="FFFFFF"/>
                </a:solidFill>
              </a:rPr>
              <a:t>Fosfodiesteraz</a:t>
            </a:r>
            <a:r>
              <a:rPr lang="tr-TR" sz="2400" dirty="0" smtClean="0">
                <a:solidFill>
                  <a:srgbClr val="FFFFFF"/>
                </a:solidFill>
              </a:rPr>
              <a:t> inhibitörleri</a:t>
            </a:r>
          </a:p>
          <a:p>
            <a:pPr marL="0" indent="0">
              <a:buNone/>
            </a:pPr>
            <a:endParaRPr lang="tr-TR" sz="2400" dirty="0" smtClean="0">
              <a:solidFill>
                <a:srgbClr val="FFFFFF"/>
              </a:solidFill>
            </a:endParaRPr>
          </a:p>
          <a:p>
            <a:r>
              <a:rPr lang="tr-TR" sz="2800" b="1" dirty="0" smtClean="0">
                <a:solidFill>
                  <a:srgbClr val="FFFFFF"/>
                </a:solidFill>
              </a:rPr>
              <a:t>Gen tedavisi</a:t>
            </a:r>
          </a:p>
          <a:p>
            <a:pPr marL="0" indent="0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– </a:t>
            </a:r>
            <a:r>
              <a:rPr lang="tr-TR" sz="2400" dirty="0" err="1" smtClean="0">
                <a:solidFill>
                  <a:srgbClr val="FFFFFF"/>
                </a:solidFill>
              </a:rPr>
              <a:t>Enkefalin</a:t>
            </a:r>
            <a:r>
              <a:rPr lang="tr-TR" sz="2400" dirty="0" smtClean="0">
                <a:solidFill>
                  <a:srgbClr val="FFFFFF"/>
                </a:solidFill>
              </a:rPr>
              <a:t> </a:t>
            </a:r>
            <a:r>
              <a:rPr lang="tr-TR" sz="2400" dirty="0" err="1" smtClean="0">
                <a:solidFill>
                  <a:srgbClr val="FFFFFF"/>
                </a:solidFill>
              </a:rPr>
              <a:t>prekürsör</a:t>
            </a:r>
            <a:r>
              <a:rPr lang="tr-TR" sz="2400" dirty="0" smtClean="0">
                <a:solidFill>
                  <a:srgbClr val="FFFFFF"/>
                </a:solidFill>
              </a:rPr>
              <a:t> geni </a:t>
            </a:r>
            <a:r>
              <a:rPr lang="tr-TR" sz="2400" dirty="0">
                <a:solidFill>
                  <a:srgbClr val="FFFFFF"/>
                </a:solidFill>
              </a:rPr>
              <a:t>(</a:t>
            </a:r>
            <a:r>
              <a:rPr lang="tr-TR" sz="2400" dirty="0" err="1">
                <a:solidFill>
                  <a:srgbClr val="FFFFFF"/>
                </a:solidFill>
              </a:rPr>
              <a:t>Franks</a:t>
            </a:r>
            <a:r>
              <a:rPr lang="tr-TR" sz="2400" dirty="0">
                <a:solidFill>
                  <a:srgbClr val="FFFFFF"/>
                </a:solidFill>
              </a:rPr>
              <a:t> et al, </a:t>
            </a:r>
            <a:r>
              <a:rPr lang="tr-TR" sz="2400" dirty="0" smtClean="0">
                <a:solidFill>
                  <a:srgbClr val="FFFFFF"/>
                </a:solidFill>
              </a:rPr>
              <a:t>2001;</a:t>
            </a:r>
          </a:p>
          <a:p>
            <a:pPr marL="0" indent="0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    </a:t>
            </a:r>
            <a:r>
              <a:rPr lang="tr-TR" sz="2400" dirty="0" err="1" smtClean="0">
                <a:solidFill>
                  <a:srgbClr val="FFFFFF"/>
                </a:solidFill>
              </a:rPr>
              <a:t>Chuang</a:t>
            </a:r>
            <a:r>
              <a:rPr lang="tr-TR" sz="2400" dirty="0" smtClean="0">
                <a:solidFill>
                  <a:srgbClr val="FFFFFF"/>
                </a:solidFill>
              </a:rPr>
              <a:t> 2005)</a:t>
            </a:r>
          </a:p>
          <a:p>
            <a:pPr marL="0" indent="0">
              <a:buNone/>
            </a:pPr>
            <a:r>
              <a:rPr lang="tr-TR" sz="2400" dirty="0" smtClean="0">
                <a:solidFill>
                  <a:srgbClr val="FFFFFF"/>
                </a:solidFill>
              </a:rPr>
              <a:t>    </a:t>
            </a:r>
            <a:r>
              <a:rPr lang="it-IT" sz="2400" dirty="0" smtClean="0">
                <a:solidFill>
                  <a:srgbClr val="FFFFFF"/>
                </a:solidFill>
              </a:rPr>
              <a:t>– Preopioidmelano</a:t>
            </a:r>
            <a:r>
              <a:rPr lang="tr-TR" sz="2400" dirty="0" smtClean="0">
                <a:solidFill>
                  <a:srgbClr val="FFFFFF"/>
                </a:solidFill>
              </a:rPr>
              <a:t>k</a:t>
            </a:r>
            <a:r>
              <a:rPr lang="it-IT" sz="2400" dirty="0" smtClean="0">
                <a:solidFill>
                  <a:srgbClr val="FFFFFF"/>
                </a:solidFill>
              </a:rPr>
              <a:t>ortin gen</a:t>
            </a:r>
            <a:r>
              <a:rPr lang="tr-TR" sz="2400" dirty="0" smtClean="0">
                <a:solidFill>
                  <a:srgbClr val="FFFFFF"/>
                </a:solidFill>
              </a:rPr>
              <a:t>i</a:t>
            </a:r>
            <a:r>
              <a:rPr lang="it-IT" sz="2400" dirty="0" smtClean="0">
                <a:solidFill>
                  <a:srgbClr val="FFFFFF"/>
                </a:solidFill>
              </a:rPr>
              <a:t> </a:t>
            </a:r>
            <a:r>
              <a:rPr lang="it-IT" sz="2400" dirty="0">
                <a:solidFill>
                  <a:srgbClr val="FFFFFF"/>
                </a:solidFill>
              </a:rPr>
              <a:t>(Chuang et al, 2003</a:t>
            </a:r>
            <a:r>
              <a:rPr lang="it-IT" sz="2400" dirty="0" smtClean="0">
                <a:solidFill>
                  <a:srgbClr val="FFFFFF"/>
                </a:solidFill>
              </a:rPr>
              <a:t>)</a:t>
            </a:r>
            <a:endParaRPr lang="it-IT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6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440160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tr-TR" dirty="0" smtClean="0">
                <a:solidFill>
                  <a:srgbClr val="FFCC00"/>
                </a:solidFill>
              </a:rPr>
              <a:t>‘</a:t>
            </a:r>
            <a:r>
              <a:rPr lang="tr-TR" b="1" dirty="0" err="1" smtClean="0">
                <a:solidFill>
                  <a:srgbClr val="FFCC00"/>
                </a:solidFill>
              </a:rPr>
              <a:t>Nerve</a:t>
            </a:r>
            <a:r>
              <a:rPr lang="tr-TR" b="1" dirty="0" smtClean="0">
                <a:solidFill>
                  <a:srgbClr val="FFCC00"/>
                </a:solidFill>
              </a:rPr>
              <a:t> </a:t>
            </a:r>
            <a:r>
              <a:rPr lang="tr-TR" b="1" dirty="0" err="1" smtClean="0">
                <a:solidFill>
                  <a:srgbClr val="FFCC00"/>
                </a:solidFill>
              </a:rPr>
              <a:t>Growth</a:t>
            </a:r>
            <a:r>
              <a:rPr lang="tr-TR" b="1" dirty="0" smtClean="0">
                <a:solidFill>
                  <a:srgbClr val="FFCC00"/>
                </a:solidFill>
              </a:rPr>
              <a:t> </a:t>
            </a:r>
            <a:r>
              <a:rPr lang="tr-TR" b="1" dirty="0" err="1" smtClean="0">
                <a:solidFill>
                  <a:srgbClr val="FFCC00"/>
                </a:solidFill>
              </a:rPr>
              <a:t>Factor</a:t>
            </a:r>
            <a:r>
              <a:rPr lang="tr-TR" b="1" dirty="0" smtClean="0">
                <a:solidFill>
                  <a:srgbClr val="FFCC00"/>
                </a:solidFill>
              </a:rPr>
              <a:t>’ (NGF) </a:t>
            </a:r>
            <a:br>
              <a:rPr lang="tr-TR" b="1" dirty="0" smtClean="0">
                <a:solidFill>
                  <a:srgbClr val="FFCC00"/>
                </a:solidFill>
              </a:rPr>
            </a:br>
            <a:r>
              <a:rPr lang="tr-TR" b="1" dirty="0" smtClean="0">
                <a:solidFill>
                  <a:srgbClr val="FFCC00"/>
                </a:solidFill>
              </a:rPr>
              <a:t>ve Mesane Hastalıkları</a:t>
            </a:r>
            <a:r>
              <a:rPr lang="en-US" dirty="0"/>
              <a:t/>
            </a:r>
            <a:br>
              <a:rPr lang="en-US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608512"/>
          </a:xfrm>
        </p:spPr>
        <p:txBody>
          <a:bodyPr>
            <a:normAutofit/>
          </a:bodyPr>
          <a:lstStyle/>
          <a:p>
            <a:endParaRPr lang="tr-TR" sz="2400" dirty="0" smtClean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NGF </a:t>
            </a:r>
            <a:r>
              <a:rPr lang="tr-TR" sz="2400" dirty="0" err="1" smtClean="0">
                <a:solidFill>
                  <a:srgbClr val="FFFFFF"/>
                </a:solidFill>
              </a:rPr>
              <a:t>nöral</a:t>
            </a:r>
            <a:r>
              <a:rPr lang="tr-TR" sz="2400" dirty="0" smtClean="0">
                <a:solidFill>
                  <a:srgbClr val="FFFFFF"/>
                </a:solidFill>
              </a:rPr>
              <a:t> fonksiyon, </a:t>
            </a:r>
            <a:r>
              <a:rPr lang="tr-TR" sz="2400" dirty="0" err="1" smtClean="0">
                <a:solidFill>
                  <a:srgbClr val="FFFFFF"/>
                </a:solidFill>
              </a:rPr>
              <a:t>inflamasyon</a:t>
            </a:r>
            <a:r>
              <a:rPr lang="tr-TR" sz="2400" dirty="0" smtClean="0">
                <a:solidFill>
                  <a:srgbClr val="FFFFFF"/>
                </a:solidFill>
              </a:rPr>
              <a:t> ve ağrının regülasyonunda  rol oynar,</a:t>
            </a:r>
          </a:p>
          <a:p>
            <a:endParaRPr lang="tr-TR" sz="2400" dirty="0">
              <a:solidFill>
                <a:srgbClr val="FFFFFF"/>
              </a:solidFill>
            </a:endParaRPr>
          </a:p>
          <a:p>
            <a:r>
              <a:rPr lang="tr-TR" sz="2400" dirty="0">
                <a:solidFill>
                  <a:srgbClr val="FFFFFF"/>
                </a:solidFill>
              </a:rPr>
              <a:t>NGF </a:t>
            </a:r>
            <a:r>
              <a:rPr lang="tr-TR" sz="2400" dirty="0" smtClean="0">
                <a:solidFill>
                  <a:srgbClr val="FFFFFF"/>
                </a:solidFill>
              </a:rPr>
              <a:t>mesane </a:t>
            </a:r>
            <a:r>
              <a:rPr lang="tr-TR" sz="2400" dirty="0" err="1" smtClean="0">
                <a:solidFill>
                  <a:srgbClr val="FFFFFF"/>
                </a:solidFill>
              </a:rPr>
              <a:t>epiteli</a:t>
            </a:r>
            <a:r>
              <a:rPr lang="tr-TR" sz="2400" dirty="0" smtClean="0">
                <a:solidFill>
                  <a:srgbClr val="FFFFFF"/>
                </a:solidFill>
              </a:rPr>
              <a:t>  ve düz kaslarında üretilir,</a:t>
            </a:r>
          </a:p>
          <a:p>
            <a:pPr marL="0" indent="0">
              <a:buNone/>
            </a:pPr>
            <a:endParaRPr lang="tr-TR" sz="2400" dirty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Mesanedeki NGF düzeyleri </a:t>
            </a:r>
            <a:r>
              <a:rPr lang="tr-TR" sz="2400" dirty="0">
                <a:solidFill>
                  <a:srgbClr val="FFFFFF"/>
                </a:solidFill>
              </a:rPr>
              <a:t>BPH</a:t>
            </a:r>
            <a:r>
              <a:rPr lang="tr-TR" sz="2400" dirty="0" smtClean="0">
                <a:solidFill>
                  <a:srgbClr val="FFFFFF"/>
                </a:solidFill>
              </a:rPr>
              <a:t>, </a:t>
            </a:r>
            <a:r>
              <a:rPr lang="tr-TR" sz="2400" dirty="0" err="1" smtClean="0">
                <a:solidFill>
                  <a:srgbClr val="FFFFFF"/>
                </a:solidFill>
              </a:rPr>
              <a:t>interstisyel</a:t>
            </a:r>
            <a:r>
              <a:rPr lang="tr-TR" sz="2400" dirty="0" smtClean="0">
                <a:solidFill>
                  <a:srgbClr val="FFFFFF"/>
                </a:solidFill>
              </a:rPr>
              <a:t> sistit ve </a:t>
            </a:r>
            <a:r>
              <a:rPr lang="tr-TR" sz="2400" dirty="0" err="1" smtClean="0">
                <a:solidFill>
                  <a:srgbClr val="FFFFFF"/>
                </a:solidFill>
              </a:rPr>
              <a:t>idiyopatik</a:t>
            </a:r>
            <a:r>
              <a:rPr lang="tr-TR" sz="2400" dirty="0" smtClean="0">
                <a:solidFill>
                  <a:srgbClr val="FFFFFF"/>
                </a:solidFill>
              </a:rPr>
              <a:t> AAM de artar.</a:t>
            </a:r>
            <a:endParaRPr lang="tr-TR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4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err="1" smtClean="0">
                <a:solidFill>
                  <a:srgbClr val="FFCC00"/>
                </a:solidFill>
              </a:rPr>
              <a:t>NGF’nin</a:t>
            </a:r>
            <a:r>
              <a:rPr lang="tr-TR" sz="4000" b="1" dirty="0" smtClean="0">
                <a:solidFill>
                  <a:srgbClr val="FFCC00"/>
                </a:solidFill>
              </a:rPr>
              <a:t> ETKİLERİ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tr-TR" sz="2400" dirty="0" smtClean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Akut  ve  kronik  uygulanması  mesanede  </a:t>
            </a:r>
            <a:r>
              <a:rPr lang="tr-TR" sz="2400" dirty="0" err="1" smtClean="0">
                <a:solidFill>
                  <a:srgbClr val="FFFFFF"/>
                </a:solidFill>
              </a:rPr>
              <a:t>hiperaktivite</a:t>
            </a:r>
            <a:r>
              <a:rPr lang="tr-TR" sz="2400" dirty="0" smtClean="0">
                <a:solidFill>
                  <a:srgbClr val="FFFFFF"/>
                </a:solidFill>
              </a:rPr>
              <a:t> oluşturur,</a:t>
            </a:r>
          </a:p>
          <a:p>
            <a:pPr marL="0" indent="0">
              <a:buNone/>
            </a:pPr>
            <a:endParaRPr lang="tr-TR" sz="2400" dirty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Akut  ve  kronik  uygulanması,  mesane  </a:t>
            </a:r>
            <a:r>
              <a:rPr lang="tr-TR" sz="2400" dirty="0" err="1" smtClean="0">
                <a:solidFill>
                  <a:srgbClr val="FFFFFF"/>
                </a:solidFill>
              </a:rPr>
              <a:t>aferent</a:t>
            </a:r>
            <a:r>
              <a:rPr lang="tr-TR" sz="2400" dirty="0" smtClean="0">
                <a:solidFill>
                  <a:srgbClr val="FFFFFF"/>
                </a:solidFill>
              </a:rPr>
              <a:t> 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nöronlarında </a:t>
            </a:r>
            <a:r>
              <a:rPr lang="tr-TR" sz="2400" dirty="0" err="1" smtClean="0">
                <a:solidFill>
                  <a:srgbClr val="FFFFFF"/>
                </a:solidFill>
              </a:rPr>
              <a:t>hipereksitabilite</a:t>
            </a:r>
            <a:r>
              <a:rPr lang="tr-TR" sz="2400" dirty="0" smtClean="0">
                <a:solidFill>
                  <a:srgbClr val="FFFFFF"/>
                </a:solidFill>
              </a:rPr>
              <a:t>  doğurur,</a:t>
            </a:r>
          </a:p>
          <a:p>
            <a:endParaRPr lang="tr-TR" sz="2400" dirty="0">
              <a:solidFill>
                <a:srgbClr val="FFFFFF"/>
              </a:solidFill>
            </a:endParaRPr>
          </a:p>
          <a:p>
            <a:r>
              <a:rPr lang="tr-TR" sz="2400" dirty="0" smtClean="0">
                <a:solidFill>
                  <a:srgbClr val="FFFFFF"/>
                </a:solidFill>
              </a:rPr>
              <a:t>Mesane  </a:t>
            </a:r>
            <a:r>
              <a:rPr lang="tr-TR" sz="2400" dirty="0" err="1" smtClean="0">
                <a:solidFill>
                  <a:srgbClr val="FFFFFF"/>
                </a:solidFill>
              </a:rPr>
              <a:t>aferent</a:t>
            </a:r>
            <a:r>
              <a:rPr lang="tr-TR" sz="2400" dirty="0" smtClean="0">
                <a:solidFill>
                  <a:srgbClr val="FFFFFF"/>
                </a:solidFill>
              </a:rPr>
              <a:t>  yolunda   </a:t>
            </a:r>
            <a:r>
              <a:rPr lang="tr-TR" sz="2400" dirty="0" err="1" smtClean="0">
                <a:solidFill>
                  <a:srgbClr val="FFFFFF"/>
                </a:solidFill>
              </a:rPr>
              <a:t>NGF’nin</a:t>
            </a:r>
            <a:r>
              <a:rPr lang="tr-TR" sz="2400" dirty="0" smtClean="0">
                <a:solidFill>
                  <a:srgbClr val="FFFFFF"/>
                </a:solidFill>
              </a:rPr>
              <a:t>  baskılanması,  C-lif 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</a:t>
            </a:r>
            <a:r>
              <a:rPr lang="tr-TR" sz="2400" dirty="0" err="1" smtClean="0">
                <a:solidFill>
                  <a:srgbClr val="FFFFFF"/>
                </a:solidFill>
              </a:rPr>
              <a:t>hipereksitabilitesi</a:t>
            </a:r>
            <a:r>
              <a:rPr lang="tr-TR" sz="2400" dirty="0" smtClean="0">
                <a:solidFill>
                  <a:srgbClr val="FFFFFF"/>
                </a:solidFill>
              </a:rPr>
              <a:t>  tarafından  indüklenen  mesane </a:t>
            </a: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r>
              <a:rPr lang="tr-TR" sz="2400" dirty="0" smtClean="0">
                <a:solidFill>
                  <a:srgbClr val="FFFFFF"/>
                </a:solidFill>
              </a:rPr>
              <a:t>    </a:t>
            </a:r>
            <a:r>
              <a:rPr lang="tr-TR" sz="2400" dirty="0" err="1" smtClean="0">
                <a:solidFill>
                  <a:srgbClr val="FFFFFF"/>
                </a:solidFill>
              </a:rPr>
              <a:t>hiperaktivitesini</a:t>
            </a:r>
            <a:r>
              <a:rPr lang="tr-TR" sz="2400" dirty="0" smtClean="0">
                <a:solidFill>
                  <a:srgbClr val="FFFFFF"/>
                </a:solidFill>
              </a:rPr>
              <a:t>  </a:t>
            </a:r>
            <a:r>
              <a:rPr lang="tr-TR" sz="2400" dirty="0" err="1" smtClean="0">
                <a:solidFill>
                  <a:srgbClr val="FFFFFF"/>
                </a:solidFill>
              </a:rPr>
              <a:t>inhibe</a:t>
            </a:r>
            <a:r>
              <a:rPr lang="tr-TR" sz="2400" dirty="0" smtClean="0">
                <a:solidFill>
                  <a:srgbClr val="FFFFFF"/>
                </a:solidFill>
              </a:rPr>
              <a:t>  etmede  etkindir.</a:t>
            </a:r>
            <a:endParaRPr lang="tr-TR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36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122912" cy="1426170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GELECEKTEKİ TEDAVİ HEDEFLERİ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132856"/>
            <a:ext cx="3250704" cy="4176464"/>
          </a:xfrm>
        </p:spPr>
        <p:txBody>
          <a:bodyPr>
            <a:normAutofit/>
          </a:bodyPr>
          <a:lstStyle/>
          <a:p>
            <a:endParaRPr lang="tr-TR" sz="2800" dirty="0" smtClean="0">
              <a:solidFill>
                <a:srgbClr val="FFFFFF"/>
              </a:solidFill>
            </a:endParaRPr>
          </a:p>
          <a:p>
            <a:r>
              <a:rPr lang="tr-TR" sz="2800" dirty="0" smtClean="0">
                <a:solidFill>
                  <a:srgbClr val="FFFFFF"/>
                </a:solidFill>
              </a:rPr>
              <a:t>Gen tedavisi</a:t>
            </a:r>
          </a:p>
          <a:p>
            <a:endParaRPr lang="tr-TR" sz="2800" dirty="0">
              <a:solidFill>
                <a:srgbClr val="FFFFFF"/>
              </a:solidFill>
            </a:endParaRPr>
          </a:p>
          <a:p>
            <a:r>
              <a:rPr lang="tr-TR" sz="2800" dirty="0" smtClean="0">
                <a:solidFill>
                  <a:srgbClr val="FFFFFF"/>
                </a:solidFill>
              </a:rPr>
              <a:t>Kök hücre tedavisi</a:t>
            </a:r>
          </a:p>
          <a:p>
            <a:endParaRPr lang="tr-TR" sz="2800" dirty="0">
              <a:solidFill>
                <a:srgbClr val="FFFFFF"/>
              </a:solidFill>
            </a:endParaRPr>
          </a:p>
          <a:p>
            <a:r>
              <a:rPr lang="tr-TR" sz="2800" dirty="0" err="1">
                <a:solidFill>
                  <a:srgbClr val="FFFFFF"/>
                </a:solidFill>
              </a:rPr>
              <a:t>F</a:t>
            </a:r>
            <a:r>
              <a:rPr lang="tr-TR" sz="2800" dirty="0" err="1" smtClean="0">
                <a:solidFill>
                  <a:srgbClr val="FFFFFF"/>
                </a:solidFill>
              </a:rPr>
              <a:t>armakogenetik</a:t>
            </a:r>
            <a:endParaRPr lang="tr-TR" sz="2800" dirty="0">
              <a:solidFill>
                <a:srgbClr val="FFFFFF"/>
              </a:solidFill>
            </a:endParaRPr>
          </a:p>
        </p:txBody>
      </p:sp>
      <p:sp>
        <p:nvSpPr>
          <p:cNvPr id="4" name="AutoShape 2" descr="data:image/jpeg;base64,/9j/4AAQSkZJRgABAQAAAQABAAD/2wCEAAkGBhQQEBAQEBAQEA8PEA8QDxAPDw8PDw0NFBAVFBQQEhQXGyYfFxojGRISHzsgKScpLC0sFh4xNTAqNSYsLCkBCQoKDgwOGg8PGikcHRwsKSkpKSkpLCwpKSkpKSwpNSwsKSksKSkpLSopKSkpKSwsKSkpKSkpLCkpKSkpKSopKf/AABEIAOEA4QMBIgACEQEDEQH/xAAcAAACAgMBAQAAAAAAAAAAAAACAwABBAUHBgj/xABHEAACAgECAwUEBgYHBQkAAAABAgADEQQSBSExBhNBUWEHInGBFCMycpGhQlJigpKxFSQ0U3SzwTM1c6KyVGSDtMLD0eHw/8QAGgEAAwEBAQEAAAAAAAAAAAAAAAECAwQFBv/EACoRAAICAQMEAQMEAwAAAAAAAAABAhEDEiExBEFRYSITMnGRobHhBXLR/9oADAMBAAIRAxEAPwDwQsxNz2U4r3GorfJA3JkjwwwIb5H8iZpCI7TDnPbkrVHzyel2js3azgYvZralxbdprNpBwHVtosQn9dRuIPkSPATlPaIg6m5vA2v+TY/0nV+C6zvNNpy27DANWWO7GoVcWJy6K2GIB8VPnOT8a0rV2Ojj31Zg3q2eo9D1+c5en5/B09T2a77mIi8oqxIVVmJdjZnVZwrmyq3xCIJi1HOZ1WMSW6G9jW2pFATK1RmMDKT2LjwMrmXUhidMuTMxzgTOTsiRlVnlEakcopLMwi0zWzGYNoiCkbqDzimmxaAZZSGEYO2MsaTyijDRfOUYgRM8opzDJ5RJ5wKiXulS+km6IogEmZCZUQF5gkRiy2ELBOhMkOSKytRmnrMmleYmGTMrSnJHKbPY42jqXAtM39HUYb33LBAeiqdQLO8/dAz8pou2ei72tdSF2ujfR719efdP8CMr8hPT8SYaShFYjNNFSbefPkNyg9AWs5fBWml4PprHqcXjFWtJrOetZsOa7yPBRaF9cEmebCWmTl7PSyY7go8uv0RzewYMpSZk6+ko7Kww6MyuD1V1OCD8wZiiegefQ1Y7vsTHUyEwZNBNz6yu4k2yK/KIY6k4ganURDOYAOYqBK9x2n1GDM6sbprikbTqCsiS8FUN1dUWKsiVbqNxmVWBtiukVRgXV4gJMjUTED4MpCQ9ukQTKa6LLRlxTI7QZWZCYy6KJkl4kxEUQGXBhRWDQSyFoOYBaIVB7pIrMkQ9JtrKpu+x2i73V6dD0a1C33F95ifkv5zXagT1nsp0+/X5zgpp72UnnhiAucfvS5yqDZzYlrkkel4rpAbe81JUVrm3ZzZbHOdrP5Io2jHViTPP2a+/WWjuFOypg/PCIDjm9r9F5ZwPAdJsOMaZS7vq7wag7bVrYjvmBKi2x/E8uSKDgeImHb2ja0CrQ6dgF5DZVv2nzStRhT+0cmcEE0k0rfvhHp5MkXJpypeuX/xGt9ofCdmpFo+zqq1uBHQ2D3bPzG7971nkHrnR+M8NvfhYbVI63aTUFgbSC7aa7AYsM5GHI6zwdlc7Mctt+x5+ZVO1tZhIITRgrxLauaajOxW+NpqzB2Yj9PaBE2BjX1Yiq1mRfbmIUwTGg5I6urlAWvnJ1AkwtPp8mPuG0QVbbF6i7Mi22XtRj22RB5w7IsmaJjQDCVLzBjLQt5FkYSlETZp2GypeIJk2QRhBDS8wIF0GWgSsyxENKiSQsyQGbq+3M3/s94uNNr6Hc4RyanJ6BbBtBPpnE811k3Ymjjao4oPS00di1vZdq2Zq9LTqjk4a6361Bn7JVwwOPQTT6jUa4AqmnTGSdldgIBOORQOvl5Tz3BPaJqaAFZxdWuAFu5so8lce8Pnn4T3nDO09eurJNVd20Ztqc4trI/UbHMdSDy8ZxZIPGvktj0MUtcvg2n6NNwU6i06jTaml66r9Nco/q/dotowVO7HM58yZzwkg4PXx9D4zr2mWrvENNvdj3t1GqDK2MMp7qwELncAMMD485zbtXw1qdVchUr9Y7KCMbkZshl8xz6iXhknxt+DHqYNbtt+2ao84W2Y6tzmQhzN3scYp1mMwwZsHWYliwTsaQkiCRiMKSgmeUqyh1N/KVk5jKdPyi7RgzPuVQ6xOUxwIw38sTHdokOgbOsS8OLaWhoGUxkMGMsMJBZYQMvElgCGlESMkHfFZVFSjIYLQKJJBkJhYwpUqSFhRtGfErfBxAM6DkSDM2PB+KPp7FtrbDL581ZfFGHipHhNYryxZJatNMpWnsdt0F9WoWiw7Nt1q7UY8sEglD6g94OfXE1lzLqHOltr31d2bQc4+jb7CK1TxQkY5Drnp5aHsNxEd062FQlLraGZdzVhkdGKeR3Gsz1up4Yx71tOFQEU777mFVNbLSqLknqFG44HPc88eKePK4Lse5mevpIzq29v0v+jwvHOyTaY7h79LE7LAB1/VfHIN+R/KaZKyDidQ0gpoq7ipLdYrK3eFl7uqxyMtjILsMY91VzzzNdq+AVVKXfT1gCvvBtfU3HbkcssyjIz4gTqWZd2eW+lk90u1nhLVmM86HfwbSCoXOqqrJW4CjUbgtn2cgOR/PwitZ7Pq2AKO6bgpUtttXJXIBHuuDjwwTLjliRLBNdvZzx7PKABjnPQ8S7GXU7m2iytTg2VEuq/fXG5D8RNaeE2MPdrsb7tbn+Ql6kZKLXIhdRE32ZjLuFWp1rtX412AfymI9Z8/zjVDd9wd8m6LIIgAyxjsxbmW0BRmIAYQTMPupkVpJbLSMQL5x6pCto8YpWwcSWy9IdqYmFYJl2vMSwwQgZRlmCZRRTGUJQhAQGSSXtkgBs8RbCMFkJiMTeziMUrInWMYRWcGM0W51D2cdn/q31Ny7qn2pTV43ulgfd90EY9flPUaywWMG1FqZGdtNjrXXWOgwDjLevpOe6H2ktXw/wChiod6imqm8MAEqZiTlfFhkgH15zyh1rE5JJJ6knJPxPjOCeCWSTd6T0IdQsUFGtXrsrO4HTqoZ62VajlrCmwcxgCxmzlsdN2TkE+US21jZVY2KlBZgFUKKbKm3lCOuW9/4mcj0XG7KTuqses/snGR5EdCPQz13Cu0jatWVsC/u2HujC6hVG5V9CCPs9CCfhODN0uTF8ou/wCT0P8AH9RiyTWKfxvjxvt+6PQ6rhvKihjvRW0qMVH26atO1rkD1wPm0zOKcFW1UbW3GqsM9ppQ/WNa3gTz24HLAyefhNgL9grKr9cakUknbtyoznwXwEx6VqX6218WBsbrVK93y8AeXr5ecerSk3u+aXsWSLnqjBbKk3/qV/TrkqNJpqaxgVJbqm2kr0CKObN8MxFWu1js1dmsFLDAVK6a6qyc427mzj5iNtuotYd3fSXYkMqW1uCPAgg+4fHH8ou8sF71ggtpYByUwuoQ8i2T1BXr5Hn4yH1Ek7apG+PpMWWL0yt/w/wjVcX45qdKodtVqbPrNjjfUuw4JAwUI8DEW3PdQL7vo11bV97t1WkrZ0Tnn6yoBs8uo85tO1PD/pOlZkGWakOmOZdqzkp94AHn4jM0Ous2cMGOn0KvH77KP/VOqE00q8nkaZKUlLsanUcE0t6lq1agjq2mf6ZQv3qmxbWPxnneJdnHqXvBtspPIXUnfXn18UPowBnqfZ7of9pqWzkkU1eBLZ3Pj/lHzMms7T1HVWqE2Ju7sXaZRvYj3WNlX2blJ8ORnUpfJxMGlVnPbCRBRp7rj/ZEMR3aCu1wSqrnuNR5ikn7D/sH4DE8TbpyhIYEEEggjBBHUGaXaJqh1bx6tMSqNaZsqI+yzlMbbzlgyO0Rbdi7GmM0Y5ijLRmQwcyFoBMCki8SCXJAdFS5JIrCjOlbpcoidJygs8GQyiYFpBJDsaI3QGtgPTZl1T1vs90Qs1+nU9FZ7D6mutnA/FRPH1WzYcN4xZp7UupcpZWcowwcHBBBB6ggkY9ZlJXshLZ2ztHanWNpdHdenK42VIpYZADk5wD4gAmcV1/FHewvYzOx/Sclj+c3HaDt9qNalddxrCVsWC1V7A1mMb29eZ9Oc86/vTLHj088muTJqe3AT8RJE3HAu2dtBCk97Tk5qsJK4PJtp6rkfI+U861PORuQlyjGSpoUJvG9UHTO0cI7Qb6jcha1e8DV7jhqHPusjheu0qnLpgj4TE7dVBdPaK1GywaQIisM1hyGCbeoGRieG7DcYKXdyx+q1JWpwf0WJwlg9Q2PxnTNfpRYF3qGSi2trFbmLDXUAiEHrmzb8gZ5bj9DKo9nwe85R6rp3kqprmu/BpOJsNBohWpxZTWKgfE6uzLWP8iW/hE1vYjsz01lw5E/1ZW6uenfEePiB65Mzdbws6rUAFWbSaMqLU7zB1GpbBemrd+ltxnw5EcsiY/abtHuxptLlrLAEbulINSYwNPUmMhvA+I6dZ1K6pcvk8WUWt2Tjvbod6tFVaW0Ix74HP1zdMI3VCvUMOp8xB4rwFdagtpO+x1LU2EBTqVXrp7fAWrzGeh9Zl9mvZoFK2a0ZbkV0ykcvH65h/0j5zbcd7UaOr+rZ3nKqxo2hNKFPJgehK/qj1gsiTUY7+Tb6D0apuvByh9MUJBBBBIOQQQQeYPrAxPe9q+Dd6j6hQO+qC/SQv2bqj9jVJ58iM/jPBOcGaMzjVAsYi1oTvFOZSRLFFoDGEYDGUTRUrMomUDGVQWZeYMkQF5klSRAbIGAzSb4OZ1HKkSTZLUQ84ibHYpli+7zHYzHpRJuikzFCSHlDcc4LiJsE7BLQ6LcRUAiBdGXZeIhrMzHYyK0mh6UbXs5/adP/iKP81Z3zjOjK94MKg74WM3IhRlscvHkc48yJ8+8J14pupt27u6trs25xu2OH258M7Z9EHi2n4jp0vr3tUWUnu9u5LQOddqnmCP5DkZydRC2n4O/psulSi+55XUK5XuNKAhUHNthIr0iuctbY3VrnPPaOfj0Ai9LVpuGKLgWe3nm+wnv793JlqTPujnn5czzm7u0ak4GoVAMld2nOE+6u7bn1PzzMZeCaerNz1/SbOhu1BbVH5VoNoHptxI37kSkk9uTyXEO0Gs4iTVpKrRUQcisZd0zjNlg5KufAcvjJw32aW5Dai6qkeKJi+wDyOMKD8zPVa/tayrsr0eruGMf2d6EXHMADaeXXwnl+I9puIvla9LZR9zTXO4HnlwcfISldVFUjKUnJ3Jts9cnDU09AZRZY1ChQXOe907ZD0sAMYwT8OU5b2x4P9FvITnTaotobzpboPiDkfKbPhJ1y6iu66nW2BSQ++rUNmlhtcDI8j+Qm37V8IZ9LdUyv3mhZtRSWRl7zRu220Lnrtba/wC9NI7bXZm/JzDvIDPBfkSIBaaAkGXgSSQAEyhLIlgQKL3SQZYMQFySsyQCjMAkWK7yFUczqbo59I6UzS2lYzJbJQWnbnMxrRia/GIxWkPcoF+sFrJdjwAsAGJAZJUvMQxNixYWZDLmSuuDZaYtKjN/2c7SXaJy9LlSwAdSA9di+TqeR+PUec1fhAD85N2UdM0/tFrt/wBvQa28X07blP7jc/wabLS8VrtOaLkc/q5Ndo/dbn+BM5PvwOsEao/h/ORVBJHZqe0dqNhmY4/RctnH8xNqna0FfcS2xhzKVXAOfgHIz8Mzjuh7YWVgJZ9dWP0LCSw+4/2l/Mek3+g16ajH0ZzvPM6ezC2/+Gelny5+kX04y5RSyZIfaz2Te1ShSVddajA4YNUpYHyILgiDru1Fep+iXDcdPut09veKFfu7cVW7hk8gHrPyzPOrxGu493qqluC+7l8rag8g494fDOB5Td0djK7dLbTo7zlybEp1BG5GKBSquBzGVU8x84vpKDsr68si0s47x3h5099tLfapses+u1iAfwxNdmex9pFOdRXeRg6rS0Wv/wAdQabf+epvxnjSZouCaoLMkCWDAZcmZC0oxBRTGVIZWYDLlwcyQAeFMdWMSI4mRWQZu2c7YvMtXmQ1YmO1UmyRiLmG1UQCRGICRJZokD3MsriAwIMF7YCcQxI9cWhhs0QUDiAbMRxPKYdrQRSQb2we8iswqxAqhou5QRbAti1iHRkMZVepIP5/PziyItoDSOj9leKVcQI0uqbu9WeWl1fVrGxyov8A1ifBuvhnpN7prLdDatd4IO4hXByjEHqD/pOPU3FTkHGMdCR6zufs+45VxbT26XVqGvrrViQADZWDt75T4OCwB+IPjDW4e0Dxqe3c0/bDs0dXp6TplG/TrfmkZL2pY/eE156kHedvju5dMHk99RUkEYwSCCMEHyM7z/RTaC3u7WZ9M7fU6j+5Pgth8PDnMLtn2CGrJbC160r9XYMCrWeS2eAfyf8AGFp7ohNxdSRw8S4/XaB6Xat1ZHRirowwyMP0SJi5is0ClwMwhEAJMglGUTAYWJcDfJAB1aGPCkS6ziWzzcxbsH6Qehjku5TEsaUGiDTZmG+Et8wQYa24ioKMzvYlrBFtdEGyIdNmWGl75iq8ZuiE1Q1rOUxnhwgkCjGZpK3l3JiKhZokNdoIgZjFMQBAwXlwTAQIM6F7GtcU4lWOeLKr0I8/cDAfionPsT23sofHEqDnAAtyT0ANeP8AWTPdUWnTTOn+1bVtXoqLFba66tSCPLu3BBHiCOo6c5g9me0p+jVDVJt0twO1ly30Q79quPEVMfA/Z8OU2XtD4eNSuj0wOUbUGy1l8KURi2D68h+9Nf2u4wvD9E3JBfqh3VVe1StaBcE7em1F8P1iPKYR2SRUvk2xfbvsX9NUuij6bUmUYEY1+nA5DI6uB0Pj08pxC+gqSDkfHqMeB9Z2PsZ2tW2tK3YIqEd23/Y7icAZ/uHP8BPlia72o9kNyniFKYydutrA+xb0Fw9D0PqQfGbGCdbHJ5MwnXBgwLJJJJAZMSSSQCh4eA9kEmRVm5FFZhqZTJKEBj26THZowtyiWMRMUTdLlAQgRAssNGo0RCBxES1ZkyAwEaGJAqE2CLZI94toyhWJAZZEoLAZeZcqWImIBjPYezurOobPICmwZ8tzIgP4sJ5BhznRvZHoxZqLNxwuytCfLdYD/wC00AlwdhelEQaiwqqV17izAFa6lXJODy//AAnz5247VNxDVPcciv7FKNj6ukdM45Ak5Y+p9J0z22dpNum0+loYd1f3rWspPvJSUC158ssD+6JyfgXAX1dm1cBRzssbklSk9T6+QmXdyZaVUkZPZSq1rlWlQxIIYN/szUeTCz9gg/yxzxOsdnOMbbG0moO9HVkr35I1Ol5qayT9orzGfEY8RMFNJpeE6YPfuCMN1dOQNVxBx+k/6lf5CeOv7cPrdQDeVqrGF04rGF0JByjp4nn1z1GYRm2/RM40vZru3vZY6HVPUCWqYd5p3P6dDHl8x9k//c8tmdt4xpv6W4U/uj6fw4sSg+0cDNlY8wyjcPUTid6YMr0OO6sHdKzBliMZeZJUkAHkQpQ6xmOU2syFmLMJzIBCxohizHNEmIqIQgmQGWRAZQMImViVEA1TGB4jMsGImh5aLYSgZZMkKBlEwlEoiFjBzIGhQWWIdFdTOoeyhNtWqc/3mnAPjla7zy/iE5gs637KaFfTsHJCNqxvx12rpgcfi0a2ZOT7TYdquyT62/R1jctNdBZnAyzM9rfV1jxb3Ac9AOZg8Y7R6bgdLaWhKrNX4Ve7bXpSRys1FhGbLOp2/wAhL9qfbx9I/wBD0g7pzTWbdRn60I4LCuv9TkevXnynFrbCxz1z1zzJ9ZlWp2y4LTsZnGeOW6q17r7Gttc+8zH8AB0AHkJh0sciZnCuA26lsVVl8faPRE++x5Ce64P2BqqTvtQ6Oq/aex+40VZ8i552N6D8I3JRKUWxnYntG2manVNu7tSml1RwdlmnJyluehZOh8wJ572ldnho9daiD6m3F9GMY7mzngeinK/ITf8AFO12jK/R0Vr0PuNbj6NRSmRuNFQ95iPNsD0hdptMdTwpd3vang9o07t1NmgtIFT+oB2iOLtW9iKp0cvEvMjjECMug8yQJIwozCuJN0YYtpoc/IDSBpTGUYy0iO0XJJFZaIDC3QZIAWTLBlSRAETKkkgIIGWpgCEJIg5cDMm6IYcowcyswGWOs617KznTlfPVnPw+jp/8TkeZ1L2T6jov/eq/lvpsAP41wRM1aoxvaXwe3V8X1CUobCiaZTjkqAULkux5KPjB4X7PK6a+/wBZZWUB5lrDVpFPkbD71p/ZQc5t+3/bk6TUX6eqtXvR17y+/Dpv2Kc109CQCBl89Jy7i3HrtU/eX2vc+MBnbO0eSjoo9AJj8pLfZHSnjhx8n+x7zjHtB09KV1aLT1WGtCptetqtMzlsixNPn3vHm/XynhOL9obtU+++17WHJdxG1B+qijkg9AJrSSYSUE45czyAHUnyAlxgokSk5bstLTmdM7JaoWrUjn6vWU28L1BPQWbf6vYfhur/AITPIcO7F6i3BKCpD+lce7yPRftH8J7Ojs0dNpb0FjPZivUKCBXhqTzatSdx9x2Of2ZSkrryYyfg5pxDTlHZWGGUlWB8GBwR+IMxZ6ft7VnV2WgYGpWvVD43IGYfx755iBoiSSSRjM8QGlSTRHMhZkMkkZohckkkkokkkkAIZJJIAEJJJIMRJYkkkMRcoySQGixKaVJAYM6N7MOrf4nQ/wDVfLkgTPg1ntd/3rrf+In+Ws8V5ySRQ+007sZXPY+zv+1N9wSSRyA6Fwz+0j4n+Rnh+Ef7zv8A8NxH/wAtbJJOXFyjHsartr00n+Dq/wAx55OXJOnuzWPCKkkkjKP/2Q=="/>
          <p:cNvSpPr>
            <a:spLocks noChangeAspect="1" noChangeArrowheads="1"/>
          </p:cNvSpPr>
          <p:nvPr/>
        </p:nvSpPr>
        <p:spPr bwMode="auto">
          <a:xfrm>
            <a:off x="63500" y="-10414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4" descr="data:image/jpeg;base64,/9j/4AAQSkZJRgABAQAAAQABAAD/2wCEAAkGBhQQEBAQEBAQEA8PEA8QDxAPDw8PDw0NFBAVFBQQEhQXGyYfFxojGRISHzsgKScpLC0sFh4xNTAqNSYsLCkBCQoKDgwOGg8PGikcHRwsKSkpKSkpLCwpKSkpKSwpNSwsKSksKSkpLSopKSkpKSwsKSkpKSkpLCkpKSkpKSopKf/AABEIAOEA4QMBIgACEQEDEQH/xAAcAAACAgMBAQAAAAAAAAAAAAACAwABBAUHBgj/xABHEAACAgECAwUEBgYHBQkAAAABAgADEQQSBSExBhNBUWEHInGBFCMycpGhQlJigpKxFSQ0U3SzwTM1c6KyVGSDtMLD0eHw/8QAGgEAAwEBAQEAAAAAAAAAAAAAAAECAwQFBv/EACoRAAICAQMEAQMEAwAAAAAAAAABAhEDEiExBEFRYSITMnGRobHhBXLR/9oADAMBAAIRAxEAPwDwQsxNz2U4r3GorfJA3JkjwwwIb5H8iZpCI7TDnPbkrVHzyel2js3azgYvZralxbdprNpBwHVtosQn9dRuIPkSPATlPaIg6m5vA2v+TY/0nV+C6zvNNpy27DANWWO7GoVcWJy6K2GIB8VPnOT8a0rV2Ojj31Zg3q2eo9D1+c5en5/B09T2a77mIi8oqxIVVmJdjZnVZwrmyq3xCIJi1HOZ1WMSW6G9jW2pFATK1RmMDKT2LjwMrmXUhidMuTMxzgTOTsiRlVnlEakcopLMwi0zWzGYNoiCkbqDzimmxaAZZSGEYO2MsaTyijDRfOUYgRM8opzDJ5RJ5wKiXulS+km6IogEmZCZUQF5gkRiy2ELBOhMkOSKytRmnrMmleYmGTMrSnJHKbPY42jqXAtM39HUYb33LBAeiqdQLO8/dAz8pou2ei72tdSF2ujfR719efdP8CMr8hPT8SYaShFYjNNFSbefPkNyg9AWs5fBWml4PprHqcXjFWtJrOetZsOa7yPBRaF9cEmebCWmTl7PSyY7go8uv0RzewYMpSZk6+ko7Kww6MyuD1V1OCD8wZiiegefQ1Y7vsTHUyEwZNBNz6yu4k2yK/KIY6k4ganURDOYAOYqBK9x2n1GDM6sbprikbTqCsiS8FUN1dUWKsiVbqNxmVWBtiukVRgXV4gJMjUTED4MpCQ9ukQTKa6LLRlxTI7QZWZCYy6KJkl4kxEUQGXBhRWDQSyFoOYBaIVB7pIrMkQ9JtrKpu+x2i73V6dD0a1C33F95ifkv5zXagT1nsp0+/X5zgpp72UnnhiAucfvS5yqDZzYlrkkel4rpAbe81JUVrm3ZzZbHOdrP5Io2jHViTPP2a+/WWjuFOypg/PCIDjm9r9F5ZwPAdJsOMaZS7vq7wag7bVrYjvmBKi2x/E8uSKDgeImHb2ja0CrQ6dgF5DZVv2nzStRhT+0cmcEE0k0rfvhHp5MkXJpypeuX/xGt9ofCdmpFo+zqq1uBHQ2D3bPzG7971nkHrnR+M8NvfhYbVI63aTUFgbSC7aa7AYsM5GHI6zwdlc7Mctt+x5+ZVO1tZhIITRgrxLauaajOxW+NpqzB2Yj9PaBE2BjX1Yiq1mRfbmIUwTGg5I6urlAWvnJ1AkwtPp8mPuG0QVbbF6i7Mi22XtRj22RB5w7IsmaJjQDCVLzBjLQt5FkYSlETZp2GypeIJk2QRhBDS8wIF0GWgSsyxENKiSQsyQGbq+3M3/s94uNNr6Hc4RyanJ6BbBtBPpnE811k3Ymjjao4oPS00di1vZdq2Zq9LTqjk4a6361Bn7JVwwOPQTT6jUa4AqmnTGSdldgIBOORQOvl5Tz3BPaJqaAFZxdWuAFu5so8lce8Pnn4T3nDO09eurJNVd20Ztqc4trI/UbHMdSDy8ZxZIPGvktj0MUtcvg2n6NNwU6i06jTaml66r9Nco/q/dotowVO7HM58yZzwkg4PXx9D4zr2mWrvENNvdj3t1GqDK2MMp7qwELncAMMD485zbtXw1qdVchUr9Y7KCMbkZshl8xz6iXhknxt+DHqYNbtt+2ao84W2Y6tzmQhzN3scYp1mMwwZsHWYliwTsaQkiCRiMKSgmeUqyh1N/KVk5jKdPyi7RgzPuVQ6xOUxwIw38sTHdokOgbOsS8OLaWhoGUxkMGMsMJBZYQMvElgCGlESMkHfFZVFSjIYLQKJJBkJhYwpUqSFhRtGfErfBxAM6DkSDM2PB+KPp7FtrbDL581ZfFGHipHhNYryxZJatNMpWnsdt0F9WoWiw7Nt1q7UY8sEglD6g94OfXE1lzLqHOltr31d2bQc4+jb7CK1TxQkY5Drnp5aHsNxEd062FQlLraGZdzVhkdGKeR3Gsz1up4Yx71tOFQEU777mFVNbLSqLknqFG44HPc88eKePK4Lse5mevpIzq29v0v+jwvHOyTaY7h79LE7LAB1/VfHIN+R/KaZKyDidQ0gpoq7ipLdYrK3eFl7uqxyMtjILsMY91VzzzNdq+AVVKXfT1gCvvBtfU3HbkcssyjIz4gTqWZd2eW+lk90u1nhLVmM86HfwbSCoXOqqrJW4CjUbgtn2cgOR/PwitZ7Pq2AKO6bgpUtttXJXIBHuuDjwwTLjliRLBNdvZzx7PKABjnPQ8S7GXU7m2iytTg2VEuq/fXG5D8RNaeE2MPdrsb7tbn+Ql6kZKLXIhdRE32ZjLuFWp1rtX412AfymI9Z8/zjVDd9wd8m6LIIgAyxjsxbmW0BRmIAYQTMPupkVpJbLSMQL5x6pCto8YpWwcSWy9IdqYmFYJl2vMSwwQgZRlmCZRRTGUJQhAQGSSXtkgBs8RbCMFkJiMTeziMUrInWMYRWcGM0W51D2cdn/q31Ny7qn2pTV43ulgfd90EY9flPUaywWMG1FqZGdtNjrXXWOgwDjLevpOe6H2ktXw/wChiod6imqm8MAEqZiTlfFhkgH15zyh1rE5JJJ6knJPxPjOCeCWSTd6T0IdQsUFGtXrsrO4HTqoZ62VajlrCmwcxgCxmzlsdN2TkE+US21jZVY2KlBZgFUKKbKm3lCOuW9/4mcj0XG7KTuqses/snGR5EdCPQz13Cu0jatWVsC/u2HujC6hVG5V9CCPs9CCfhODN0uTF8ou/wCT0P8AH9RiyTWKfxvjxvt+6PQ6rhvKihjvRW0qMVH26atO1rkD1wPm0zOKcFW1UbW3GqsM9ppQ/WNa3gTz24HLAyefhNgL9grKr9cakUknbtyoznwXwEx6VqX6218WBsbrVK93y8AeXr5ecerSk3u+aXsWSLnqjBbKk3/qV/TrkqNJpqaxgVJbqm2kr0CKObN8MxFWu1js1dmsFLDAVK6a6qyc427mzj5iNtuotYd3fSXYkMqW1uCPAgg+4fHH8ou8sF71ggtpYByUwuoQ8i2T1BXr5Hn4yH1Ek7apG+PpMWWL0yt/w/wjVcX45qdKodtVqbPrNjjfUuw4JAwUI8DEW3PdQL7vo11bV97t1WkrZ0Tnn6yoBs8uo85tO1PD/pOlZkGWakOmOZdqzkp94AHn4jM0Ous2cMGOn0KvH77KP/VOqE00q8nkaZKUlLsanUcE0t6lq1agjq2mf6ZQv3qmxbWPxnneJdnHqXvBtspPIXUnfXn18UPowBnqfZ7of9pqWzkkU1eBLZ3Pj/lHzMms7T1HVWqE2Ju7sXaZRvYj3WNlX2blJ8ORnUpfJxMGlVnPbCRBRp7rj/ZEMR3aCu1wSqrnuNR5ikn7D/sH4DE8TbpyhIYEEEggjBBHUGaXaJqh1bx6tMSqNaZsqI+yzlMbbzlgyO0Rbdi7GmM0Y5ijLRmQwcyFoBMCki8SCXJAdFS5JIrCjOlbpcoidJygs8GQyiYFpBJDsaI3QGtgPTZl1T1vs90Qs1+nU9FZ7D6mutnA/FRPH1WzYcN4xZp7UupcpZWcowwcHBBBB6ggkY9ZlJXshLZ2ztHanWNpdHdenK42VIpYZADk5wD4gAmcV1/FHewvYzOx/Sclj+c3HaDt9qNalddxrCVsWC1V7A1mMb29eZ9Oc86/vTLHj088muTJqe3AT8RJE3HAu2dtBCk97Tk5qsJK4PJtp6rkfI+U861PORuQlyjGSpoUJvG9UHTO0cI7Qb6jcha1e8DV7jhqHPusjheu0qnLpgj4TE7dVBdPaK1GywaQIisM1hyGCbeoGRieG7DcYKXdyx+q1JWpwf0WJwlg9Q2PxnTNfpRYF3qGSi2trFbmLDXUAiEHrmzb8gZ5bj9DKo9nwe85R6rp3kqprmu/BpOJsNBohWpxZTWKgfE6uzLWP8iW/hE1vYjsz01lw5E/1ZW6uenfEePiB65Mzdbws6rUAFWbSaMqLU7zB1GpbBemrd+ltxnw5EcsiY/abtHuxptLlrLAEbulINSYwNPUmMhvA+I6dZ1K6pcvk8WUWt2Tjvbod6tFVaW0Ix74HP1zdMI3VCvUMOp8xB4rwFdagtpO+x1LU2EBTqVXrp7fAWrzGeh9Zl9mvZoFK2a0ZbkV0ykcvH65h/0j5zbcd7UaOr+rZ3nKqxo2hNKFPJgehK/qj1gsiTUY7+Tb6D0apuvByh9MUJBBBBIOQQQQeYPrAxPe9q+Dd6j6hQO+qC/SQv2bqj9jVJ58iM/jPBOcGaMzjVAsYi1oTvFOZSRLFFoDGEYDGUTRUrMomUDGVQWZeYMkQF5klSRAbIGAzSb4OZ1HKkSTZLUQ84ibHYpli+7zHYzHpRJuikzFCSHlDcc4LiJsE7BLQ6LcRUAiBdGXZeIhrMzHYyK0mh6UbXs5/adP/iKP81Z3zjOjK94MKg74WM3IhRlscvHkc48yJ8+8J14pupt27u6trs25xu2OH258M7Z9EHi2n4jp0vr3tUWUnu9u5LQOddqnmCP5DkZydRC2n4O/psulSi+55XUK5XuNKAhUHNthIr0iuctbY3VrnPPaOfj0Ai9LVpuGKLgWe3nm+wnv793JlqTPujnn5czzm7u0ak4GoVAMld2nOE+6u7bn1PzzMZeCaerNz1/SbOhu1BbVH5VoNoHptxI37kSkk9uTyXEO0Gs4iTVpKrRUQcisZd0zjNlg5KufAcvjJw32aW5Dai6qkeKJi+wDyOMKD8zPVa/tayrsr0eruGMf2d6EXHMADaeXXwnl+I9puIvla9LZR9zTXO4HnlwcfISldVFUjKUnJ3Jts9cnDU09AZRZY1ChQXOe907ZD0sAMYwT8OU5b2x4P9FvITnTaotobzpboPiDkfKbPhJ1y6iu66nW2BSQ++rUNmlhtcDI8j+Qm37V8IZ9LdUyv3mhZtRSWRl7zRu220Lnrtba/wC9NI7bXZm/JzDvIDPBfkSIBaaAkGXgSSQAEyhLIlgQKL3SQZYMQFySsyQCjMAkWK7yFUczqbo59I6UzS2lYzJbJQWnbnMxrRia/GIxWkPcoF+sFrJdjwAsAGJAZJUvMQxNixYWZDLmSuuDZaYtKjN/2c7SXaJy9LlSwAdSA9di+TqeR+PUec1fhAD85N2UdM0/tFrt/wBvQa28X07blP7jc/wabLS8VrtOaLkc/q5Ndo/dbn+BM5PvwOsEao/h/ORVBJHZqe0dqNhmY4/RctnH8xNqna0FfcS2xhzKVXAOfgHIz8Mzjuh7YWVgJZ9dWP0LCSw+4/2l/Mek3+g16ajH0ZzvPM6ezC2/+Gelny5+kX04y5RSyZIfaz2Te1ShSVddajA4YNUpYHyILgiDru1Fep+iXDcdPut09veKFfu7cVW7hk8gHrPyzPOrxGu493qqluC+7l8rag8g494fDOB5Td0djK7dLbTo7zlybEp1BG5GKBSquBzGVU8x84vpKDsr68si0s47x3h5099tLfapses+u1iAfwxNdmex9pFOdRXeRg6rS0Wv/wAdQabf+epvxnjSZouCaoLMkCWDAZcmZC0oxBRTGVIZWYDLlwcyQAeFMdWMSI4mRWQZu2c7YvMtXmQ1YmO1UmyRiLmG1UQCRGICRJZokD3MsriAwIMF7YCcQxI9cWhhs0QUDiAbMRxPKYdrQRSQb2we8iswqxAqhou5QRbAti1iHRkMZVepIP5/PziyItoDSOj9leKVcQI0uqbu9WeWl1fVrGxyov8A1ifBuvhnpN7prLdDatd4IO4hXByjEHqD/pOPU3FTkHGMdCR6zufs+45VxbT26XVqGvrrViQADZWDt75T4OCwB+IPjDW4e0Dxqe3c0/bDs0dXp6TplG/TrfmkZL2pY/eE156kHedvju5dMHk99RUkEYwSCCMEHyM7z/RTaC3u7WZ9M7fU6j+5Pgth8PDnMLtn2CGrJbC160r9XYMCrWeS2eAfyf8AGFp7ohNxdSRw8S4/XaB6Xat1ZHRirowwyMP0SJi5is0ClwMwhEAJMglGUTAYWJcDfJAB1aGPCkS6ziWzzcxbsH6Qehjku5TEsaUGiDTZmG+Et8wQYa24ioKMzvYlrBFtdEGyIdNmWGl75iq8ZuiE1Q1rOUxnhwgkCjGZpK3l3JiKhZokNdoIgZjFMQBAwXlwTAQIM6F7GtcU4lWOeLKr0I8/cDAfionPsT23sofHEqDnAAtyT0ANeP8AWTPdUWnTTOn+1bVtXoqLFba66tSCPLu3BBHiCOo6c5g9me0p+jVDVJt0twO1ly30Q79quPEVMfA/Z8OU2XtD4eNSuj0wOUbUGy1l8KURi2D68h+9Nf2u4wvD9E3JBfqh3VVe1StaBcE7em1F8P1iPKYR2SRUvk2xfbvsX9NUuij6bUmUYEY1+nA5DI6uB0Pj08pxC+gqSDkfHqMeB9Z2PsZ2tW2tK3YIqEd23/Y7icAZ/uHP8BPlia72o9kNyniFKYydutrA+xb0Fw9D0PqQfGbGCdbHJ5MwnXBgwLJJJJAZMSSSQCh4eA9kEmRVm5FFZhqZTJKEBj26THZowtyiWMRMUTdLlAQgRAssNGo0RCBxES1ZkyAwEaGJAqE2CLZI94toyhWJAZZEoLAZeZcqWImIBjPYezurOobPICmwZ8tzIgP4sJ5BhznRvZHoxZqLNxwuytCfLdYD/wC00AlwdhelEQaiwqqV17izAFa6lXJODy//AAnz5247VNxDVPcciv7FKNj6ukdM45Ak5Y+p9J0z22dpNum0+loYd1f3rWspPvJSUC158ssD+6JyfgXAX1dm1cBRzssbklSk9T6+QmXdyZaVUkZPZSq1rlWlQxIIYN/szUeTCz9gg/yxzxOsdnOMbbG0moO9HVkr35I1Ol5qayT9orzGfEY8RMFNJpeE6YPfuCMN1dOQNVxBx+k/6lf5CeOv7cPrdQDeVqrGF04rGF0JByjp4nn1z1GYRm2/RM40vZru3vZY6HVPUCWqYd5p3P6dDHl8x9k//c8tmdt4xpv6W4U/uj6fw4sSg+0cDNlY8wyjcPUTid6YMr0OO6sHdKzBliMZeZJUkAHkQpQ6xmOU2syFmLMJzIBCxohizHNEmIqIQgmQGWRAZQMImViVEA1TGB4jMsGImh5aLYSgZZMkKBlEwlEoiFjBzIGhQWWIdFdTOoeyhNtWqc/3mnAPjla7zy/iE5gs637KaFfTsHJCNqxvx12rpgcfi0a2ZOT7TYdquyT62/R1jctNdBZnAyzM9rfV1jxb3Ac9AOZg8Y7R6bgdLaWhKrNX4Ve7bXpSRys1FhGbLOp2/wAhL9qfbx9I/wBD0g7pzTWbdRn60I4LCuv9TkevXnynFrbCxz1z1zzJ9ZlWp2y4LTsZnGeOW6q17r7Gttc+8zH8AB0AHkJh0sciZnCuA26lsVVl8faPRE++x5Ce64P2BqqTvtQ6Oq/aex+40VZ8i552N6D8I3JRKUWxnYntG2manVNu7tSml1RwdlmnJyluehZOh8wJ572ldnho9daiD6m3F9GMY7mzngeinK/ITf8AFO12jK/R0Vr0PuNbj6NRSmRuNFQ95iPNsD0hdptMdTwpd3vang9o07t1NmgtIFT+oB2iOLtW9iKp0cvEvMjjECMug8yQJIwozCuJN0YYtpoc/IDSBpTGUYy0iO0XJJFZaIDC3QZIAWTLBlSRAETKkkgIIGWpgCEJIg5cDMm6IYcowcyswGWOs617KznTlfPVnPw+jp/8TkeZ1L2T6jov/eq/lvpsAP41wRM1aoxvaXwe3V8X1CUobCiaZTjkqAULkux5KPjB4X7PK6a+/wBZZWUB5lrDVpFPkbD71p/ZQc5t+3/bk6TUX6eqtXvR17y+/Dpv2Kc109CQCBl89Jy7i3HrtU/eX2vc+MBnbO0eSjoo9AJj8pLfZHSnjhx8n+x7zjHtB09KV1aLT1WGtCptetqtMzlsixNPn3vHm/XynhOL9obtU+++17WHJdxG1B+qijkg9AJrSSYSUE45czyAHUnyAlxgokSk5bstLTmdM7JaoWrUjn6vWU28L1BPQWbf6vYfhur/AITPIcO7F6i3BKCpD+lce7yPRftH8J7Ojs0dNpb0FjPZivUKCBXhqTzatSdx9x2Of2ZSkrryYyfg5pxDTlHZWGGUlWB8GBwR+IMxZ6ft7VnV2WgYGpWvVD43IGYfx755iBoiSSSRjM8QGlSTRHMhZkMkkZohckkkkokkkkAIZJJIAEJJJIMRJYkkkMRcoySQGixKaVJAYM6N7MOrf4nQ/wDVfLkgTPg1ntd/3rrf+In+Ws8V5ySRQ+007sZXPY+zv+1N9wSSRyA6Fwz+0j4n+Rnh+Ef7zv8A8NxH/wAtbJJOXFyjHsartr00n+Dq/wAx55OXJOnuzWPCKkkkjKP/2Q=="/>
          <p:cNvSpPr>
            <a:spLocks noChangeAspect="1" noChangeArrowheads="1"/>
          </p:cNvSpPr>
          <p:nvPr/>
        </p:nvSpPr>
        <p:spPr bwMode="auto">
          <a:xfrm>
            <a:off x="215900" y="-88900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46" name="Picture 6" descr="http://www.scientificamerican.com/media/inline/ocular-gene-therapy-treatment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056" y="33967"/>
            <a:ext cx="2543944" cy="254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www.biyokimyager.org.tr/wp-content/uploads/kok_hucr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056" y="3719890"/>
            <a:ext cx="2543944" cy="315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://www.liv.ac.uk/pharmacogenetics/dna_and_pill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834" y="1916832"/>
            <a:ext cx="25050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274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TAKE 3 slides003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45" b="-20845"/>
          <a:stretch/>
        </p:blipFill>
        <p:spPr bwMode="auto">
          <a:xfrm>
            <a:off x="12879" y="135501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b="1" dirty="0" smtClean="0">
                <a:solidFill>
                  <a:srgbClr val="FFCC00"/>
                </a:solidFill>
              </a:rPr>
              <a:t>ALT ÜRİNER SİSTEMDE MUSKARİNİK VE ADRENERJİK RESEPTÖRLERİN DAĞILIMI</a:t>
            </a:r>
            <a:endParaRPr lang="tr-TR" sz="2800" b="1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45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tr-TR" sz="4000" b="1" dirty="0" smtClean="0">
                <a:solidFill>
                  <a:srgbClr val="FFCC00"/>
                </a:solidFill>
              </a:rPr>
              <a:t>MUSKARİNİK</a:t>
            </a:r>
            <a:br>
              <a:rPr lang="tr-TR" sz="4000" b="1" dirty="0" smtClean="0">
                <a:solidFill>
                  <a:srgbClr val="FFCC00"/>
                </a:solidFill>
              </a:rPr>
            </a:br>
            <a:r>
              <a:rPr lang="tr-TR" sz="4000" b="1" dirty="0" smtClean="0">
                <a:solidFill>
                  <a:srgbClr val="FFCC00"/>
                </a:solidFill>
              </a:rPr>
              <a:t> RESEPTÖRLER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6635080" cy="4997152"/>
          </a:xfrm>
        </p:spPr>
        <p:txBody>
          <a:bodyPr>
            <a:normAutofit lnSpcReduction="10000"/>
          </a:bodyPr>
          <a:lstStyle/>
          <a:p>
            <a:pPr algn="just"/>
            <a:r>
              <a:rPr lang="tr-TR" sz="2400" dirty="0" smtClean="0">
                <a:solidFill>
                  <a:schemeClr val="bg1"/>
                </a:solidFill>
              </a:rPr>
              <a:t>M1-M5</a:t>
            </a:r>
          </a:p>
          <a:p>
            <a:pPr algn="just"/>
            <a:endParaRPr lang="tr-TR" sz="2400" dirty="0" smtClean="0">
              <a:solidFill>
                <a:schemeClr val="bg1"/>
              </a:solidFill>
            </a:endParaRPr>
          </a:p>
          <a:p>
            <a:r>
              <a:rPr lang="tr-TR" sz="2400" dirty="0" err="1" smtClean="0">
                <a:solidFill>
                  <a:schemeClr val="bg1"/>
                </a:solidFill>
              </a:rPr>
              <a:t>Detrüsorde</a:t>
            </a:r>
            <a:r>
              <a:rPr lang="tr-TR" sz="2400" dirty="0" smtClean="0">
                <a:solidFill>
                  <a:schemeClr val="bg1"/>
                </a:solidFill>
              </a:rPr>
              <a:t> M2 ve M3 </a:t>
            </a:r>
          </a:p>
          <a:p>
            <a:pPr marL="0" indent="0">
              <a:buNone/>
            </a:pPr>
            <a:r>
              <a:rPr lang="tr-TR" sz="2400" dirty="0">
                <a:solidFill>
                  <a:schemeClr val="bg1"/>
                </a:solidFill>
              </a:rPr>
              <a:t> </a:t>
            </a:r>
            <a:r>
              <a:rPr lang="tr-TR" sz="2400" dirty="0" smtClean="0">
                <a:solidFill>
                  <a:schemeClr val="bg1"/>
                </a:solidFill>
              </a:rPr>
              <a:t>    reseptör; M2 4-5 kat fazla</a:t>
            </a:r>
          </a:p>
          <a:p>
            <a:endParaRPr lang="tr-TR" sz="2400" dirty="0" smtClean="0">
              <a:solidFill>
                <a:schemeClr val="bg1"/>
              </a:solidFill>
            </a:endParaRPr>
          </a:p>
          <a:p>
            <a:r>
              <a:rPr lang="tr-TR" sz="2400" dirty="0" smtClean="0">
                <a:solidFill>
                  <a:schemeClr val="bg1"/>
                </a:solidFill>
              </a:rPr>
              <a:t>M3 </a:t>
            </a:r>
            <a:r>
              <a:rPr lang="tr-TR" sz="2400" dirty="0" err="1" smtClean="0">
                <a:solidFill>
                  <a:schemeClr val="bg1"/>
                </a:solidFill>
              </a:rPr>
              <a:t>kontraksiyon</a:t>
            </a:r>
            <a:r>
              <a:rPr lang="tr-TR" sz="2400" dirty="0" smtClean="0">
                <a:solidFill>
                  <a:schemeClr val="bg1"/>
                </a:solidFill>
              </a:rPr>
              <a:t> aktivasyonundan sorumlu.</a:t>
            </a:r>
          </a:p>
          <a:p>
            <a:endParaRPr lang="tr-TR" sz="2400" dirty="0" smtClean="0">
              <a:solidFill>
                <a:schemeClr val="bg1"/>
              </a:solidFill>
            </a:endParaRPr>
          </a:p>
          <a:p>
            <a:r>
              <a:rPr lang="tr-TR" sz="2400" dirty="0">
                <a:solidFill>
                  <a:schemeClr val="bg1"/>
                </a:solidFill>
              </a:rPr>
              <a:t>Normal ve istemsiz </a:t>
            </a:r>
            <a:r>
              <a:rPr lang="tr-TR" sz="2400" dirty="0" err="1">
                <a:solidFill>
                  <a:schemeClr val="bg1"/>
                </a:solidFill>
              </a:rPr>
              <a:t>detrusor</a:t>
            </a:r>
            <a:r>
              <a:rPr lang="tr-TR" sz="2400" dirty="0">
                <a:solidFill>
                  <a:schemeClr val="bg1"/>
                </a:solidFill>
              </a:rPr>
              <a:t> kasılması temel olarak M3 üzerinden gerçekleşir.</a:t>
            </a:r>
          </a:p>
          <a:p>
            <a:endParaRPr lang="tr-TR" sz="2400" dirty="0" smtClean="0">
              <a:solidFill>
                <a:schemeClr val="bg1"/>
              </a:solidFill>
            </a:endParaRPr>
          </a:p>
          <a:p>
            <a:r>
              <a:rPr lang="en-US" sz="2400" dirty="0" smtClean="0">
                <a:solidFill>
                  <a:schemeClr val="bg1"/>
                </a:solidFill>
              </a:rPr>
              <a:t>Mus</a:t>
            </a:r>
            <a:r>
              <a:rPr lang="tr-TR" sz="2400" dirty="0" smtClean="0">
                <a:solidFill>
                  <a:schemeClr val="bg1"/>
                </a:solidFill>
              </a:rPr>
              <a:t>k</a:t>
            </a:r>
            <a:r>
              <a:rPr lang="en-US" sz="2400" dirty="0" err="1" smtClean="0">
                <a:solidFill>
                  <a:schemeClr val="bg1"/>
                </a:solidFill>
              </a:rPr>
              <a:t>arini</a:t>
            </a:r>
            <a:r>
              <a:rPr lang="tr-TR" sz="2400" dirty="0" smtClean="0">
                <a:solidFill>
                  <a:schemeClr val="bg1"/>
                </a:solidFill>
              </a:rPr>
              <a:t>k</a:t>
            </a:r>
            <a:r>
              <a:rPr lang="en-US" sz="2400" dirty="0" smtClean="0">
                <a:solidFill>
                  <a:schemeClr val="bg1"/>
                </a:solidFill>
              </a:rPr>
              <a:t> re</a:t>
            </a:r>
            <a:r>
              <a:rPr lang="tr-TR" sz="2400" dirty="0" smtClean="0">
                <a:solidFill>
                  <a:schemeClr val="bg1"/>
                </a:solidFill>
              </a:rPr>
              <a:t>s</a:t>
            </a:r>
            <a:r>
              <a:rPr lang="en-US" sz="2400" dirty="0" err="1" smtClean="0">
                <a:solidFill>
                  <a:schemeClr val="bg1"/>
                </a:solidFill>
              </a:rPr>
              <a:t>ept</a:t>
            </a:r>
            <a:r>
              <a:rPr lang="tr-TR" sz="2400" dirty="0" err="1" smtClean="0">
                <a:solidFill>
                  <a:schemeClr val="bg1"/>
                </a:solidFill>
              </a:rPr>
              <a:t>örler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smtClean="0">
                <a:solidFill>
                  <a:schemeClr val="bg1"/>
                </a:solidFill>
              </a:rPr>
              <a:t>ü</a:t>
            </a:r>
            <a:r>
              <a:rPr lang="en-US" sz="2400" dirty="0" err="1" smtClean="0">
                <a:solidFill>
                  <a:schemeClr val="bg1"/>
                </a:solidFill>
              </a:rPr>
              <a:t>rotheli</a:t>
            </a:r>
            <a:r>
              <a:rPr lang="tr-TR" sz="2400" dirty="0" smtClean="0">
                <a:solidFill>
                  <a:schemeClr val="bg1"/>
                </a:solidFill>
              </a:rPr>
              <a:t>y</a:t>
            </a:r>
            <a:r>
              <a:rPr lang="en-US" sz="2400" dirty="0" smtClean="0">
                <a:solidFill>
                  <a:schemeClr val="bg1"/>
                </a:solidFill>
              </a:rPr>
              <a:t>al </a:t>
            </a:r>
            <a:r>
              <a:rPr lang="tr-TR" sz="2400" dirty="0" smtClean="0">
                <a:solidFill>
                  <a:schemeClr val="bg1"/>
                </a:solidFill>
              </a:rPr>
              <a:t>hücrelerde ve </a:t>
            </a:r>
            <a:r>
              <a:rPr lang="en-US" sz="2400" dirty="0" err="1" smtClean="0">
                <a:solidFill>
                  <a:schemeClr val="bg1"/>
                </a:solidFill>
              </a:rPr>
              <a:t>myofibroblast</a:t>
            </a:r>
            <a:r>
              <a:rPr lang="tr-TR" sz="2400" dirty="0" smtClean="0">
                <a:solidFill>
                  <a:schemeClr val="bg1"/>
                </a:solidFill>
              </a:rPr>
              <a:t>ta da bulunur</a:t>
            </a:r>
          </a:p>
          <a:p>
            <a:endParaRPr lang="tr-TR" sz="2400" dirty="0">
              <a:solidFill>
                <a:schemeClr val="bg1"/>
              </a:solidFill>
            </a:endParaRPr>
          </a:p>
        </p:txBody>
      </p:sp>
      <p:pic>
        <p:nvPicPr>
          <p:cNvPr id="12290" name="Picture 2" descr="http://img.medscape.com/slide/migrated/editorial/cmecircle/2004/3323/images/andersson/slide00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32656"/>
            <a:ext cx="4286250" cy="3219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521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ADRENERJİK RESEPTÖRLER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sz="2800" dirty="0" smtClean="0">
                <a:solidFill>
                  <a:srgbClr val="FFFFFF"/>
                </a:solidFill>
              </a:rPr>
              <a:t>Alfa</a:t>
            </a:r>
            <a:r>
              <a:rPr lang="tr-TR" sz="2800" dirty="0" smtClean="0">
                <a:solidFill>
                  <a:srgbClr val="FFFFFF"/>
                </a:solidFill>
              </a:rPr>
              <a:t> </a:t>
            </a:r>
            <a:r>
              <a:rPr lang="es-ES" sz="2800" dirty="0" smtClean="0">
                <a:solidFill>
                  <a:srgbClr val="FFFFFF"/>
                </a:solidFill>
              </a:rPr>
              <a:t>1</a:t>
            </a:r>
            <a:r>
              <a:rPr lang="tr-TR" sz="2800" dirty="0" smtClean="0">
                <a:solidFill>
                  <a:srgbClr val="FFFFFF"/>
                </a:solidFill>
              </a:rPr>
              <a:t>-</a:t>
            </a:r>
            <a:r>
              <a:rPr lang="es-ES" sz="2800" dirty="0" smtClean="0">
                <a:solidFill>
                  <a:srgbClr val="FFFFFF"/>
                </a:solidFill>
              </a:rPr>
              <a:t>2</a:t>
            </a:r>
            <a:r>
              <a:rPr lang="tr-TR" sz="2800" dirty="0" smtClean="0">
                <a:solidFill>
                  <a:srgbClr val="FFFFFF"/>
                </a:solidFill>
              </a:rPr>
              <a:t>  ve </a:t>
            </a:r>
            <a:r>
              <a:rPr lang="es-ES" sz="2800" dirty="0" smtClean="0">
                <a:solidFill>
                  <a:srgbClr val="FFFFFF"/>
                </a:solidFill>
              </a:rPr>
              <a:t>Beta 3</a:t>
            </a:r>
            <a:endParaRPr lang="tr-TR" sz="2800" dirty="0" smtClean="0">
              <a:solidFill>
                <a:srgbClr val="FFFFFF"/>
              </a:solidFill>
            </a:endParaRPr>
          </a:p>
          <a:p>
            <a:endParaRPr lang="tr-TR" sz="2800" dirty="0" smtClean="0">
              <a:solidFill>
                <a:srgbClr val="FFFFFF"/>
              </a:solidFill>
            </a:endParaRPr>
          </a:p>
          <a:p>
            <a:r>
              <a:rPr lang="tr-TR" sz="2800" dirty="0">
                <a:solidFill>
                  <a:srgbClr val="FFFFFF"/>
                </a:solidFill>
              </a:rPr>
              <a:t>D</a:t>
            </a:r>
            <a:r>
              <a:rPr lang="en-US" sz="2800" dirty="0" err="1" smtClean="0">
                <a:solidFill>
                  <a:srgbClr val="FFFFFF"/>
                </a:solidFill>
              </a:rPr>
              <a:t>etrusor</a:t>
            </a:r>
            <a:r>
              <a:rPr lang="tr-TR" sz="2800" dirty="0" smtClean="0">
                <a:solidFill>
                  <a:srgbClr val="FFFFFF"/>
                </a:solidFill>
              </a:rPr>
              <a:t>da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rela</a:t>
            </a:r>
            <a:r>
              <a:rPr lang="tr-TR" sz="2800" dirty="0" err="1" smtClean="0">
                <a:solidFill>
                  <a:srgbClr val="FFFFFF"/>
                </a:solidFill>
              </a:rPr>
              <a:t>ks</a:t>
            </a:r>
            <a:r>
              <a:rPr lang="en-US" sz="2800" dirty="0" smtClean="0">
                <a:solidFill>
                  <a:srgbClr val="FFFFFF"/>
                </a:solidFill>
              </a:rPr>
              <a:t>a</a:t>
            </a:r>
            <a:r>
              <a:rPr lang="tr-TR" sz="2800" dirty="0" err="1" smtClean="0">
                <a:solidFill>
                  <a:srgbClr val="FFFFFF"/>
                </a:solidFill>
              </a:rPr>
              <a:t>syon</a:t>
            </a:r>
            <a:r>
              <a:rPr lang="tr-TR" sz="2800" dirty="0">
                <a:solidFill>
                  <a:srgbClr val="FFFFFF"/>
                </a:solidFill>
              </a:rPr>
              <a:t>,</a:t>
            </a:r>
            <a:endParaRPr lang="tr-TR" sz="2800" dirty="0" smtClean="0">
              <a:solidFill>
                <a:srgbClr val="FFFFFF"/>
              </a:solidFill>
            </a:endParaRPr>
          </a:p>
          <a:p>
            <a:endParaRPr lang="tr-TR" sz="2800" dirty="0" smtClean="0">
              <a:solidFill>
                <a:srgbClr val="FFFFFF"/>
              </a:solidFill>
            </a:endParaRPr>
          </a:p>
          <a:p>
            <a:r>
              <a:rPr lang="tr-TR" sz="2800" dirty="0" smtClean="0">
                <a:solidFill>
                  <a:srgbClr val="FFFFFF"/>
                </a:solidFill>
              </a:rPr>
              <a:t>Mesane boynu ve </a:t>
            </a:r>
            <a:r>
              <a:rPr lang="tr-TR" sz="2800" dirty="0" err="1" smtClean="0">
                <a:solidFill>
                  <a:srgbClr val="FFFFFF"/>
                </a:solidFill>
              </a:rPr>
              <a:t>trigonda</a:t>
            </a:r>
            <a:r>
              <a:rPr lang="tr-TR" sz="2800" dirty="0" smtClean="0">
                <a:solidFill>
                  <a:srgbClr val="FFFFFF"/>
                </a:solidFill>
              </a:rPr>
              <a:t> </a:t>
            </a:r>
            <a:r>
              <a:rPr lang="tr-TR" sz="2800" dirty="0" err="1" smtClean="0">
                <a:solidFill>
                  <a:srgbClr val="FFFFFF"/>
                </a:solidFill>
              </a:rPr>
              <a:t>kontraksiyon</a:t>
            </a:r>
            <a:r>
              <a:rPr lang="tr-TR" sz="2800" dirty="0" smtClean="0">
                <a:solidFill>
                  <a:srgbClr val="FFFFFF"/>
                </a:solidFill>
              </a:rPr>
              <a:t> yaparlar</a:t>
            </a:r>
          </a:p>
          <a:p>
            <a:endParaRPr lang="tr-TR" sz="2800" dirty="0" smtClean="0">
              <a:solidFill>
                <a:srgbClr val="FFFFFF"/>
              </a:solidFill>
            </a:endParaRPr>
          </a:p>
          <a:p>
            <a:r>
              <a:rPr lang="tr-TR" sz="2800" dirty="0" smtClean="0">
                <a:solidFill>
                  <a:srgbClr val="FFFFFF"/>
                </a:solidFill>
              </a:rPr>
              <a:t>Beta-3 reseptörler </a:t>
            </a:r>
            <a:r>
              <a:rPr lang="tr-TR" sz="2800" dirty="0" err="1" smtClean="0">
                <a:solidFill>
                  <a:srgbClr val="FFFFFF"/>
                </a:solidFill>
              </a:rPr>
              <a:t>detrusorda</a:t>
            </a:r>
            <a:r>
              <a:rPr lang="tr-TR" sz="2800" dirty="0" smtClean="0">
                <a:solidFill>
                  <a:srgbClr val="FFFFFF"/>
                </a:solidFill>
              </a:rPr>
              <a:t> yoğun </a:t>
            </a:r>
            <a:endParaRPr lang="tr-TR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35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500034" y="357166"/>
            <a:ext cx="2214578" cy="57150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>
                <a:solidFill>
                  <a:prstClr val="white"/>
                </a:solidFill>
              </a:rPr>
              <a:t>Parasempatik  Sinir</a:t>
            </a:r>
          </a:p>
        </p:txBody>
      </p:sp>
      <p:cxnSp>
        <p:nvCxnSpPr>
          <p:cNvPr id="9" name="8 Düz Ok Bağlayıcısı"/>
          <p:cNvCxnSpPr/>
          <p:nvPr/>
        </p:nvCxnSpPr>
        <p:spPr>
          <a:xfrm rot="16200000" flipH="1">
            <a:off x="1321594" y="1178719"/>
            <a:ext cx="642937" cy="428625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Patlama 2"/>
          <p:cNvSpPr/>
          <p:nvPr/>
        </p:nvSpPr>
        <p:spPr>
          <a:xfrm>
            <a:off x="1571625" y="1714500"/>
            <a:ext cx="285750" cy="214313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17" name="16 Patlama 2"/>
          <p:cNvSpPr/>
          <p:nvPr/>
        </p:nvSpPr>
        <p:spPr>
          <a:xfrm>
            <a:off x="1428750" y="1928813"/>
            <a:ext cx="214313" cy="21431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7176" name="19 Metin kutusu"/>
          <p:cNvSpPr txBox="1">
            <a:spLocks noChangeArrowheads="1"/>
          </p:cNvSpPr>
          <p:nvPr/>
        </p:nvSpPr>
        <p:spPr bwMode="auto">
          <a:xfrm>
            <a:off x="1928813" y="1643063"/>
            <a:ext cx="1143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600">
                <a:solidFill>
                  <a:prstClr val="white"/>
                </a:solidFill>
                <a:latin typeface="Corbel" pitchFamily="34" charset="0"/>
              </a:rPr>
              <a:t>Asetilkolin</a:t>
            </a:r>
          </a:p>
        </p:txBody>
      </p:sp>
      <p:sp>
        <p:nvSpPr>
          <p:cNvPr id="22" name="21 Aşağı Şerit"/>
          <p:cNvSpPr/>
          <p:nvPr/>
        </p:nvSpPr>
        <p:spPr>
          <a:xfrm>
            <a:off x="1785938" y="2214563"/>
            <a:ext cx="357187" cy="214312"/>
          </a:xfrm>
          <a:prstGeom prst="ribbon">
            <a:avLst/>
          </a:prstGeom>
          <a:solidFill>
            <a:schemeClr val="accent3">
              <a:lumMod val="7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21" name="20 Aşağı Şerit"/>
          <p:cNvSpPr/>
          <p:nvPr/>
        </p:nvSpPr>
        <p:spPr>
          <a:xfrm>
            <a:off x="1285875" y="2214563"/>
            <a:ext cx="285750" cy="285750"/>
          </a:xfrm>
          <a:prstGeom prst="ribbon">
            <a:avLst/>
          </a:prstGeom>
          <a:solidFill>
            <a:srgbClr val="00B0F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7179" name="24 Metin kutusu"/>
          <p:cNvSpPr txBox="1">
            <a:spLocks noChangeArrowheads="1"/>
          </p:cNvSpPr>
          <p:nvPr/>
        </p:nvSpPr>
        <p:spPr bwMode="auto">
          <a:xfrm>
            <a:off x="0" y="2143125"/>
            <a:ext cx="17859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600">
                <a:solidFill>
                  <a:prstClr val="white"/>
                </a:solidFill>
                <a:latin typeface="Corbel" pitchFamily="34" charset="0"/>
              </a:rPr>
              <a:t>M3</a:t>
            </a:r>
            <a:r>
              <a:rPr lang="tr-TR" sz="1600">
                <a:solidFill>
                  <a:prstClr val="black"/>
                </a:solidFill>
                <a:latin typeface="Corbel" pitchFamily="34" charset="0"/>
              </a:rPr>
              <a:t> </a:t>
            </a:r>
            <a:r>
              <a:rPr lang="tr-TR" sz="1600">
                <a:solidFill>
                  <a:prstClr val="white"/>
                </a:solidFill>
                <a:latin typeface="Corbel" pitchFamily="34" charset="0"/>
              </a:rPr>
              <a:t>reseptör</a:t>
            </a:r>
          </a:p>
        </p:txBody>
      </p:sp>
      <p:cxnSp>
        <p:nvCxnSpPr>
          <p:cNvPr id="51" name="50 Düz Ok Bağlayıcısı"/>
          <p:cNvCxnSpPr/>
          <p:nvPr/>
        </p:nvCxnSpPr>
        <p:spPr>
          <a:xfrm rot="5400000">
            <a:off x="964407" y="2821781"/>
            <a:ext cx="571500" cy="214313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33 Artı"/>
          <p:cNvSpPr>
            <a:spLocks noChangeArrowheads="1"/>
          </p:cNvSpPr>
          <p:nvPr/>
        </p:nvSpPr>
        <p:spPr bwMode="auto">
          <a:xfrm>
            <a:off x="785813" y="3071813"/>
            <a:ext cx="214312" cy="285750"/>
          </a:xfrm>
          <a:custGeom>
            <a:avLst/>
            <a:gdLst>
              <a:gd name="T0" fmla="*/ 185907 w 214314"/>
              <a:gd name="T1" fmla="*/ 142876 h 285752"/>
              <a:gd name="T2" fmla="*/ 107157 w 214314"/>
              <a:gd name="T3" fmla="*/ 247876 h 285752"/>
              <a:gd name="T4" fmla="*/ 28407 w 214314"/>
              <a:gd name="T5" fmla="*/ 142876 h 285752"/>
              <a:gd name="T6" fmla="*/ 107157 w 214314"/>
              <a:gd name="T7" fmla="*/ 37876 h 28575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8407 w 214314"/>
              <a:gd name="T13" fmla="*/ 117673 h 285752"/>
              <a:gd name="T14" fmla="*/ 185907 w 214314"/>
              <a:gd name="T15" fmla="*/ 168079 h 2857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314" h="285752">
                <a:moveTo>
                  <a:pt x="28407" y="117673"/>
                </a:moveTo>
                <a:lnTo>
                  <a:pt x="81954" y="117673"/>
                </a:lnTo>
                <a:lnTo>
                  <a:pt x="81954" y="37876"/>
                </a:lnTo>
                <a:lnTo>
                  <a:pt x="132360" y="37876"/>
                </a:lnTo>
                <a:lnTo>
                  <a:pt x="132360" y="117673"/>
                </a:lnTo>
                <a:lnTo>
                  <a:pt x="185907" y="117673"/>
                </a:lnTo>
                <a:lnTo>
                  <a:pt x="185907" y="168079"/>
                </a:lnTo>
                <a:lnTo>
                  <a:pt x="132360" y="168079"/>
                </a:lnTo>
                <a:lnTo>
                  <a:pt x="132360" y="247876"/>
                </a:lnTo>
                <a:lnTo>
                  <a:pt x="81954" y="247876"/>
                </a:lnTo>
                <a:lnTo>
                  <a:pt x="81954" y="168079"/>
                </a:lnTo>
                <a:lnTo>
                  <a:pt x="28407" y="168079"/>
                </a:lnTo>
                <a:close/>
              </a:path>
            </a:pathLst>
          </a:custGeom>
          <a:solidFill>
            <a:srgbClr val="FFFF00"/>
          </a:solidFill>
          <a:ln w="48000" cmpd="thickThin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50" name="49 Dikdörtgen"/>
          <p:cNvSpPr/>
          <p:nvPr/>
        </p:nvSpPr>
        <p:spPr>
          <a:xfrm>
            <a:off x="285750" y="3500438"/>
            <a:ext cx="1714500" cy="357187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>
                <a:solidFill>
                  <a:prstClr val="white"/>
                </a:solidFill>
                <a:latin typeface="Corbel" pitchFamily="34" charset="0"/>
              </a:rPr>
              <a:t>Fosfolipaz C</a:t>
            </a:r>
          </a:p>
        </p:txBody>
      </p:sp>
      <p:cxnSp>
        <p:nvCxnSpPr>
          <p:cNvPr id="57" name="56 Düz Ok Bağlayıcısı"/>
          <p:cNvCxnSpPr/>
          <p:nvPr/>
        </p:nvCxnSpPr>
        <p:spPr>
          <a:xfrm rot="5400000">
            <a:off x="822325" y="4251326"/>
            <a:ext cx="498475" cy="0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60 Dikdörtgen"/>
          <p:cNvSpPr/>
          <p:nvPr/>
        </p:nvSpPr>
        <p:spPr>
          <a:xfrm>
            <a:off x="285720" y="4714884"/>
            <a:ext cx="1857388" cy="42862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 err="1">
                <a:solidFill>
                  <a:prstClr val="white"/>
                </a:solidFill>
              </a:rPr>
              <a:t>İnositol</a:t>
            </a:r>
            <a:r>
              <a:rPr lang="tr-TR" dirty="0">
                <a:solidFill>
                  <a:prstClr val="white"/>
                </a:solidFill>
              </a:rPr>
              <a:t>  </a:t>
            </a:r>
            <a:r>
              <a:rPr lang="tr-TR" dirty="0" err="1">
                <a:solidFill>
                  <a:prstClr val="white"/>
                </a:solidFill>
              </a:rPr>
              <a:t>trifosfat</a:t>
            </a:r>
            <a:endParaRPr lang="tr-TR" dirty="0">
              <a:solidFill>
                <a:prstClr val="white"/>
              </a:solidFill>
            </a:endParaRPr>
          </a:p>
        </p:txBody>
      </p:sp>
      <p:cxnSp>
        <p:nvCxnSpPr>
          <p:cNvPr id="62" name="61 Düz Ok Bağlayıcısı"/>
          <p:cNvCxnSpPr/>
          <p:nvPr/>
        </p:nvCxnSpPr>
        <p:spPr>
          <a:xfrm rot="5400000">
            <a:off x="892176" y="5394325"/>
            <a:ext cx="500062" cy="1587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66 Dikdörtgen"/>
          <p:cNvSpPr/>
          <p:nvPr/>
        </p:nvSpPr>
        <p:spPr>
          <a:xfrm>
            <a:off x="285720" y="5715016"/>
            <a:ext cx="1857388" cy="57150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>
                <a:solidFill>
                  <a:prstClr val="white"/>
                </a:solidFill>
              </a:rPr>
              <a:t>Mesane kasılması</a:t>
            </a:r>
          </a:p>
        </p:txBody>
      </p:sp>
      <p:cxnSp>
        <p:nvCxnSpPr>
          <p:cNvPr id="33" name="32 Düz Ok Bağlayıcısı"/>
          <p:cNvCxnSpPr/>
          <p:nvPr/>
        </p:nvCxnSpPr>
        <p:spPr>
          <a:xfrm>
            <a:off x="2500313" y="2643188"/>
            <a:ext cx="2428875" cy="1000125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Eksi"/>
          <p:cNvSpPr>
            <a:spLocks noChangeArrowheads="1"/>
          </p:cNvSpPr>
          <p:nvPr/>
        </p:nvSpPr>
        <p:spPr bwMode="auto">
          <a:xfrm>
            <a:off x="4572000" y="3141663"/>
            <a:ext cx="357188" cy="214312"/>
          </a:xfrm>
          <a:custGeom>
            <a:avLst/>
            <a:gdLst>
              <a:gd name="T0" fmla="*/ 309844 w 357190"/>
              <a:gd name="T1" fmla="*/ 107157 h 214314"/>
              <a:gd name="T2" fmla="*/ 178595 w 357190"/>
              <a:gd name="T3" fmla="*/ 132360 h 214314"/>
              <a:gd name="T4" fmla="*/ 47346 w 357190"/>
              <a:gd name="T5" fmla="*/ 107157 h 214314"/>
              <a:gd name="T6" fmla="*/ 178595 w 357190"/>
              <a:gd name="T7" fmla="*/ 81954 h 214314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47346 w 357190"/>
              <a:gd name="T13" fmla="*/ 81954 h 214314"/>
              <a:gd name="T14" fmla="*/ 309844 w 357190"/>
              <a:gd name="T15" fmla="*/ 132360 h 2143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57190" h="214314">
                <a:moveTo>
                  <a:pt x="47346" y="81954"/>
                </a:moveTo>
                <a:lnTo>
                  <a:pt x="309844" y="81954"/>
                </a:lnTo>
                <a:lnTo>
                  <a:pt x="309844" y="132360"/>
                </a:lnTo>
                <a:lnTo>
                  <a:pt x="47346" y="132360"/>
                </a:lnTo>
                <a:close/>
              </a:path>
            </a:pathLst>
          </a:custGeom>
          <a:solidFill>
            <a:srgbClr val="FFFF00"/>
          </a:solidFill>
          <a:ln w="48000" cmpd="thickThin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2" name="1 Dikdörtgen"/>
          <p:cNvSpPr/>
          <p:nvPr/>
        </p:nvSpPr>
        <p:spPr>
          <a:xfrm>
            <a:off x="5643570" y="357166"/>
            <a:ext cx="2071702" cy="57150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>
                <a:solidFill>
                  <a:prstClr val="white"/>
                </a:solidFill>
              </a:rPr>
              <a:t>Sempatik Sinir</a:t>
            </a:r>
          </a:p>
        </p:txBody>
      </p:sp>
      <p:cxnSp>
        <p:nvCxnSpPr>
          <p:cNvPr id="28" name="27 Düz Ok Bağlayıcısı"/>
          <p:cNvCxnSpPr/>
          <p:nvPr/>
        </p:nvCxnSpPr>
        <p:spPr>
          <a:xfrm rot="5400000">
            <a:off x="6215062" y="1143001"/>
            <a:ext cx="785813" cy="500062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97" name="9 Metin kutusu"/>
          <p:cNvSpPr txBox="1">
            <a:spLocks noChangeArrowheads="1"/>
          </p:cNvSpPr>
          <p:nvPr/>
        </p:nvSpPr>
        <p:spPr bwMode="auto">
          <a:xfrm>
            <a:off x="6215063" y="1785938"/>
            <a:ext cx="19288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1600">
                <a:solidFill>
                  <a:prstClr val="white"/>
                </a:solidFill>
                <a:latin typeface="Corbel" pitchFamily="34" charset="0"/>
              </a:rPr>
              <a:t>Norepinefrin</a:t>
            </a:r>
          </a:p>
        </p:txBody>
      </p:sp>
      <p:sp>
        <p:nvSpPr>
          <p:cNvPr id="7198" name="10 Metin kutusu"/>
          <p:cNvSpPr txBox="1">
            <a:spLocks noChangeArrowheads="1"/>
          </p:cNvSpPr>
          <p:nvPr/>
        </p:nvSpPr>
        <p:spPr bwMode="auto">
          <a:xfrm>
            <a:off x="6215063" y="2214563"/>
            <a:ext cx="25003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sz="1600">
                <a:solidFill>
                  <a:prstClr val="white"/>
                </a:solidFill>
                <a:latin typeface="Corbel" pitchFamily="34" charset="0"/>
              </a:rPr>
              <a:t>Β</a:t>
            </a:r>
            <a:r>
              <a:rPr lang="tr-TR" sz="1600">
                <a:solidFill>
                  <a:prstClr val="white"/>
                </a:solidFill>
                <a:latin typeface="Corbel" pitchFamily="34" charset="0"/>
              </a:rPr>
              <a:t> Adrenoreseptör</a:t>
            </a:r>
          </a:p>
        </p:txBody>
      </p:sp>
      <p:sp>
        <p:nvSpPr>
          <p:cNvPr id="4" name="3 7-Noktalı Yıldız"/>
          <p:cNvSpPr/>
          <p:nvPr/>
        </p:nvSpPr>
        <p:spPr>
          <a:xfrm>
            <a:off x="5929313" y="1857375"/>
            <a:ext cx="142875" cy="142875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5" name="4 Aşağı Bükülmüş Şerit"/>
          <p:cNvSpPr/>
          <p:nvPr/>
        </p:nvSpPr>
        <p:spPr>
          <a:xfrm>
            <a:off x="5786438" y="2143125"/>
            <a:ext cx="357187" cy="214313"/>
          </a:xfrm>
          <a:prstGeom prst="ellipseRibbon">
            <a:avLst/>
          </a:prstGeom>
          <a:solidFill>
            <a:schemeClr val="accent4">
              <a:lumMod val="75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>
              <a:solidFill>
                <a:prstClr val="white"/>
              </a:solidFill>
            </a:endParaRPr>
          </a:p>
        </p:txBody>
      </p:sp>
      <p:cxnSp>
        <p:nvCxnSpPr>
          <p:cNvPr id="13" name="12 Düz Ok Bağlayıcısı"/>
          <p:cNvCxnSpPr/>
          <p:nvPr/>
        </p:nvCxnSpPr>
        <p:spPr>
          <a:xfrm rot="16200000" flipH="1">
            <a:off x="5857875" y="2857500"/>
            <a:ext cx="785813" cy="214313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4 Artı"/>
          <p:cNvSpPr>
            <a:spLocks noChangeArrowheads="1"/>
          </p:cNvSpPr>
          <p:nvPr/>
        </p:nvSpPr>
        <p:spPr bwMode="auto">
          <a:xfrm>
            <a:off x="5929313" y="3071813"/>
            <a:ext cx="214312" cy="285750"/>
          </a:xfrm>
          <a:custGeom>
            <a:avLst/>
            <a:gdLst>
              <a:gd name="T0" fmla="*/ 185907 w 214314"/>
              <a:gd name="T1" fmla="*/ 142876 h 285752"/>
              <a:gd name="T2" fmla="*/ 107157 w 214314"/>
              <a:gd name="T3" fmla="*/ 247876 h 285752"/>
              <a:gd name="T4" fmla="*/ 28407 w 214314"/>
              <a:gd name="T5" fmla="*/ 142876 h 285752"/>
              <a:gd name="T6" fmla="*/ 107157 w 214314"/>
              <a:gd name="T7" fmla="*/ 37876 h 28575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8407 w 214314"/>
              <a:gd name="T13" fmla="*/ 117673 h 285752"/>
              <a:gd name="T14" fmla="*/ 185907 w 214314"/>
              <a:gd name="T15" fmla="*/ 168079 h 2857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4314" h="285752">
                <a:moveTo>
                  <a:pt x="28407" y="117673"/>
                </a:moveTo>
                <a:lnTo>
                  <a:pt x="81954" y="117673"/>
                </a:lnTo>
                <a:lnTo>
                  <a:pt x="81954" y="37876"/>
                </a:lnTo>
                <a:lnTo>
                  <a:pt x="132360" y="37876"/>
                </a:lnTo>
                <a:lnTo>
                  <a:pt x="132360" y="117673"/>
                </a:lnTo>
                <a:lnTo>
                  <a:pt x="185907" y="117673"/>
                </a:lnTo>
                <a:lnTo>
                  <a:pt x="185907" y="168079"/>
                </a:lnTo>
                <a:lnTo>
                  <a:pt x="132360" y="168079"/>
                </a:lnTo>
                <a:lnTo>
                  <a:pt x="132360" y="247876"/>
                </a:lnTo>
                <a:lnTo>
                  <a:pt x="81954" y="247876"/>
                </a:lnTo>
                <a:lnTo>
                  <a:pt x="81954" y="168079"/>
                </a:lnTo>
                <a:lnTo>
                  <a:pt x="28407" y="168079"/>
                </a:lnTo>
                <a:close/>
              </a:path>
            </a:pathLst>
          </a:custGeom>
          <a:solidFill>
            <a:srgbClr val="FFFF00"/>
          </a:solidFill>
          <a:ln w="48000" cmpd="thickThin" algn="ctr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357813" y="3429000"/>
            <a:ext cx="2143125" cy="4286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 err="1">
                <a:solidFill>
                  <a:prstClr val="white"/>
                </a:solidFill>
              </a:rPr>
              <a:t>Adenilatsiklaz</a:t>
            </a:r>
            <a:endParaRPr lang="tr-TR" dirty="0">
              <a:solidFill>
                <a:prstClr val="white"/>
              </a:solidFill>
            </a:endParaRPr>
          </a:p>
        </p:txBody>
      </p:sp>
      <p:cxnSp>
        <p:nvCxnSpPr>
          <p:cNvPr id="36" name="35 Düz Ok Bağlayıcısı"/>
          <p:cNvCxnSpPr/>
          <p:nvPr/>
        </p:nvCxnSpPr>
        <p:spPr>
          <a:xfrm rot="5400000">
            <a:off x="6072982" y="4214019"/>
            <a:ext cx="571500" cy="1587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37 Dikdörtgen"/>
          <p:cNvSpPr/>
          <p:nvPr/>
        </p:nvSpPr>
        <p:spPr>
          <a:xfrm>
            <a:off x="5429256" y="4572008"/>
            <a:ext cx="2000264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>
                <a:solidFill>
                  <a:prstClr val="white"/>
                </a:solidFill>
              </a:rPr>
              <a:t>c AMP</a:t>
            </a:r>
          </a:p>
        </p:txBody>
      </p:sp>
      <p:sp>
        <p:nvSpPr>
          <p:cNvPr id="49" name="48 Dikdörtgen"/>
          <p:cNvSpPr/>
          <p:nvPr/>
        </p:nvSpPr>
        <p:spPr>
          <a:xfrm>
            <a:off x="5429256" y="5715016"/>
            <a:ext cx="2071702" cy="64294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dirty="0">
                <a:solidFill>
                  <a:prstClr val="white"/>
                </a:solidFill>
              </a:rPr>
              <a:t>Mesane </a:t>
            </a:r>
            <a:r>
              <a:rPr lang="tr-TR" dirty="0" err="1">
                <a:solidFill>
                  <a:prstClr val="white"/>
                </a:solidFill>
              </a:rPr>
              <a:t>Relaksasyonu</a:t>
            </a:r>
            <a:endParaRPr lang="tr-TR" dirty="0">
              <a:solidFill>
                <a:prstClr val="white"/>
              </a:solidFill>
            </a:endParaRPr>
          </a:p>
        </p:txBody>
      </p:sp>
      <p:cxnSp>
        <p:nvCxnSpPr>
          <p:cNvPr id="39" name="38 Düz Ok Bağlayıcısı"/>
          <p:cNvCxnSpPr/>
          <p:nvPr/>
        </p:nvCxnSpPr>
        <p:spPr>
          <a:xfrm rot="5400000">
            <a:off x="6072982" y="5285581"/>
            <a:ext cx="571500" cy="1587"/>
          </a:xfrm>
          <a:prstGeom prst="straightConnector1">
            <a:avLst/>
          </a:prstGeom>
          <a:ln w="57150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496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285"/>
            <a:ext cx="5770984" cy="1025451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rgbClr val="FFCC00"/>
                </a:solidFill>
              </a:rPr>
              <a:t>ETYOLOJİ</a:t>
            </a:r>
            <a:endParaRPr lang="tr-TR" sz="4000" b="1" dirty="0">
              <a:solidFill>
                <a:srgbClr val="FFCC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517232"/>
          </a:xfrm>
        </p:spPr>
        <p:txBody>
          <a:bodyPr>
            <a:normAutofit fontScale="25000" lnSpcReduction="20000"/>
          </a:bodyPr>
          <a:lstStyle/>
          <a:p>
            <a:r>
              <a:rPr lang="tr-TR" sz="9600" dirty="0" smtClean="0">
                <a:solidFill>
                  <a:srgbClr val="FFFFFF"/>
                </a:solidFill>
              </a:rPr>
              <a:t>Aşırı aktif  mesanenin gerçek nedeni </a:t>
            </a:r>
          </a:p>
          <a:p>
            <a:pPr marL="0" indent="0">
              <a:buNone/>
            </a:pPr>
            <a:r>
              <a:rPr lang="tr-TR" sz="9600" dirty="0" smtClean="0">
                <a:solidFill>
                  <a:srgbClr val="FFFFFF"/>
                </a:solidFill>
              </a:rPr>
              <a:t>     bilinmemektedir,</a:t>
            </a:r>
          </a:p>
          <a:p>
            <a:endParaRPr lang="tr-TR" sz="9600" dirty="0" smtClean="0">
              <a:solidFill>
                <a:srgbClr val="FFFFFF"/>
              </a:solidFill>
            </a:endParaRPr>
          </a:p>
          <a:p>
            <a:r>
              <a:rPr lang="tr-TR" sz="9600" dirty="0" smtClean="0">
                <a:solidFill>
                  <a:srgbClr val="FFFFFF"/>
                </a:solidFill>
              </a:rPr>
              <a:t>Üç teori ileri sürülmektedir;</a:t>
            </a:r>
          </a:p>
          <a:p>
            <a:pPr marL="0" indent="0">
              <a:buNone/>
            </a:pPr>
            <a:r>
              <a:rPr lang="tr-TR" sz="9600" b="1" dirty="0">
                <a:solidFill>
                  <a:srgbClr val="FFFFFF"/>
                </a:solidFill>
              </a:rPr>
              <a:t> </a:t>
            </a:r>
            <a:r>
              <a:rPr lang="tr-TR" sz="9600" b="1" dirty="0" smtClean="0">
                <a:solidFill>
                  <a:srgbClr val="FFFFFF"/>
                </a:solidFill>
              </a:rPr>
              <a:t>     1- </a:t>
            </a:r>
            <a:r>
              <a:rPr lang="tr-TR" sz="9600" b="1" dirty="0" err="1" smtClean="0">
                <a:solidFill>
                  <a:srgbClr val="FFFFFF"/>
                </a:solidFill>
              </a:rPr>
              <a:t>Miyojenik</a:t>
            </a:r>
            <a:r>
              <a:rPr lang="tr-TR" sz="9600" b="1" dirty="0" smtClean="0">
                <a:solidFill>
                  <a:srgbClr val="FFFFFF"/>
                </a:solidFill>
              </a:rPr>
              <a:t> teori</a:t>
            </a:r>
            <a:r>
              <a:rPr lang="tr-TR" sz="9600" dirty="0" smtClean="0">
                <a:solidFill>
                  <a:srgbClr val="FFFFFF"/>
                </a:solidFill>
              </a:rPr>
              <a:t>: </a:t>
            </a:r>
            <a:r>
              <a:rPr lang="tr-TR" sz="9600" dirty="0" smtClean="0">
                <a:solidFill>
                  <a:srgbClr val="FFFFFF"/>
                </a:solidFill>
              </a:rPr>
              <a:t>İstemsiz </a:t>
            </a:r>
            <a:r>
              <a:rPr lang="tr-TR" sz="9600" dirty="0" smtClean="0">
                <a:solidFill>
                  <a:srgbClr val="FFFFFF"/>
                </a:solidFill>
              </a:rPr>
              <a:t>kasılmaların düz kas değişiklikleri sonucu</a:t>
            </a:r>
          </a:p>
          <a:p>
            <a:pPr marL="0" indent="0">
              <a:buNone/>
            </a:pPr>
            <a:r>
              <a:rPr lang="tr-TR" sz="9600" dirty="0">
                <a:solidFill>
                  <a:srgbClr val="FFFFFF"/>
                </a:solidFill>
              </a:rPr>
              <a:t> </a:t>
            </a:r>
            <a:r>
              <a:rPr lang="tr-TR" sz="9600" dirty="0" smtClean="0">
                <a:solidFill>
                  <a:srgbClr val="FFFFFF"/>
                </a:solidFill>
              </a:rPr>
              <a:t>          oluştuğunu savunur</a:t>
            </a:r>
          </a:p>
          <a:p>
            <a:pPr marL="0" indent="0">
              <a:buNone/>
            </a:pPr>
            <a:r>
              <a:rPr lang="tr-TR" sz="9600" dirty="0" smtClean="0">
                <a:solidFill>
                  <a:srgbClr val="FFFFFF"/>
                </a:solidFill>
              </a:rPr>
              <a:t>      </a:t>
            </a:r>
            <a:r>
              <a:rPr lang="tr-TR" sz="9600" b="1" dirty="0" smtClean="0">
                <a:solidFill>
                  <a:srgbClr val="FFFFFF"/>
                </a:solidFill>
              </a:rPr>
              <a:t>2- </a:t>
            </a:r>
            <a:r>
              <a:rPr lang="tr-TR" sz="9600" b="1" dirty="0" err="1" smtClean="0">
                <a:solidFill>
                  <a:srgbClr val="FFFFFF"/>
                </a:solidFill>
              </a:rPr>
              <a:t>Nörojenik</a:t>
            </a:r>
            <a:r>
              <a:rPr lang="tr-TR" sz="9600" b="1" dirty="0" smtClean="0">
                <a:solidFill>
                  <a:srgbClr val="FFFFFF"/>
                </a:solidFill>
              </a:rPr>
              <a:t> teori</a:t>
            </a:r>
            <a:r>
              <a:rPr lang="tr-TR" sz="9600" dirty="0" smtClean="0">
                <a:solidFill>
                  <a:srgbClr val="FFFFFF"/>
                </a:solidFill>
              </a:rPr>
              <a:t>: </a:t>
            </a:r>
            <a:r>
              <a:rPr lang="tr-TR" sz="9600" dirty="0" smtClean="0">
                <a:solidFill>
                  <a:srgbClr val="FFFFFF"/>
                </a:solidFill>
              </a:rPr>
              <a:t>Beyin </a:t>
            </a:r>
            <a:r>
              <a:rPr lang="tr-TR" sz="9600" dirty="0" smtClean="0">
                <a:solidFill>
                  <a:srgbClr val="FFFFFF"/>
                </a:solidFill>
              </a:rPr>
              <a:t>ya da </a:t>
            </a:r>
            <a:r>
              <a:rPr lang="tr-TR" sz="9600" dirty="0" err="1" smtClean="0">
                <a:solidFill>
                  <a:srgbClr val="FFFFFF"/>
                </a:solidFill>
              </a:rPr>
              <a:t>spinal</a:t>
            </a:r>
            <a:r>
              <a:rPr lang="tr-TR" sz="9600" dirty="0" smtClean="0">
                <a:solidFill>
                  <a:srgbClr val="FFFFFF"/>
                </a:solidFill>
              </a:rPr>
              <a:t> </a:t>
            </a:r>
            <a:r>
              <a:rPr lang="tr-TR" sz="9600" dirty="0" err="1" smtClean="0">
                <a:solidFill>
                  <a:srgbClr val="FFFFFF"/>
                </a:solidFill>
              </a:rPr>
              <a:t>kordda</a:t>
            </a:r>
            <a:r>
              <a:rPr lang="tr-TR" sz="9600" dirty="0" smtClean="0">
                <a:solidFill>
                  <a:srgbClr val="FFFFFF"/>
                </a:solidFill>
              </a:rPr>
              <a:t> santral inhibitör </a:t>
            </a:r>
          </a:p>
          <a:p>
            <a:pPr marL="0" indent="0">
              <a:buNone/>
            </a:pPr>
            <a:r>
              <a:rPr lang="tr-TR" sz="9600" dirty="0">
                <a:solidFill>
                  <a:srgbClr val="FFFFFF"/>
                </a:solidFill>
              </a:rPr>
              <a:t> </a:t>
            </a:r>
            <a:r>
              <a:rPr lang="tr-TR" sz="9600" dirty="0" smtClean="0">
                <a:solidFill>
                  <a:srgbClr val="FFFFFF"/>
                </a:solidFill>
              </a:rPr>
              <a:t>          yolakların veya </a:t>
            </a:r>
            <a:r>
              <a:rPr lang="tr-TR" sz="9600" dirty="0" err="1" smtClean="0">
                <a:solidFill>
                  <a:srgbClr val="FFFFFF"/>
                </a:solidFill>
              </a:rPr>
              <a:t>ürothelyumda</a:t>
            </a:r>
            <a:r>
              <a:rPr lang="tr-TR" sz="9600" dirty="0" smtClean="0">
                <a:solidFill>
                  <a:srgbClr val="FFFFFF"/>
                </a:solidFill>
              </a:rPr>
              <a:t>  </a:t>
            </a:r>
            <a:r>
              <a:rPr lang="tr-TR" sz="9600" dirty="0" err="1" smtClean="0">
                <a:solidFill>
                  <a:srgbClr val="FFFFFF"/>
                </a:solidFill>
              </a:rPr>
              <a:t>afferent</a:t>
            </a:r>
            <a:r>
              <a:rPr lang="tr-TR" sz="9600" dirty="0" smtClean="0">
                <a:solidFill>
                  <a:srgbClr val="FFFFFF"/>
                </a:solidFill>
              </a:rPr>
              <a:t> sinir terminallerinin </a:t>
            </a:r>
          </a:p>
          <a:p>
            <a:pPr marL="0" indent="0">
              <a:buNone/>
            </a:pPr>
            <a:r>
              <a:rPr lang="tr-TR" sz="9600" dirty="0">
                <a:solidFill>
                  <a:srgbClr val="FFFFFF"/>
                </a:solidFill>
              </a:rPr>
              <a:t> </a:t>
            </a:r>
            <a:r>
              <a:rPr lang="tr-TR" sz="9600" dirty="0" smtClean="0">
                <a:solidFill>
                  <a:srgbClr val="FFFFFF"/>
                </a:solidFill>
              </a:rPr>
              <a:t>          </a:t>
            </a:r>
            <a:r>
              <a:rPr lang="tr-TR" sz="9600" dirty="0" err="1" smtClean="0">
                <a:solidFill>
                  <a:srgbClr val="FFFFFF"/>
                </a:solidFill>
              </a:rPr>
              <a:t>sensitizasyonundan</a:t>
            </a:r>
            <a:r>
              <a:rPr lang="tr-TR" sz="9600" dirty="0" smtClean="0">
                <a:solidFill>
                  <a:srgbClr val="FFFFFF"/>
                </a:solidFill>
              </a:rPr>
              <a:t> kaynaklanır</a:t>
            </a:r>
          </a:p>
          <a:p>
            <a:pPr marL="0" indent="0">
              <a:buNone/>
            </a:pPr>
            <a:r>
              <a:rPr lang="tr-TR" sz="9600" dirty="0">
                <a:solidFill>
                  <a:srgbClr val="FFFFFF"/>
                </a:solidFill>
              </a:rPr>
              <a:t> </a:t>
            </a:r>
            <a:r>
              <a:rPr lang="tr-TR" sz="9600" dirty="0" smtClean="0">
                <a:solidFill>
                  <a:srgbClr val="FFFFFF"/>
                </a:solidFill>
              </a:rPr>
              <a:t> </a:t>
            </a:r>
            <a:r>
              <a:rPr lang="tr-TR" sz="9600" b="1" dirty="0" smtClean="0">
                <a:solidFill>
                  <a:srgbClr val="FFFFFF"/>
                </a:solidFill>
              </a:rPr>
              <a:t>    3- Otonom mesane teorisi</a:t>
            </a:r>
            <a:r>
              <a:rPr lang="tr-TR" sz="9600" b="1" dirty="0" smtClean="0">
                <a:solidFill>
                  <a:srgbClr val="FFFFFF"/>
                </a:solidFill>
              </a:rPr>
              <a:t>: </a:t>
            </a:r>
            <a:r>
              <a:rPr lang="tr-TR" sz="9600" dirty="0" smtClean="0">
                <a:solidFill>
                  <a:srgbClr val="FFFFFF"/>
                </a:solidFill>
              </a:rPr>
              <a:t>İşeme</a:t>
            </a:r>
            <a:r>
              <a:rPr lang="tr-TR" sz="9600" b="1" dirty="0" smtClean="0">
                <a:solidFill>
                  <a:srgbClr val="FFFFFF"/>
                </a:solidFill>
              </a:rPr>
              <a:t> </a:t>
            </a:r>
            <a:r>
              <a:rPr lang="tr-TR" sz="9600" dirty="0" smtClean="0">
                <a:solidFill>
                  <a:srgbClr val="FFFFFF"/>
                </a:solidFill>
              </a:rPr>
              <a:t>olmadan, </a:t>
            </a:r>
            <a:r>
              <a:rPr lang="tr-TR" sz="9600" dirty="0" err="1" smtClean="0">
                <a:solidFill>
                  <a:srgbClr val="FFFFFF"/>
                </a:solidFill>
              </a:rPr>
              <a:t>kontraksiyonlar</a:t>
            </a:r>
            <a:r>
              <a:rPr lang="tr-TR" sz="9600" dirty="0" smtClean="0">
                <a:solidFill>
                  <a:srgbClr val="FFFFFF"/>
                </a:solidFill>
              </a:rPr>
              <a:t> ve </a:t>
            </a:r>
            <a:r>
              <a:rPr lang="tr-TR" sz="9600" dirty="0" err="1" smtClean="0">
                <a:solidFill>
                  <a:srgbClr val="FFFFFF"/>
                </a:solidFill>
              </a:rPr>
              <a:t>fazik</a:t>
            </a:r>
            <a:endParaRPr lang="tr-TR" sz="96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tr-TR" sz="9600" dirty="0">
                <a:solidFill>
                  <a:srgbClr val="FFFFFF"/>
                </a:solidFill>
              </a:rPr>
              <a:t> </a:t>
            </a:r>
            <a:r>
              <a:rPr lang="tr-TR" sz="9600" dirty="0" smtClean="0">
                <a:solidFill>
                  <a:srgbClr val="FFFFFF"/>
                </a:solidFill>
              </a:rPr>
              <a:t>          </a:t>
            </a:r>
            <a:r>
              <a:rPr lang="tr-TR" sz="9600" dirty="0" err="1" smtClean="0">
                <a:solidFill>
                  <a:srgbClr val="FFFFFF"/>
                </a:solidFill>
              </a:rPr>
              <a:t>sensöriyal</a:t>
            </a:r>
            <a:r>
              <a:rPr lang="tr-TR" sz="9600" dirty="0" smtClean="0">
                <a:solidFill>
                  <a:srgbClr val="FFFFFF"/>
                </a:solidFill>
              </a:rPr>
              <a:t> deşarjı içeren otonom aktivite artışından kaynaklanır.</a:t>
            </a:r>
            <a:endParaRPr lang="tr-TR" sz="9600" dirty="0">
              <a:solidFill>
                <a:srgbClr val="FFFFFF"/>
              </a:solidFill>
            </a:endParaRPr>
          </a:p>
          <a:p>
            <a:r>
              <a:rPr lang="tr-TR" sz="9600" dirty="0" err="1" smtClean="0">
                <a:solidFill>
                  <a:srgbClr val="FFFFFF"/>
                </a:solidFill>
              </a:rPr>
              <a:t>AAM’nin</a:t>
            </a:r>
            <a:r>
              <a:rPr lang="tr-TR" sz="9600" dirty="0" smtClean="0">
                <a:solidFill>
                  <a:srgbClr val="FFFFFF"/>
                </a:solidFill>
              </a:rPr>
              <a:t>  gerçek nedeni  bireysel   farklılıklar  gösterebilir,  bir </a:t>
            </a:r>
          </a:p>
          <a:p>
            <a:pPr marL="0" indent="0">
              <a:buNone/>
            </a:pPr>
            <a:r>
              <a:rPr lang="tr-TR" sz="9600" dirty="0">
                <a:solidFill>
                  <a:srgbClr val="FFFFFF"/>
                </a:solidFill>
              </a:rPr>
              <a:t> </a:t>
            </a:r>
            <a:r>
              <a:rPr lang="tr-TR" sz="9600" dirty="0" smtClean="0">
                <a:solidFill>
                  <a:srgbClr val="FFFFFF"/>
                </a:solidFill>
              </a:rPr>
              <a:t>    veya  daha  fazla  neden veya  henüz bilinmeyen  bazı </a:t>
            </a:r>
          </a:p>
          <a:p>
            <a:pPr marL="0" indent="0">
              <a:buNone/>
            </a:pPr>
            <a:r>
              <a:rPr lang="tr-TR" sz="9600" dirty="0">
                <a:solidFill>
                  <a:srgbClr val="FFFFFF"/>
                </a:solidFill>
              </a:rPr>
              <a:t> </a:t>
            </a:r>
            <a:r>
              <a:rPr lang="tr-TR" sz="9600" dirty="0" smtClean="0">
                <a:solidFill>
                  <a:srgbClr val="FFFFFF"/>
                </a:solidFill>
              </a:rPr>
              <a:t>    nedenler  rol  oynayabilir. </a:t>
            </a:r>
          </a:p>
          <a:p>
            <a:pPr marL="0" indent="0">
              <a:buNone/>
            </a:pPr>
            <a:endParaRPr lang="tr-TR" sz="96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tr-TR" sz="9600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tr-TR" sz="24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tr-TR" sz="2400" dirty="0">
                <a:solidFill>
                  <a:srgbClr val="FFFFFF"/>
                </a:solidFill>
              </a:rPr>
              <a:t> </a:t>
            </a:r>
            <a:endParaRPr lang="tr-TR" sz="24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tr-TR" sz="24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tr-TR" sz="2400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tr-TR" sz="2400" dirty="0">
              <a:solidFill>
                <a:srgbClr val="FFFFFF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27285"/>
            <a:ext cx="2064418" cy="2393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867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Blank presentation">
  <a:themeElements>
    <a:clrScheme name="">
      <a:dk1>
        <a:srgbClr val="9900CC"/>
      </a:dk1>
      <a:lt1>
        <a:srgbClr val="FFFFFF"/>
      </a:lt1>
      <a:dk2>
        <a:srgbClr val="020570"/>
      </a:dk2>
      <a:lt2>
        <a:srgbClr val="FFFF00"/>
      </a:lt2>
      <a:accent1>
        <a:srgbClr val="0068F7"/>
      </a:accent1>
      <a:accent2>
        <a:srgbClr val="00FF00"/>
      </a:accent2>
      <a:accent3>
        <a:srgbClr val="AAAABB"/>
      </a:accent3>
      <a:accent4>
        <a:srgbClr val="DADADA"/>
      </a:accent4>
      <a:accent5>
        <a:srgbClr val="AAB9FA"/>
      </a:accent5>
      <a:accent6>
        <a:srgbClr val="00E700"/>
      </a:accent6>
      <a:hlink>
        <a:srgbClr val="FF4B00"/>
      </a:hlink>
      <a:folHlink>
        <a:srgbClr val="FFFF00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2"/>
          </a:solidFill>
          <a:prstDash val="solid"/>
          <a:round/>
          <a:headEnd type="none" w="sm" len="sm"/>
          <a:tailEnd type="none" w="sm" len="sm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2"/>
          </a:solidFill>
          <a:prstDash val="solid"/>
          <a:round/>
          <a:headEnd type="none" w="sm" len="sm"/>
          <a:tailEnd type="none" w="sm" len="sm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2265</TotalTime>
  <Words>2006</Words>
  <Application>Microsoft Office PowerPoint</Application>
  <PresentationFormat>Ekran Gösterisi (4:3)</PresentationFormat>
  <Paragraphs>466</Paragraphs>
  <Slides>47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8</vt:i4>
      </vt:variant>
      <vt:variant>
        <vt:lpstr>Slayt Başlıkları</vt:lpstr>
      </vt:variant>
      <vt:variant>
        <vt:i4>47</vt:i4>
      </vt:variant>
    </vt:vector>
  </HeadingPairs>
  <TitlesOfParts>
    <vt:vector size="55" baseType="lpstr">
      <vt:lpstr>Ofis Teması</vt:lpstr>
      <vt:lpstr>2_Ofis Teması</vt:lpstr>
      <vt:lpstr>5_Ofis Teması</vt:lpstr>
      <vt:lpstr>6_Ofis Teması</vt:lpstr>
      <vt:lpstr>1_Ofis Teması</vt:lpstr>
      <vt:lpstr>3_Ofis Teması</vt:lpstr>
      <vt:lpstr>4_Ofis Teması</vt:lpstr>
      <vt:lpstr>Blank presentation</vt:lpstr>
      <vt:lpstr>AŞIRI AKTİF MESANE</vt:lpstr>
      <vt:lpstr>TERMİNOLOJİ</vt:lpstr>
      <vt:lpstr>TANIM</vt:lpstr>
      <vt:lpstr>AAM’ nin YAŞ ve CİNSE GÖRE PREVALANSI</vt:lpstr>
      <vt:lpstr>ALT ÜRİNER SİSTEMDE MUSKARİNİK VE ADRENERJİK RESEPTÖRLERİN DAĞILIMI</vt:lpstr>
      <vt:lpstr>MUSKARİNİK  RESEPTÖRLER</vt:lpstr>
      <vt:lpstr>ADRENERJİK RESEPTÖRLER</vt:lpstr>
      <vt:lpstr>PowerPoint Sunusu</vt:lpstr>
      <vt:lpstr>ETYOLOJİ</vt:lpstr>
      <vt:lpstr>TANI</vt:lpstr>
      <vt:lpstr>TANI</vt:lpstr>
      <vt:lpstr>AYIRICI TANI</vt:lpstr>
      <vt:lpstr>TEDAVİ</vt:lpstr>
      <vt:lpstr>PowerPoint Sunusu</vt:lpstr>
      <vt:lpstr>PowerPoint Sunusu</vt:lpstr>
      <vt:lpstr>TEDAVİ</vt:lpstr>
      <vt:lpstr>PowerPoint Sunusu</vt:lpstr>
      <vt:lpstr>TEDAVİ</vt:lpstr>
      <vt:lpstr>TEDAVİ</vt:lpstr>
      <vt:lpstr>TEDAVİ</vt:lpstr>
      <vt:lpstr>TEDAVİ</vt:lpstr>
      <vt:lpstr>PowerPoint Sunusu</vt:lpstr>
      <vt:lpstr>TEDAVİ</vt:lpstr>
      <vt:lpstr>TEDAVİ</vt:lpstr>
      <vt:lpstr>TEDAVİ</vt:lpstr>
      <vt:lpstr>ANTİMUSKARİNİK TEDAVİNİN ETKİ MEKANİZMASI</vt:lpstr>
      <vt:lpstr>PowerPoint Sunusu</vt:lpstr>
      <vt:lpstr>ANTİKOLİNERJİKLERİN KONTRENDİKASYONLARI</vt:lpstr>
      <vt:lpstr>TEDAVİ</vt:lpstr>
      <vt:lpstr>PowerPoint Sunusu</vt:lpstr>
      <vt:lpstr>TEDAVİ</vt:lpstr>
      <vt:lpstr>TEDAVİ</vt:lpstr>
      <vt:lpstr>ÜRODİNAMİK DEĞERLENDİRME</vt:lpstr>
      <vt:lpstr>      TEDAVİ</vt:lpstr>
      <vt:lpstr>PowerPoint Sunusu</vt:lpstr>
      <vt:lpstr>PowerPoint Sunusu</vt:lpstr>
      <vt:lpstr>TEDAVİ</vt:lpstr>
      <vt:lpstr>PowerPoint Sunusu</vt:lpstr>
      <vt:lpstr>TEDAVİ</vt:lpstr>
      <vt:lpstr>AUGMENTASTON SİSTOPLASTİ</vt:lpstr>
      <vt:lpstr>DETRUSOR MYOMEKTOMİ (AUTOAUGMENTATION)</vt:lpstr>
      <vt:lpstr>PowerPoint Sunusu</vt:lpstr>
      <vt:lpstr>PowerPoint Sunusu</vt:lpstr>
      <vt:lpstr> AAM TEDAVİSİNİN HEDEFLERİ </vt:lpstr>
      <vt:lpstr> ‘Nerve Growth Factor’ (NGF)  ve Mesane Hastalıkları </vt:lpstr>
      <vt:lpstr>NGF’nin ETKİLERİ</vt:lpstr>
      <vt:lpstr>GELECEKTEKİ TEDAVİ HEDEFLERİ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hp</dc:creator>
  <cp:lastModifiedBy>hp</cp:lastModifiedBy>
  <cp:revision>287</cp:revision>
  <dcterms:created xsi:type="dcterms:W3CDTF">2012-12-03T19:27:52Z</dcterms:created>
  <dcterms:modified xsi:type="dcterms:W3CDTF">2017-11-03T17:13:02Z</dcterms:modified>
</cp:coreProperties>
</file>