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6" r:id="rId2"/>
    <p:sldId id="257" r:id="rId3"/>
    <p:sldId id="303" r:id="rId4"/>
    <p:sldId id="260" r:id="rId5"/>
    <p:sldId id="262" r:id="rId6"/>
    <p:sldId id="258" r:id="rId7"/>
    <p:sldId id="261" r:id="rId8"/>
    <p:sldId id="264" r:id="rId9"/>
    <p:sldId id="265" r:id="rId10"/>
    <p:sldId id="268" r:id="rId11"/>
    <p:sldId id="259" r:id="rId12"/>
    <p:sldId id="269" r:id="rId13"/>
    <p:sldId id="270" r:id="rId14"/>
    <p:sldId id="271" r:id="rId15"/>
    <p:sldId id="285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7" r:id="rId29"/>
    <p:sldId id="294" r:id="rId30"/>
    <p:sldId id="295" r:id="rId31"/>
    <p:sldId id="288" r:id="rId32"/>
    <p:sldId id="293" r:id="rId33"/>
    <p:sldId id="298" r:id="rId34"/>
    <p:sldId id="299" r:id="rId35"/>
    <p:sldId id="300" r:id="rId36"/>
    <p:sldId id="301" r:id="rId37"/>
    <p:sldId id="302" r:id="rId38"/>
    <p:sldId id="304" r:id="rId39"/>
    <p:sldId id="305" r:id="rId40"/>
    <p:sldId id="306" r:id="rId41"/>
    <p:sldId id="307" r:id="rId42"/>
    <p:sldId id="308" r:id="rId43"/>
    <p:sldId id="311" r:id="rId44"/>
    <p:sldId id="312" r:id="rId45"/>
    <p:sldId id="313" r:id="rId46"/>
    <p:sldId id="310" r:id="rId47"/>
    <p:sldId id="314" r:id="rId48"/>
    <p:sldId id="315" r:id="rId49"/>
    <p:sldId id="316" r:id="rId5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/>
    <p:restoredTop sz="94652"/>
  </p:normalViewPr>
  <p:slideViewPr>
    <p:cSldViewPr snapToGrid="0" snapToObjects="1">
      <p:cViewPr varScale="1">
        <p:scale>
          <a:sx n="60" d="100"/>
          <a:sy n="60" d="100"/>
        </p:scale>
        <p:origin x="192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notesMaster" Target="notesMasters/notesMaster1.xml"/><Relationship Id="rId52" Type="http://schemas.openxmlformats.org/officeDocument/2006/relationships/handoutMaster" Target="handoutMasters/handoutMaster1.xml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C5002-44E4-A64E-9F7D-8B79C3244A27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740964-ACEB-4A4C-835A-F98E6FA48B9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14613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38709-365C-6348-B2CA-3E6817DCA016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E6422-74F7-844E-948C-72C0A465F3D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5662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hammock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theory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based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studies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cadavers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that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demonstrated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urethra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rests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on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fused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layers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endopelvic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pubocervical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fascia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attached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arcus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tendineus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fascia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pelvis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levator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ani.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fused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layers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said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provide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hammock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support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stable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backstop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against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urethra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compressed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increases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intraabdominal</a:t>
            </a:r>
            <a:endParaRPr lang="tr-T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Pressure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077FB-7CDB-504C-B4B5-52789E07BE37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3431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PCS: </a:t>
            </a:r>
            <a:r>
              <a:rPr lang="tr-TR" dirty="0" err="1" smtClean="0"/>
              <a:t>physical</a:t>
            </a:r>
            <a:r>
              <a:rPr lang="tr-TR" dirty="0" smtClean="0"/>
              <a:t> </a:t>
            </a:r>
            <a:r>
              <a:rPr lang="tr-TR" dirty="0" err="1" smtClean="0"/>
              <a:t>component</a:t>
            </a:r>
            <a:r>
              <a:rPr lang="tr-TR" dirty="0" smtClean="0"/>
              <a:t> </a:t>
            </a:r>
            <a:r>
              <a:rPr lang="tr-TR" dirty="0" err="1" smtClean="0"/>
              <a:t>summary</a:t>
            </a:r>
            <a:endParaRPr lang="tr-TR" dirty="0" smtClean="0"/>
          </a:p>
          <a:p>
            <a:r>
              <a:rPr lang="tr-TR" dirty="0" smtClean="0"/>
              <a:t>MCS: </a:t>
            </a:r>
            <a:r>
              <a:rPr lang="tr-TR" dirty="0" err="1" smtClean="0"/>
              <a:t>mental</a:t>
            </a:r>
            <a:r>
              <a:rPr lang="tr-TR" dirty="0" smtClean="0"/>
              <a:t> </a:t>
            </a:r>
            <a:r>
              <a:rPr lang="tr-TR" dirty="0" err="1" smtClean="0"/>
              <a:t>component</a:t>
            </a:r>
            <a:r>
              <a:rPr lang="tr-TR" dirty="0" smtClean="0"/>
              <a:t> </a:t>
            </a:r>
            <a:r>
              <a:rPr lang="tr-TR" dirty="0" err="1" smtClean="0"/>
              <a:t>summary</a:t>
            </a:r>
            <a:endParaRPr lang="tr-TR" dirty="0" smtClean="0"/>
          </a:p>
          <a:p>
            <a:r>
              <a:rPr lang="tr-TR" dirty="0" err="1" smtClean="0"/>
              <a:t>VHIS:Vaginal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baseline="0" dirty="0" smtClean="0"/>
              <a:t> </a:t>
            </a:r>
            <a:r>
              <a:rPr lang="tr-TR" baseline="0" dirty="0" err="1" smtClean="0"/>
              <a:t>ındex</a:t>
            </a:r>
            <a:r>
              <a:rPr lang="tr-TR" baseline="0" dirty="0" smtClean="0"/>
              <a:t> </a:t>
            </a:r>
            <a:r>
              <a:rPr lang="tr-TR" baseline="0" dirty="0" err="1" smtClean="0"/>
              <a:t>score</a:t>
            </a:r>
            <a:endParaRPr lang="tr-TR" baseline="0" dirty="0" smtClean="0"/>
          </a:p>
          <a:p>
            <a:r>
              <a:rPr lang="tr-TR" baseline="0" dirty="0" smtClean="0"/>
              <a:t>VMV: </a:t>
            </a:r>
            <a:r>
              <a:rPr lang="tr-TR" baseline="0" dirty="0" err="1" smtClean="0"/>
              <a:t>vaginal</a:t>
            </a:r>
            <a:r>
              <a:rPr lang="tr-TR" baseline="0" dirty="0" smtClean="0"/>
              <a:t> </a:t>
            </a:r>
            <a:r>
              <a:rPr lang="tr-TR" baseline="0" dirty="0" err="1" smtClean="0"/>
              <a:t>maturation</a:t>
            </a:r>
            <a:r>
              <a:rPr lang="tr-TR" baseline="0" dirty="0" smtClean="0"/>
              <a:t> </a:t>
            </a:r>
            <a:r>
              <a:rPr lang="tr-TR" baseline="0" dirty="0" err="1" smtClean="0"/>
              <a:t>value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E6422-74F7-844E-948C-72C0A465F3DA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20186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1298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029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4441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3838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13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880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7069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1626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562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Açıklama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661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çıklama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Ana metin stillerini düzenlemek için tıklayın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2171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tıklayın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Ana metin stillerini düzenlemek için tıklayın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57EF9-4128-C94B-8517-6C6AD3482698}" type="datetimeFigureOut">
              <a:rPr lang="tr-TR" smtClean="0"/>
              <a:t>15.09.2018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8E9D1-AF90-0B4B-8858-243620BD4A1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297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22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tiff"/><Relationship Id="rId3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tiff"/><Relationship Id="rId5" Type="http://schemas.openxmlformats.org/officeDocument/2006/relationships/image" Target="../media/image28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Relationship Id="rId3" Type="http://schemas.openxmlformats.org/officeDocument/2006/relationships/image" Target="../media/image30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tiff"/><Relationship Id="rId3" Type="http://schemas.openxmlformats.org/officeDocument/2006/relationships/image" Target="../media/image29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Relationship Id="rId3" Type="http://schemas.openxmlformats.org/officeDocument/2006/relationships/image" Target="../media/image3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tiff"/><Relationship Id="rId3" Type="http://schemas.openxmlformats.org/officeDocument/2006/relationships/image" Target="../media/image36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tiff"/><Relationship Id="rId3" Type="http://schemas.openxmlformats.org/officeDocument/2006/relationships/image" Target="../media/image3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4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tif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4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tiff"/><Relationship Id="rId3" Type="http://schemas.openxmlformats.org/officeDocument/2006/relationships/image" Target="../media/image44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tiff"/><Relationship Id="rId3" Type="http://schemas.openxmlformats.org/officeDocument/2006/relationships/image" Target="../media/image46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4" Type="http://schemas.openxmlformats.org/officeDocument/2006/relationships/image" Target="../media/image47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iff"/><Relationship Id="rId4" Type="http://schemas.openxmlformats.org/officeDocument/2006/relationships/image" Target="../media/image51.tiff"/><Relationship Id="rId5" Type="http://schemas.openxmlformats.org/officeDocument/2006/relationships/image" Target="../media/image52.tiff"/><Relationship Id="rId6" Type="http://schemas.openxmlformats.org/officeDocument/2006/relationships/image" Target="../media/image53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iff"/><Relationship Id="rId4" Type="http://schemas.openxmlformats.org/officeDocument/2006/relationships/image" Target="../media/image56.tiff"/><Relationship Id="rId5" Type="http://schemas.openxmlformats.org/officeDocument/2006/relationships/image" Target="../media/image5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4" Type="http://schemas.openxmlformats.org/officeDocument/2006/relationships/image" Target="../media/image11.wmf"/><Relationship Id="rId5" Type="http://schemas.openxmlformats.org/officeDocument/2006/relationships/image" Target="../media/image12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iff"/><Relationship Id="rId4" Type="http://schemas.openxmlformats.org/officeDocument/2006/relationships/image" Target="../media/image60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iff"/><Relationship Id="rId4" Type="http://schemas.openxmlformats.org/officeDocument/2006/relationships/image" Target="../media/image63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64.tif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iff"/><Relationship Id="rId4" Type="http://schemas.openxmlformats.org/officeDocument/2006/relationships/image" Target="../media/image68.tiff"/><Relationship Id="rId5" Type="http://schemas.openxmlformats.org/officeDocument/2006/relationships/image" Target="../media/image69.tif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iff"/><Relationship Id="rId4" Type="http://schemas.openxmlformats.org/officeDocument/2006/relationships/image" Target="../media/image72.tiff"/><Relationship Id="rId5" Type="http://schemas.openxmlformats.org/officeDocument/2006/relationships/image" Target="../media/image73.tiff"/><Relationship Id="rId6" Type="http://schemas.openxmlformats.org/officeDocument/2006/relationships/image" Target="../media/image74.tiff"/><Relationship Id="rId7" Type="http://schemas.openxmlformats.org/officeDocument/2006/relationships/image" Target="../media/image7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iff"/><Relationship Id="rId4" Type="http://schemas.openxmlformats.org/officeDocument/2006/relationships/image" Target="../media/image77.tiff"/><Relationship Id="rId5" Type="http://schemas.openxmlformats.org/officeDocument/2006/relationships/image" Target="../media/image7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tif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8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3" Type="http://schemas.openxmlformats.org/officeDocument/2006/relationships/image" Target="../media/image15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image" Target="../media/image20.tiff"/><Relationship Id="rId7" Type="http://schemas.openxmlformats.org/officeDocument/2006/relationships/image" Target="../media/image2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434194B-EB56-4062-98C6-CB72F287E3F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0022124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3746DB1-35A8-422F-9955-4F8E75DBB07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Alt Konu Başlığı 2"/>
          <p:cNvSpPr>
            <a:spLocks noGrp="1"/>
          </p:cNvSpPr>
          <p:nvPr>
            <p:ph type="subTitle" idx="1"/>
          </p:nvPr>
        </p:nvSpPr>
        <p:spPr>
          <a:xfrm>
            <a:off x="6096188" y="5202088"/>
            <a:ext cx="5946202" cy="1601110"/>
          </a:xfrm>
        </p:spPr>
        <p:txBody>
          <a:bodyPr anchor="b">
            <a:normAutofit lnSpcReduction="10000"/>
          </a:bodyPr>
          <a:lstStyle/>
          <a:p>
            <a:pPr algn="r"/>
            <a:r>
              <a:rPr lang="tr-TR" sz="2200" dirty="0">
                <a:solidFill>
                  <a:srgbClr val="000000"/>
                </a:solidFill>
              </a:rPr>
              <a:t>Dr. Cenk </a:t>
            </a:r>
            <a:r>
              <a:rPr lang="tr-TR" sz="2200" dirty="0" smtClean="0">
                <a:solidFill>
                  <a:srgbClr val="000000"/>
                </a:solidFill>
              </a:rPr>
              <a:t>YAŞA</a:t>
            </a:r>
            <a:endParaRPr lang="tr-TR" sz="2200" dirty="0">
              <a:solidFill>
                <a:srgbClr val="000000"/>
              </a:solidFill>
            </a:endParaRPr>
          </a:p>
          <a:p>
            <a:pPr algn="r"/>
            <a:r>
              <a:rPr lang="tr-TR" sz="2200" dirty="0">
                <a:solidFill>
                  <a:schemeClr val="bg1">
                    <a:lumMod val="50000"/>
                  </a:schemeClr>
                </a:solidFill>
              </a:rPr>
              <a:t>İstanbul Tıp Fakültesi</a:t>
            </a:r>
          </a:p>
          <a:p>
            <a:pPr algn="r"/>
            <a:r>
              <a:rPr lang="tr-TR" sz="2200" dirty="0">
                <a:solidFill>
                  <a:schemeClr val="bg1">
                    <a:lumMod val="50000"/>
                  </a:schemeClr>
                </a:solidFill>
              </a:rPr>
              <a:t>Kadın Hastalıkları ve Doğum Ana Bilim Dalı</a:t>
            </a:r>
          </a:p>
          <a:p>
            <a:pPr algn="r"/>
            <a:r>
              <a:rPr lang="tr-TR" sz="2200" dirty="0" err="1">
                <a:solidFill>
                  <a:schemeClr val="bg1">
                    <a:lumMod val="50000"/>
                  </a:schemeClr>
                </a:solidFill>
              </a:rPr>
              <a:t>Ürojinekoloji</a:t>
            </a:r>
            <a:r>
              <a:rPr lang="tr-TR" sz="2200" dirty="0">
                <a:solidFill>
                  <a:schemeClr val="bg1">
                    <a:lumMod val="50000"/>
                  </a:schemeClr>
                </a:solidFill>
              </a:rPr>
              <a:t> Bilim Dalı</a:t>
            </a:r>
          </a:p>
          <a:p>
            <a:pPr algn="r"/>
            <a:endParaRPr lang="tr-TR" sz="600" dirty="0">
              <a:solidFill>
                <a:srgbClr val="000000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609791" y="3170097"/>
            <a:ext cx="6432599" cy="1556951"/>
          </a:xfrm>
        </p:spPr>
        <p:txBody>
          <a:bodyPr anchor="t">
            <a:normAutofit/>
          </a:bodyPr>
          <a:lstStyle/>
          <a:p>
            <a:pPr algn="r"/>
            <a:r>
              <a:rPr lang="tr-TR" sz="3400" b="1">
                <a:solidFill>
                  <a:srgbClr val="000000"/>
                </a:solidFill>
              </a:rPr>
              <a:t>ÜROJİNEKOLOJİDE LAZER UYGULAMALARI</a:t>
            </a:r>
            <a:br>
              <a:rPr lang="tr-TR" sz="3400" b="1">
                <a:solidFill>
                  <a:srgbClr val="000000"/>
                </a:solidFill>
              </a:rPr>
            </a:br>
            <a:r>
              <a:rPr lang="tr-TR" sz="3400" dirty="0" err="1">
                <a:solidFill>
                  <a:srgbClr val="000000"/>
                </a:solidFill>
              </a:rPr>
              <a:t>Endikasyon</a:t>
            </a:r>
            <a:r>
              <a:rPr lang="tr-TR" sz="3400" dirty="0">
                <a:solidFill>
                  <a:srgbClr val="000000"/>
                </a:solidFill>
              </a:rPr>
              <a:t>, Teknik, Sonuçlar</a:t>
            </a:r>
          </a:p>
        </p:txBody>
      </p:sp>
      <p:sp>
        <p:nvSpPr>
          <p:cNvPr id="14" name="Freeform 57">
            <a:extLst>
              <a:ext uri="{FF2B5EF4-FFF2-40B4-BE49-F238E27FC236}">
                <a16:creationId xmlns:a16="http://schemas.microsoft.com/office/drawing/2014/main" xmlns="" id="{B817D9AD-5E85-4E85-AC3E-43E24FA91AA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580219"/>
            <a:ext cx="4383459" cy="5287256"/>
          </a:xfrm>
          <a:custGeom>
            <a:avLst/>
            <a:gdLst>
              <a:gd name="connsiteX0" fmla="*/ 1504462 w 4383459"/>
              <a:gd name="connsiteY0" fmla="*/ 0 h 5287256"/>
              <a:gd name="connsiteX1" fmla="*/ 4383459 w 4383459"/>
              <a:gd name="connsiteY1" fmla="*/ 2878997 h 5287256"/>
              <a:gd name="connsiteX2" fmla="*/ 3114137 w 4383459"/>
              <a:gd name="connsiteY2" fmla="*/ 5266307 h 5287256"/>
              <a:gd name="connsiteX3" fmla="*/ 3079653 w 4383459"/>
              <a:gd name="connsiteY3" fmla="*/ 5287256 h 5287256"/>
              <a:gd name="connsiteX4" fmla="*/ 0 w 4383459"/>
              <a:gd name="connsiteY4" fmla="*/ 5287256 h 5287256"/>
              <a:gd name="connsiteX5" fmla="*/ 0 w 4383459"/>
              <a:gd name="connsiteY5" fmla="*/ 427769 h 5287256"/>
              <a:gd name="connsiteX6" fmla="*/ 132161 w 4383459"/>
              <a:gd name="connsiteY6" fmla="*/ 347480 h 5287256"/>
              <a:gd name="connsiteX7" fmla="*/ 1504462 w 4383459"/>
              <a:gd name="connsiteY7" fmla="*/ 0 h 5287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83459" h="5287256">
                <a:moveTo>
                  <a:pt x="1504462" y="0"/>
                </a:moveTo>
                <a:cubicBezTo>
                  <a:pt x="3094488" y="0"/>
                  <a:pt x="4383459" y="1288971"/>
                  <a:pt x="4383459" y="2878997"/>
                </a:cubicBezTo>
                <a:cubicBezTo>
                  <a:pt x="4383459" y="3872763"/>
                  <a:pt x="3879955" y="4748930"/>
                  <a:pt x="3114137" y="5266307"/>
                </a:cubicBezTo>
                <a:lnTo>
                  <a:pt x="3079653" y="5287256"/>
                </a:lnTo>
                <a:lnTo>
                  <a:pt x="0" y="5287256"/>
                </a:lnTo>
                <a:lnTo>
                  <a:pt x="0" y="427769"/>
                </a:lnTo>
                <a:lnTo>
                  <a:pt x="132161" y="347480"/>
                </a:lnTo>
                <a:cubicBezTo>
                  <a:pt x="540096" y="125876"/>
                  <a:pt x="1007579" y="0"/>
                  <a:pt x="1504462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181" y="2839031"/>
            <a:ext cx="3163437" cy="316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xmlns="" id="{F0810290-E788-4DE3-B716-DBE58CC6A8E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2946" y="0"/>
            <a:ext cx="4185112" cy="3170097"/>
          </a:xfrm>
          <a:custGeom>
            <a:avLst/>
            <a:gdLst>
              <a:gd name="connsiteX0" fmla="*/ 301225 w 4185112"/>
              <a:gd name="connsiteY0" fmla="*/ 0 h 3170097"/>
              <a:gd name="connsiteX1" fmla="*/ 3883887 w 4185112"/>
              <a:gd name="connsiteY1" fmla="*/ 0 h 3170097"/>
              <a:gd name="connsiteX2" fmla="*/ 3932552 w 4185112"/>
              <a:gd name="connsiteY2" fmla="*/ 80105 h 3170097"/>
              <a:gd name="connsiteX3" fmla="*/ 4185112 w 4185112"/>
              <a:gd name="connsiteY3" fmla="*/ 1077541 h 3170097"/>
              <a:gd name="connsiteX4" fmla="*/ 2092556 w 4185112"/>
              <a:gd name="connsiteY4" fmla="*/ 3170097 h 3170097"/>
              <a:gd name="connsiteX5" fmla="*/ 0 w 4185112"/>
              <a:gd name="connsiteY5" fmla="*/ 1077541 h 3170097"/>
              <a:gd name="connsiteX6" fmla="*/ 252561 w 4185112"/>
              <a:gd name="connsiteY6" fmla="*/ 80105 h 317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5112" h="3170097">
                <a:moveTo>
                  <a:pt x="301225" y="0"/>
                </a:moveTo>
                <a:lnTo>
                  <a:pt x="3883887" y="0"/>
                </a:lnTo>
                <a:lnTo>
                  <a:pt x="3932552" y="80105"/>
                </a:lnTo>
                <a:cubicBezTo>
                  <a:pt x="4093621" y="376606"/>
                  <a:pt x="4185112" y="716389"/>
                  <a:pt x="4185112" y="1077541"/>
                </a:cubicBezTo>
                <a:cubicBezTo>
                  <a:pt x="4185112" y="2233228"/>
                  <a:pt x="3248243" y="3170097"/>
                  <a:pt x="2092556" y="3170097"/>
                </a:cubicBezTo>
                <a:cubicBezTo>
                  <a:pt x="936869" y="3170097"/>
                  <a:pt x="0" y="2233228"/>
                  <a:pt x="0" y="1077541"/>
                </a:cubicBezTo>
                <a:cubicBezTo>
                  <a:pt x="0" y="716389"/>
                  <a:pt x="91491" y="376606"/>
                  <a:pt x="252561" y="80105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L:\Konuşma ve seminerlerim\tjod 22 mayıs 2010 postmeno kadına yaklaşım\eklenencek resim\imagesCAOI1RP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62290" y="228600"/>
            <a:ext cx="2066859" cy="2066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56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22"/>
    </mc:Choice>
    <mc:Fallback xmlns="">
      <p:transition spd="slow" advTm="12722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İçerik Yer Tutucusu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7035" y="1451496"/>
            <a:ext cx="6756674" cy="2004312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422822" y="348590"/>
            <a:ext cx="21401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LAZER tedavisi</a:t>
            </a:r>
            <a:endParaRPr lang="tr-TR" sz="2400" dirty="0"/>
          </a:p>
        </p:txBody>
      </p:sp>
      <p:sp>
        <p:nvSpPr>
          <p:cNvPr id="4" name="Bükülü Ok 3"/>
          <p:cNvSpPr/>
          <p:nvPr/>
        </p:nvSpPr>
        <p:spPr>
          <a:xfrm rot="5400000">
            <a:off x="5605377" y="308058"/>
            <a:ext cx="1012104" cy="1274772"/>
          </a:xfrm>
          <a:prstGeom prst="ben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619632" y="3915913"/>
            <a:ext cx="2854411" cy="175432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Konservatif tedavi için;</a:t>
            </a:r>
          </a:p>
          <a:p>
            <a:r>
              <a:rPr lang="tr-TR" dirty="0" smtClean="0"/>
              <a:t>Yüksek hasta uyumu &amp; Uzun dönem düzenli ve etkin performansta </a:t>
            </a:r>
            <a:r>
              <a:rPr lang="tr-TR" dirty="0" err="1" smtClean="0"/>
              <a:t>pelvik</a:t>
            </a:r>
            <a:r>
              <a:rPr lang="tr-TR" dirty="0" smtClean="0"/>
              <a:t> taban egzersizi gerekir.</a:t>
            </a:r>
          </a:p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7488194" y="3915913"/>
            <a:ext cx="4399006" cy="424731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Normal aktiviteye dönme 2-5 hafta</a:t>
            </a:r>
          </a:p>
          <a:p>
            <a:r>
              <a:rPr lang="tr-TR" dirty="0" smtClean="0"/>
              <a:t>Peri/</a:t>
            </a:r>
            <a:r>
              <a:rPr lang="tr-TR" dirty="0" err="1" smtClean="0"/>
              <a:t>postoperatif</a:t>
            </a:r>
            <a:r>
              <a:rPr lang="tr-TR" dirty="0" smtClean="0"/>
              <a:t> komplikasyonlar % 12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De </a:t>
            </a:r>
            <a:r>
              <a:rPr lang="tr-TR" dirty="0" err="1" smtClean="0"/>
              <a:t>novo</a:t>
            </a:r>
            <a:r>
              <a:rPr lang="tr-TR" dirty="0" smtClean="0"/>
              <a:t> </a:t>
            </a:r>
            <a:r>
              <a:rPr lang="tr-TR" dirty="0" err="1" smtClean="0"/>
              <a:t>urgensi</a:t>
            </a:r>
            <a:r>
              <a:rPr lang="tr-TR" dirty="0" smtClean="0"/>
              <a:t> </a:t>
            </a:r>
            <a:r>
              <a:rPr lang="tr-TR" dirty="0" err="1" smtClean="0"/>
              <a:t>inkontinans</a:t>
            </a:r>
            <a:r>
              <a:rPr lang="tr-TR" dirty="0" smtClean="0"/>
              <a:t> % 8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Majör </a:t>
            </a:r>
            <a:r>
              <a:rPr lang="tr-TR" dirty="0" err="1" smtClean="0"/>
              <a:t>vasküler</a:t>
            </a:r>
            <a:r>
              <a:rPr lang="tr-TR" dirty="0" smtClean="0"/>
              <a:t>/</a:t>
            </a:r>
            <a:r>
              <a:rPr lang="tr-TR" dirty="0" err="1" smtClean="0"/>
              <a:t>viseral</a:t>
            </a:r>
            <a:r>
              <a:rPr lang="tr-TR" dirty="0" smtClean="0"/>
              <a:t> yaralanma %0.4-2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Mesane </a:t>
            </a:r>
            <a:r>
              <a:rPr lang="tr-TR" dirty="0" err="1" smtClean="0"/>
              <a:t>perforasyonu</a:t>
            </a:r>
            <a:r>
              <a:rPr lang="tr-TR" dirty="0" smtClean="0"/>
              <a:t> % 0.6-4.9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İşeme </a:t>
            </a:r>
            <a:r>
              <a:rPr lang="tr-TR" dirty="0" err="1" smtClean="0"/>
              <a:t>disfonksiyonu</a:t>
            </a:r>
            <a:r>
              <a:rPr lang="tr-TR" dirty="0" smtClean="0"/>
              <a:t> %3.8-7.2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Vajinal erozyon %2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Re-operasyon %1.9-3.1</a:t>
            </a:r>
          </a:p>
          <a:p>
            <a:pPr marL="285750" indent="-285750">
              <a:buFont typeface="Arial" charset="-94"/>
              <a:buChar char="•"/>
            </a:pPr>
            <a:endParaRPr lang="tr-TR" dirty="0" smtClean="0"/>
          </a:p>
          <a:p>
            <a:pPr marL="285750" indent="-285750">
              <a:buFont typeface="Arial" charset="-94"/>
              <a:buChar char="•"/>
            </a:pPr>
            <a:endParaRPr lang="tr-TR" dirty="0" smtClean="0"/>
          </a:p>
          <a:p>
            <a:pPr marL="285750" indent="-285750">
              <a:buFont typeface="Arial" charset="-94"/>
              <a:buChar char="•"/>
            </a:pPr>
            <a:endParaRPr lang="tr-TR" dirty="0" smtClean="0"/>
          </a:p>
          <a:p>
            <a:pPr marL="285750" indent="-285750">
              <a:buFont typeface="Arial" charset="-94"/>
              <a:buChar char="•"/>
            </a:pPr>
            <a:endParaRPr lang="tr-TR" dirty="0" smtClean="0"/>
          </a:p>
          <a:p>
            <a:pPr marL="285750" indent="-285750">
              <a:buFont typeface="Arial" charset="-94"/>
              <a:buChar char="•"/>
            </a:pPr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19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16"/>
    </mc:Choice>
    <mc:Fallback xmlns="">
      <p:transition spd="slow" advTm="880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5181" y="595423"/>
            <a:ext cx="52950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err="1" smtClean="0"/>
              <a:t>İnkontinen</a:t>
            </a:r>
            <a:r>
              <a:rPr lang="tr-TR" sz="2400" dirty="0" smtClean="0"/>
              <a:t> kadınların </a:t>
            </a:r>
            <a:r>
              <a:rPr lang="tr-TR" sz="2400" dirty="0" err="1" smtClean="0"/>
              <a:t>puboservikal</a:t>
            </a:r>
            <a:r>
              <a:rPr lang="tr-TR" sz="2400" dirty="0" smtClean="0"/>
              <a:t> </a:t>
            </a:r>
            <a:r>
              <a:rPr lang="tr-TR" sz="2400" dirty="0" err="1" smtClean="0"/>
              <a:t>fasyalarının</a:t>
            </a:r>
            <a:r>
              <a:rPr lang="tr-TR" sz="2400" dirty="0" smtClean="0"/>
              <a:t> </a:t>
            </a:r>
            <a:r>
              <a:rPr lang="tr-TR" sz="2400" dirty="0" err="1" smtClean="0"/>
              <a:t>kollajen</a:t>
            </a:r>
            <a:r>
              <a:rPr lang="tr-TR" sz="2400" dirty="0" smtClean="0"/>
              <a:t> içeriği daha az</a:t>
            </a:r>
          </a:p>
          <a:p>
            <a:endParaRPr lang="tr-TR" dirty="0"/>
          </a:p>
          <a:p>
            <a:pPr algn="r"/>
            <a:r>
              <a:rPr lang="tr-TR" sz="1200" dirty="0" err="1">
                <a:solidFill>
                  <a:srgbClr val="FF0000"/>
                </a:solidFill>
              </a:rPr>
              <a:t>Rechberger</a:t>
            </a:r>
            <a:r>
              <a:rPr lang="tr-TR" sz="1200" dirty="0">
                <a:solidFill>
                  <a:srgbClr val="FF0000"/>
                </a:solidFill>
              </a:rPr>
              <a:t> T, </a:t>
            </a:r>
            <a:r>
              <a:rPr lang="tr-TR" sz="1200" dirty="0" err="1">
                <a:solidFill>
                  <a:srgbClr val="FF0000"/>
                </a:solidFill>
              </a:rPr>
              <a:t>Postawski</a:t>
            </a:r>
            <a:r>
              <a:rPr lang="tr-TR" sz="1200" dirty="0">
                <a:solidFill>
                  <a:srgbClr val="FF0000"/>
                </a:solidFill>
              </a:rPr>
              <a:t> K, </a:t>
            </a:r>
            <a:r>
              <a:rPr lang="tr-TR" sz="1200" dirty="0" err="1">
                <a:solidFill>
                  <a:srgbClr val="FF0000"/>
                </a:solidFill>
              </a:rPr>
              <a:t>Jakowicki</a:t>
            </a:r>
            <a:r>
              <a:rPr lang="tr-TR" sz="1200" dirty="0">
                <a:solidFill>
                  <a:srgbClr val="FF0000"/>
                </a:solidFill>
              </a:rPr>
              <a:t> JA et al (1998) Role </a:t>
            </a:r>
            <a:r>
              <a:rPr lang="tr-TR" sz="1200" dirty="0" smtClean="0">
                <a:solidFill>
                  <a:srgbClr val="FF0000"/>
                </a:solidFill>
              </a:rPr>
              <a:t>of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 smtClean="0">
                <a:solidFill>
                  <a:srgbClr val="FF0000"/>
                </a:solidFill>
              </a:rPr>
              <a:t>fascial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collagen</a:t>
            </a:r>
            <a:r>
              <a:rPr lang="tr-TR" sz="1200" dirty="0">
                <a:solidFill>
                  <a:srgbClr val="FF0000"/>
                </a:solidFill>
              </a:rPr>
              <a:t> in </a:t>
            </a:r>
            <a:r>
              <a:rPr lang="tr-TR" sz="1200" dirty="0" err="1">
                <a:solidFill>
                  <a:srgbClr val="FF0000"/>
                </a:solidFill>
              </a:rPr>
              <a:t>stress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urinary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incontinence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Am</a:t>
            </a:r>
            <a:r>
              <a:rPr lang="tr-TR" sz="1200" dirty="0">
                <a:solidFill>
                  <a:srgbClr val="FF0000"/>
                </a:solidFill>
              </a:rPr>
              <a:t> J </a:t>
            </a:r>
            <a:r>
              <a:rPr lang="tr-TR" sz="1200" dirty="0" err="1" smtClean="0">
                <a:solidFill>
                  <a:srgbClr val="FF0000"/>
                </a:solidFill>
              </a:rPr>
              <a:t>Obstet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it-IT" sz="1200" dirty="0" err="1" smtClean="0">
                <a:solidFill>
                  <a:srgbClr val="FF0000"/>
                </a:solidFill>
              </a:rPr>
              <a:t>Gynecol</a:t>
            </a:r>
            <a:r>
              <a:rPr lang="it-IT" sz="1200" dirty="0" smtClean="0">
                <a:solidFill>
                  <a:srgbClr val="FF0000"/>
                </a:solidFill>
              </a:rPr>
              <a:t> </a:t>
            </a:r>
            <a:r>
              <a:rPr lang="it-IT" sz="1200" dirty="0">
                <a:solidFill>
                  <a:srgbClr val="FF0000"/>
                </a:solidFill>
              </a:rPr>
              <a:t>179:1511–1514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741042" y="595423"/>
            <a:ext cx="51461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 smtClean="0"/>
              <a:t>Stress</a:t>
            </a:r>
            <a:r>
              <a:rPr lang="tr-TR" sz="2400" dirty="0" smtClean="0"/>
              <a:t> </a:t>
            </a:r>
            <a:r>
              <a:rPr lang="tr-TR" sz="2400" dirty="0" err="1" smtClean="0"/>
              <a:t>üriner</a:t>
            </a:r>
            <a:r>
              <a:rPr lang="tr-TR" sz="2400" dirty="0" smtClean="0"/>
              <a:t> </a:t>
            </a:r>
            <a:r>
              <a:rPr lang="tr-TR" sz="2400" dirty="0" err="1" smtClean="0"/>
              <a:t>inkontinansı</a:t>
            </a:r>
            <a:r>
              <a:rPr lang="tr-TR" sz="2400" dirty="0" smtClean="0"/>
              <a:t> olan kadınların </a:t>
            </a:r>
            <a:r>
              <a:rPr lang="tr-TR" sz="2400" dirty="0" err="1" smtClean="0"/>
              <a:t>vagina</a:t>
            </a:r>
            <a:r>
              <a:rPr lang="tr-TR" sz="2400" dirty="0" smtClean="0"/>
              <a:t> ön duvarında azalmış </a:t>
            </a:r>
            <a:r>
              <a:rPr lang="tr-TR" sz="2400" dirty="0" err="1" smtClean="0"/>
              <a:t>kollajen</a:t>
            </a:r>
            <a:r>
              <a:rPr lang="tr-TR" sz="2400" dirty="0" smtClean="0"/>
              <a:t> içeriği daha sık görülmektedir.</a:t>
            </a:r>
          </a:p>
          <a:p>
            <a:endParaRPr lang="tr-TR" dirty="0"/>
          </a:p>
          <a:p>
            <a:pPr algn="r"/>
            <a:r>
              <a:rPr lang="tr-TR" sz="1200" dirty="0" err="1">
                <a:solidFill>
                  <a:srgbClr val="FF0000"/>
                </a:solidFill>
              </a:rPr>
              <a:t>Keane</a:t>
            </a:r>
            <a:r>
              <a:rPr lang="tr-TR" sz="1200" dirty="0">
                <a:solidFill>
                  <a:srgbClr val="FF0000"/>
                </a:solidFill>
              </a:rPr>
              <a:t> DP, </a:t>
            </a:r>
            <a:r>
              <a:rPr lang="tr-TR" sz="1200" dirty="0" err="1">
                <a:solidFill>
                  <a:srgbClr val="FF0000"/>
                </a:solidFill>
              </a:rPr>
              <a:t>Sims</a:t>
            </a:r>
            <a:r>
              <a:rPr lang="tr-TR" sz="1200" dirty="0">
                <a:solidFill>
                  <a:srgbClr val="FF0000"/>
                </a:solidFill>
              </a:rPr>
              <a:t> TJ, </a:t>
            </a:r>
            <a:r>
              <a:rPr lang="tr-TR" sz="1200" dirty="0" err="1">
                <a:solidFill>
                  <a:srgbClr val="FF0000"/>
                </a:solidFill>
              </a:rPr>
              <a:t>Abrams</a:t>
            </a:r>
            <a:r>
              <a:rPr lang="tr-TR" sz="1200" dirty="0">
                <a:solidFill>
                  <a:srgbClr val="FF0000"/>
                </a:solidFill>
              </a:rPr>
              <a:t> P, </a:t>
            </a:r>
            <a:r>
              <a:rPr lang="tr-TR" sz="1200" dirty="0" err="1">
                <a:solidFill>
                  <a:srgbClr val="FF0000"/>
                </a:solidFill>
              </a:rPr>
              <a:t>Bailey</a:t>
            </a:r>
            <a:r>
              <a:rPr lang="tr-TR" sz="1200" dirty="0">
                <a:solidFill>
                  <a:srgbClr val="FF0000"/>
                </a:solidFill>
              </a:rPr>
              <a:t> AJ (1997) Analysis of </a:t>
            </a:r>
            <a:r>
              <a:rPr lang="tr-TR" sz="1200" dirty="0" err="1" smtClean="0">
                <a:solidFill>
                  <a:srgbClr val="FF0000"/>
                </a:solidFill>
              </a:rPr>
              <a:t>collagen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 smtClean="0">
                <a:solidFill>
                  <a:srgbClr val="FF0000"/>
                </a:solidFill>
              </a:rPr>
              <a:t>status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>
                <a:solidFill>
                  <a:srgbClr val="FF0000"/>
                </a:solidFill>
              </a:rPr>
              <a:t>in </a:t>
            </a:r>
            <a:r>
              <a:rPr lang="tr-TR" sz="1200" dirty="0" err="1">
                <a:solidFill>
                  <a:srgbClr val="FF0000"/>
                </a:solidFill>
              </a:rPr>
              <a:t>premenopausal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nulliparous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women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with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 smtClean="0">
                <a:solidFill>
                  <a:srgbClr val="FF0000"/>
                </a:solidFill>
              </a:rPr>
              <a:t>genuine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 smtClean="0">
                <a:solidFill>
                  <a:srgbClr val="FF0000"/>
                </a:solidFill>
              </a:rPr>
              <a:t>stress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incontinence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Br</a:t>
            </a:r>
            <a:r>
              <a:rPr lang="tr-TR" sz="1200" dirty="0">
                <a:solidFill>
                  <a:srgbClr val="FF0000"/>
                </a:solidFill>
              </a:rPr>
              <a:t> J </a:t>
            </a:r>
            <a:r>
              <a:rPr lang="tr-TR" sz="1200" dirty="0" err="1">
                <a:solidFill>
                  <a:srgbClr val="FF0000"/>
                </a:solidFill>
              </a:rPr>
              <a:t>Obstet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Gynaecol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smtClean="0">
                <a:solidFill>
                  <a:srgbClr val="FF0000"/>
                </a:solidFill>
              </a:rPr>
              <a:t>104:994 998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723014" y="2849526"/>
            <a:ext cx="48271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SUİ olan kadınlarda </a:t>
            </a:r>
            <a:r>
              <a:rPr lang="tr-TR" sz="2400" dirty="0" err="1" smtClean="0"/>
              <a:t>kollajen</a:t>
            </a:r>
            <a:r>
              <a:rPr lang="tr-TR" sz="2400" dirty="0" smtClean="0"/>
              <a:t> yıkım ürünlerinin atılımı fazla</a:t>
            </a:r>
          </a:p>
          <a:p>
            <a:pPr algn="r"/>
            <a:r>
              <a:rPr lang="tr-TR" sz="1200" dirty="0" err="1" smtClean="0">
                <a:solidFill>
                  <a:srgbClr val="FF0000"/>
                </a:solidFill>
              </a:rPr>
              <a:t>Kushner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>
                <a:solidFill>
                  <a:srgbClr val="FF0000"/>
                </a:solidFill>
              </a:rPr>
              <a:t>L, </a:t>
            </a:r>
            <a:r>
              <a:rPr lang="tr-TR" sz="1200" dirty="0" err="1">
                <a:solidFill>
                  <a:srgbClr val="FF0000"/>
                </a:solidFill>
              </a:rPr>
              <a:t>Mathrubutham</a:t>
            </a:r>
            <a:r>
              <a:rPr lang="tr-TR" sz="1200" dirty="0">
                <a:solidFill>
                  <a:srgbClr val="FF0000"/>
                </a:solidFill>
              </a:rPr>
              <a:t> M, </a:t>
            </a:r>
            <a:r>
              <a:rPr lang="tr-TR" sz="1200" dirty="0" err="1">
                <a:solidFill>
                  <a:srgbClr val="FF0000"/>
                </a:solidFill>
              </a:rPr>
              <a:t>Burney</a:t>
            </a:r>
            <a:r>
              <a:rPr lang="tr-TR" sz="1200" dirty="0">
                <a:solidFill>
                  <a:srgbClr val="FF0000"/>
                </a:solidFill>
              </a:rPr>
              <a:t> T et </a:t>
            </a:r>
            <a:r>
              <a:rPr lang="tr-TR" sz="1200" dirty="0" smtClean="0">
                <a:solidFill>
                  <a:srgbClr val="FF0000"/>
                </a:solidFill>
              </a:rPr>
              <a:t>al: </a:t>
            </a:r>
            <a:r>
              <a:rPr lang="tr-TR" sz="1200" dirty="0" err="1" smtClean="0">
                <a:solidFill>
                  <a:srgbClr val="FF0000"/>
                </a:solidFill>
              </a:rPr>
              <a:t>Excretion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>
                <a:solidFill>
                  <a:srgbClr val="FF0000"/>
                </a:solidFill>
              </a:rPr>
              <a:t>of </a:t>
            </a:r>
            <a:r>
              <a:rPr lang="tr-TR" sz="1200" dirty="0" err="1">
                <a:solidFill>
                  <a:srgbClr val="FF0000"/>
                </a:solidFill>
              </a:rPr>
              <a:t>collagen-derived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peptides</a:t>
            </a:r>
            <a:r>
              <a:rPr lang="tr-TR" sz="1200" dirty="0">
                <a:solidFill>
                  <a:srgbClr val="FF0000"/>
                </a:solidFill>
              </a:rPr>
              <a:t> is </a:t>
            </a:r>
            <a:r>
              <a:rPr lang="tr-TR" sz="1200" dirty="0" err="1" smtClean="0">
                <a:solidFill>
                  <a:srgbClr val="FF0000"/>
                </a:solidFill>
              </a:rPr>
              <a:t>increased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>
                <a:solidFill>
                  <a:srgbClr val="FF0000"/>
                </a:solidFill>
              </a:rPr>
              <a:t>in </a:t>
            </a:r>
            <a:r>
              <a:rPr lang="tr-TR" sz="1200" dirty="0" err="1">
                <a:solidFill>
                  <a:srgbClr val="FF0000"/>
                </a:solidFill>
              </a:rPr>
              <a:t>women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with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stress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urinary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 smtClean="0">
                <a:solidFill>
                  <a:srgbClr val="FF0000"/>
                </a:solidFill>
              </a:rPr>
              <a:t>incontinence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Neurourol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Urodyn</a:t>
            </a:r>
            <a:r>
              <a:rPr lang="tr-TR" sz="1200" dirty="0">
                <a:solidFill>
                  <a:srgbClr val="FF0000"/>
                </a:solidFill>
              </a:rPr>
              <a:t> 2004; </a:t>
            </a:r>
            <a:r>
              <a:rPr lang="tr-TR" sz="1200" b="1" dirty="0">
                <a:solidFill>
                  <a:srgbClr val="FF0000"/>
                </a:solidFill>
              </a:rPr>
              <a:t>23: </a:t>
            </a:r>
            <a:r>
              <a:rPr lang="tr-TR" sz="1200" dirty="0">
                <a:solidFill>
                  <a:srgbClr val="FF0000"/>
                </a:solidFill>
              </a:rPr>
              <a:t>198. </a:t>
            </a:r>
          </a:p>
          <a:p>
            <a:pPr algn="r"/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741042" y="2785730"/>
            <a:ext cx="51461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SUİ olan kadınlarda </a:t>
            </a:r>
            <a:r>
              <a:rPr lang="tr-TR" sz="2400" dirty="0" err="1" smtClean="0"/>
              <a:t>fibroblastlarda</a:t>
            </a:r>
            <a:r>
              <a:rPr lang="tr-TR" sz="2400" dirty="0" smtClean="0"/>
              <a:t> </a:t>
            </a:r>
            <a:r>
              <a:rPr lang="tr-TR" sz="2400" dirty="0" err="1" smtClean="0"/>
              <a:t>kollajen</a:t>
            </a:r>
            <a:r>
              <a:rPr lang="tr-TR" sz="2400" dirty="0" smtClean="0"/>
              <a:t> sentezi azalmıştır.</a:t>
            </a:r>
          </a:p>
          <a:p>
            <a:pPr algn="r"/>
            <a:r>
              <a:rPr lang="tr-TR" sz="1200" dirty="0" err="1">
                <a:solidFill>
                  <a:srgbClr val="FF0000"/>
                </a:solidFill>
              </a:rPr>
              <a:t>Falconer</a:t>
            </a:r>
            <a:r>
              <a:rPr lang="tr-TR" sz="1200" dirty="0">
                <a:solidFill>
                  <a:srgbClr val="FF0000"/>
                </a:solidFill>
              </a:rPr>
              <a:t> C, </a:t>
            </a:r>
            <a:r>
              <a:rPr lang="tr-TR" sz="1200" dirty="0" err="1">
                <a:solidFill>
                  <a:srgbClr val="FF0000"/>
                </a:solidFill>
              </a:rPr>
              <a:t>Ekman</a:t>
            </a:r>
            <a:r>
              <a:rPr lang="tr-TR" sz="1200" dirty="0">
                <a:solidFill>
                  <a:srgbClr val="FF0000"/>
                </a:solidFill>
              </a:rPr>
              <a:t> G, </a:t>
            </a:r>
            <a:r>
              <a:rPr lang="tr-TR" sz="1200" dirty="0" err="1">
                <a:solidFill>
                  <a:srgbClr val="FF0000"/>
                </a:solidFill>
              </a:rPr>
              <a:t>Malmstrom</a:t>
            </a:r>
            <a:r>
              <a:rPr lang="tr-TR" sz="1200" dirty="0">
                <a:solidFill>
                  <a:srgbClr val="FF0000"/>
                </a:solidFill>
              </a:rPr>
              <a:t> A et al: </a:t>
            </a:r>
            <a:r>
              <a:rPr lang="tr-TR" sz="1200" dirty="0" err="1" smtClean="0">
                <a:solidFill>
                  <a:srgbClr val="FF0000"/>
                </a:solidFill>
              </a:rPr>
              <a:t>Decreased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collagen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synthesis</a:t>
            </a:r>
            <a:r>
              <a:rPr lang="tr-TR" sz="1200" dirty="0">
                <a:solidFill>
                  <a:srgbClr val="FF0000"/>
                </a:solidFill>
              </a:rPr>
              <a:t> in </a:t>
            </a:r>
            <a:r>
              <a:rPr lang="tr-TR" sz="1200" dirty="0" err="1">
                <a:solidFill>
                  <a:srgbClr val="FF0000"/>
                </a:solidFill>
              </a:rPr>
              <a:t>stress-incontinent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women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Obstet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Gynecol</a:t>
            </a:r>
            <a:r>
              <a:rPr lang="tr-TR" sz="1200" dirty="0">
                <a:solidFill>
                  <a:srgbClr val="FF0000"/>
                </a:solidFill>
              </a:rPr>
              <a:t> 1994; </a:t>
            </a:r>
            <a:r>
              <a:rPr lang="tr-TR" sz="1200" b="1" dirty="0">
                <a:solidFill>
                  <a:srgbClr val="FF0000"/>
                </a:solidFill>
              </a:rPr>
              <a:t>84: </a:t>
            </a:r>
            <a:r>
              <a:rPr lang="tr-TR" sz="1200" dirty="0">
                <a:solidFill>
                  <a:srgbClr val="FF0000"/>
                </a:solidFill>
              </a:rPr>
              <a:t>583. </a:t>
            </a:r>
          </a:p>
          <a:p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3593804" y="4922322"/>
            <a:ext cx="51036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SUİ olan </a:t>
            </a:r>
            <a:r>
              <a:rPr lang="tr-TR" sz="2400" dirty="0" err="1" smtClean="0"/>
              <a:t>ratlarda</a:t>
            </a:r>
            <a:r>
              <a:rPr lang="tr-TR" sz="2400" dirty="0" smtClean="0"/>
              <a:t> </a:t>
            </a:r>
            <a:r>
              <a:rPr lang="tr-TR" sz="2400" dirty="0" err="1" smtClean="0"/>
              <a:t>kollajen</a:t>
            </a:r>
            <a:r>
              <a:rPr lang="tr-TR" sz="2400" dirty="0" smtClean="0"/>
              <a:t> yıkımından sorumlu MMP-13 geninde aktivite artışı mevcut</a:t>
            </a:r>
          </a:p>
          <a:p>
            <a:pPr algn="r"/>
            <a:r>
              <a:rPr lang="tr-TR" sz="1200" dirty="0">
                <a:solidFill>
                  <a:srgbClr val="FF0000"/>
                </a:solidFill>
              </a:rPr>
              <a:t>Lin G, </a:t>
            </a:r>
            <a:r>
              <a:rPr lang="tr-TR" sz="1200" dirty="0" err="1">
                <a:solidFill>
                  <a:srgbClr val="FF0000"/>
                </a:solidFill>
              </a:rPr>
              <a:t>Shindel</a:t>
            </a:r>
            <a:r>
              <a:rPr lang="tr-TR" sz="1200" dirty="0">
                <a:solidFill>
                  <a:srgbClr val="FF0000"/>
                </a:solidFill>
              </a:rPr>
              <a:t> AW, </a:t>
            </a:r>
            <a:r>
              <a:rPr lang="tr-TR" sz="1200" dirty="0" err="1">
                <a:solidFill>
                  <a:srgbClr val="FF0000"/>
                </a:solidFill>
              </a:rPr>
              <a:t>Banie</a:t>
            </a:r>
            <a:r>
              <a:rPr lang="tr-TR" sz="1200" dirty="0">
                <a:solidFill>
                  <a:srgbClr val="FF0000"/>
                </a:solidFill>
              </a:rPr>
              <a:t> L et al: </a:t>
            </a:r>
            <a:r>
              <a:rPr lang="tr-TR" sz="1200" dirty="0" err="1">
                <a:solidFill>
                  <a:srgbClr val="FF0000"/>
                </a:solidFill>
              </a:rPr>
              <a:t>Molecular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mechanisms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related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to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parturition-induced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stress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urinary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incontinence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Eur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Urol</a:t>
            </a:r>
            <a:r>
              <a:rPr lang="tr-TR" sz="1200" dirty="0">
                <a:solidFill>
                  <a:srgbClr val="FF0000"/>
                </a:solidFill>
              </a:rPr>
              <a:t> 2009; </a:t>
            </a:r>
            <a:r>
              <a:rPr lang="tr-TR" sz="1200" b="1" dirty="0">
                <a:solidFill>
                  <a:srgbClr val="FF0000"/>
                </a:solidFill>
              </a:rPr>
              <a:t>55: </a:t>
            </a:r>
            <a:r>
              <a:rPr lang="tr-TR" sz="1200" dirty="0">
                <a:solidFill>
                  <a:srgbClr val="FF0000"/>
                </a:solidFill>
              </a:rPr>
              <a:t>1213.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3343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028"/>
    </mc:Choice>
    <mc:Fallback xmlns="">
      <p:transition spd="slow" advTm="32028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07300" cy="27559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48857" y="4614531"/>
            <a:ext cx="5890437" cy="203132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Bu alandaki ilgili çalışmalar MEDLINE (1966-2017), </a:t>
            </a:r>
            <a:r>
              <a:rPr lang="tr-TR" dirty="0" err="1"/>
              <a:t>Scopus</a:t>
            </a:r>
            <a:r>
              <a:rPr lang="tr-TR" dirty="0"/>
              <a:t> (2004-2017), </a:t>
            </a:r>
            <a:r>
              <a:rPr lang="tr-TR" dirty="0" err="1"/>
              <a:t>Clinicaltrials.gov</a:t>
            </a:r>
            <a:r>
              <a:rPr lang="tr-TR" dirty="0"/>
              <a:t> (2008-2017) ve </a:t>
            </a:r>
            <a:r>
              <a:rPr lang="tr-TR" dirty="0" err="1"/>
              <a:t>Cochrane</a:t>
            </a:r>
            <a:r>
              <a:rPr lang="tr-TR" dirty="0"/>
              <a:t> Kontrollü Çalışmalar Merkezi Kayıt (CENTRAL) kullanılarak taranmıştır. Stres </a:t>
            </a:r>
            <a:r>
              <a:rPr lang="tr-TR" dirty="0" err="1"/>
              <a:t>üriner</a:t>
            </a:r>
            <a:r>
              <a:rPr lang="tr-TR" dirty="0"/>
              <a:t> </a:t>
            </a:r>
            <a:r>
              <a:rPr lang="tr-TR" dirty="0" err="1"/>
              <a:t>inkontinans</a:t>
            </a:r>
            <a:r>
              <a:rPr lang="tr-TR" dirty="0"/>
              <a:t> için tedavi seçeneği olarak sonuç bildiren tüm gözlemsel çalışmalar (</a:t>
            </a:r>
            <a:r>
              <a:rPr lang="tr-TR" dirty="0" err="1"/>
              <a:t>prospektif</a:t>
            </a:r>
            <a:r>
              <a:rPr lang="tr-TR" dirty="0"/>
              <a:t>, retrospektif, </a:t>
            </a:r>
            <a:r>
              <a:rPr lang="tr-TR" dirty="0" err="1"/>
              <a:t>randomize</a:t>
            </a:r>
            <a:r>
              <a:rPr lang="tr-TR" dirty="0"/>
              <a:t> ve </a:t>
            </a:r>
            <a:r>
              <a:rPr lang="tr-TR" dirty="0" err="1"/>
              <a:t>randomize</a:t>
            </a:r>
            <a:r>
              <a:rPr lang="tr-TR" dirty="0"/>
              <a:t> olmayan) dahil edilmeye çalışılmıştır.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48857" y="2946551"/>
            <a:ext cx="5273749" cy="1477328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Stres </a:t>
            </a:r>
            <a:r>
              <a:rPr lang="tr-TR" dirty="0" err="1"/>
              <a:t>üriner</a:t>
            </a:r>
            <a:r>
              <a:rPr lang="tr-TR" dirty="0"/>
              <a:t> </a:t>
            </a:r>
            <a:r>
              <a:rPr lang="tr-TR" dirty="0" err="1"/>
              <a:t>inkontinansın</a:t>
            </a:r>
            <a:r>
              <a:rPr lang="tr-TR" dirty="0"/>
              <a:t> (SÜİ) güncel tedavi yöntemleri ile ilgili güvenilirlik ve etkinlik endişeleri doğmaktadır. Bu derlemenin amacı SÜİ tedavi seçeneği olarak </a:t>
            </a:r>
            <a:r>
              <a:rPr lang="tr-TR" dirty="0" err="1"/>
              <a:t>vaginal</a:t>
            </a:r>
            <a:r>
              <a:rPr lang="tr-TR" dirty="0"/>
              <a:t> lazer tedavisi ile ilgili mevcut kanıtları sunmaktır.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6485860" y="3910062"/>
            <a:ext cx="5295014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Stres </a:t>
            </a:r>
            <a:r>
              <a:rPr lang="tr-TR" dirty="0" err="1"/>
              <a:t>üriner</a:t>
            </a:r>
            <a:r>
              <a:rPr lang="tr-TR" dirty="0"/>
              <a:t> </a:t>
            </a:r>
            <a:r>
              <a:rPr lang="tr-TR" dirty="0" err="1"/>
              <a:t>inkontinans</a:t>
            </a:r>
            <a:r>
              <a:rPr lang="tr-TR" dirty="0"/>
              <a:t> tedavisi amacıyla lazer tedavisi gören 818 hastayı içeren 13 çalışma dahil edilmiştir.</a:t>
            </a:r>
          </a:p>
        </p:txBody>
      </p:sp>
    </p:spTree>
    <p:extLst>
      <p:ext uri="{BB962C8B-B14F-4D97-AF65-F5344CB8AC3E}">
        <p14:creationId xmlns:p14="http://schemas.microsoft.com/office/powerpoint/2010/main" val="70855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9"/>
    </mc:Choice>
    <mc:Fallback xmlns="">
      <p:transition spd="slow" advTm="1119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07300" cy="2755900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2049" name="Resim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53563" y="-146050"/>
            <a:ext cx="5118100" cy="88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07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12"/>
    </mc:Choice>
    <mc:Fallback xmlns="">
      <p:transition spd="slow" advTm="2591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07300" cy="27559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909328" y="2970841"/>
            <a:ext cx="7825563" cy="230832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Yan etki</a:t>
            </a:r>
            <a:r>
              <a:rPr lang="tr-TR" dirty="0" smtClean="0"/>
              <a:t>;</a:t>
            </a:r>
          </a:p>
          <a:p>
            <a:endParaRPr lang="tr-TR" dirty="0"/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Majör yan etki yok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Tedavi sırasında orta şiddette ağrı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Tedavi sonrası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Tedavi sonrası </a:t>
            </a:r>
            <a:r>
              <a:rPr lang="tr-TR" dirty="0" err="1" smtClean="0"/>
              <a:t>dizüri</a:t>
            </a:r>
            <a:endParaRPr lang="tr-TR" dirty="0" smtClean="0"/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Hafif ödem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Vajinal akıntı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354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98"/>
    </mc:Choice>
    <mc:Fallback xmlns="">
      <p:transition spd="slow" advTm="13898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07300" cy="27559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3162227" y="2577650"/>
            <a:ext cx="5911702" cy="36933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SONUÇ</a:t>
            </a:r>
            <a:endParaRPr lang="tr-TR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3162227" y="3447444"/>
            <a:ext cx="5911702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SÜİ tedavisinde kullanışlı bir minimal </a:t>
            </a:r>
            <a:r>
              <a:rPr lang="tr-TR" dirty="0" err="1" smtClean="0"/>
              <a:t>invazif</a:t>
            </a:r>
            <a:r>
              <a:rPr lang="tr-TR" dirty="0" smtClean="0"/>
              <a:t> tedavi seçeneğidir.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3162227" y="4324303"/>
            <a:ext cx="5911702" cy="12003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Ancak </a:t>
            </a:r>
            <a:r>
              <a:rPr lang="tr-TR" dirty="0"/>
              <a:t>hiçbir çalışmada sonuçlar </a:t>
            </a:r>
            <a:r>
              <a:rPr lang="tr-TR" dirty="0" err="1"/>
              <a:t>pelvik</a:t>
            </a:r>
            <a:r>
              <a:rPr lang="tr-TR" dirty="0"/>
              <a:t> taban egzersizleri ve </a:t>
            </a:r>
            <a:r>
              <a:rPr lang="tr-TR" dirty="0" err="1"/>
              <a:t>mid-üretral</a:t>
            </a:r>
            <a:r>
              <a:rPr lang="tr-TR" dirty="0"/>
              <a:t> </a:t>
            </a:r>
            <a:r>
              <a:rPr lang="tr-TR" dirty="0" err="1"/>
              <a:t>slingler</a:t>
            </a:r>
            <a:r>
              <a:rPr lang="tr-TR" dirty="0"/>
              <a:t> gibi etkinliği kanıtlanmış tedavi yöntemleri ile karşılaştırma yapılmadığından kesin bir sonuca varılamamaktadır.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162228" y="5943242"/>
            <a:ext cx="5911702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Bu nedenle eldeki verilerle </a:t>
            </a:r>
            <a:r>
              <a:rPr lang="tr-TR" dirty="0" smtClean="0"/>
              <a:t>SÜİ </a:t>
            </a:r>
            <a:r>
              <a:rPr lang="tr-TR" dirty="0"/>
              <a:t>tedavisinde rutin </a:t>
            </a:r>
            <a:r>
              <a:rPr lang="tr-TR" dirty="0" err="1"/>
              <a:t>vaginal</a:t>
            </a:r>
            <a:r>
              <a:rPr lang="tr-TR" dirty="0"/>
              <a:t> lazer tedavisinin kullanılması mümkün görülmemektedir.</a:t>
            </a:r>
          </a:p>
        </p:txBody>
      </p:sp>
    </p:spTree>
    <p:extLst>
      <p:ext uri="{BB962C8B-B14F-4D97-AF65-F5344CB8AC3E}">
        <p14:creationId xmlns:p14="http://schemas.microsoft.com/office/powerpoint/2010/main" val="207999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98"/>
    </mc:Choice>
    <mc:Fallback xmlns="">
      <p:transition spd="slow" advTm="34498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400" cy="29845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89098" y="3423684"/>
            <a:ext cx="2551814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TOT</a:t>
            </a:r>
          </a:p>
          <a:p>
            <a:pPr algn="ctr"/>
            <a:endParaRPr lang="tr-TR" dirty="0"/>
          </a:p>
          <a:p>
            <a:pPr algn="ctr"/>
            <a:r>
              <a:rPr lang="tr-TR" dirty="0" smtClean="0"/>
              <a:t>50 hasta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648740" y="3423684"/>
            <a:ext cx="2551814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TVT</a:t>
            </a:r>
          </a:p>
          <a:p>
            <a:pPr algn="ctr"/>
            <a:endParaRPr lang="tr-TR" dirty="0"/>
          </a:p>
          <a:p>
            <a:pPr algn="ctr"/>
            <a:r>
              <a:rPr lang="tr-TR" dirty="0" smtClean="0"/>
              <a:t>50 hasta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6808382" y="3423684"/>
            <a:ext cx="2551814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Vaginal</a:t>
            </a:r>
            <a:r>
              <a:rPr lang="tr-TR" b="1" dirty="0" smtClean="0"/>
              <a:t> </a:t>
            </a:r>
            <a:r>
              <a:rPr lang="tr-TR" b="1" dirty="0" err="1" smtClean="0"/>
              <a:t>laser</a:t>
            </a:r>
            <a:endParaRPr lang="tr-TR" b="1" dirty="0" smtClean="0"/>
          </a:p>
          <a:p>
            <a:pPr algn="ctr"/>
            <a:endParaRPr lang="tr-TR" dirty="0"/>
          </a:p>
          <a:p>
            <a:pPr algn="ctr"/>
            <a:r>
              <a:rPr lang="tr-TR" dirty="0" smtClean="0"/>
              <a:t>50 hasta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89098" y="4827181"/>
            <a:ext cx="8871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Tedavi öncesi ve tedaviden 12 ay sonrasında</a:t>
            </a:r>
          </a:p>
          <a:p>
            <a:pPr marL="285750" indent="-285750" algn="ctr">
              <a:buFont typeface="Arial" charset="-94"/>
              <a:buChar char="•"/>
            </a:pPr>
            <a:r>
              <a:rPr lang="tr-TR" dirty="0" err="1" smtClean="0"/>
              <a:t>Ped</a:t>
            </a:r>
            <a:r>
              <a:rPr lang="tr-TR" dirty="0" smtClean="0"/>
              <a:t> testi ( 1 saatlik)</a:t>
            </a:r>
          </a:p>
          <a:p>
            <a:pPr marL="285750" indent="-285750" algn="ctr">
              <a:buFont typeface="Arial" charset="-94"/>
              <a:buChar char="•"/>
            </a:pPr>
            <a:r>
              <a:rPr lang="tr-TR" dirty="0" smtClean="0"/>
              <a:t>ICIQ-SF</a:t>
            </a:r>
          </a:p>
          <a:p>
            <a:pPr marL="285750" indent="-285750" algn="ctr">
              <a:buFont typeface="Arial" charset="-94"/>
              <a:buChar char="•"/>
            </a:pPr>
            <a:r>
              <a:rPr lang="tr-TR" dirty="0" smtClean="0"/>
              <a:t>OABSS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483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424"/>
    </mc:Choice>
    <mc:Fallback xmlns="">
      <p:transition spd="slow" advTm="3842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400" cy="29845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3300" y="2376170"/>
            <a:ext cx="4622800" cy="24384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1735" y="2376170"/>
            <a:ext cx="4584700" cy="21971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5938" y="4798060"/>
            <a:ext cx="47244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9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270"/>
    </mc:Choice>
    <mc:Fallback xmlns="">
      <p:transition spd="slow" advTm="3127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400" cy="29845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147777" y="3253563"/>
            <a:ext cx="4982072" cy="17543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Komplikasyon</a:t>
            </a:r>
          </a:p>
          <a:p>
            <a:r>
              <a:rPr lang="tr-TR" dirty="0" smtClean="0"/>
              <a:t>* TVT:    1 hastada şiddetli ağrı</a:t>
            </a:r>
          </a:p>
          <a:p>
            <a:r>
              <a:rPr lang="tr-TR" dirty="0"/>
              <a:t> </a:t>
            </a:r>
            <a:r>
              <a:rPr lang="tr-TR" dirty="0" smtClean="0"/>
              <a:t>              2 hastada </a:t>
            </a:r>
            <a:r>
              <a:rPr lang="tr-TR" dirty="0" err="1" smtClean="0"/>
              <a:t>infeksiyon</a:t>
            </a:r>
            <a:endParaRPr lang="tr-TR" dirty="0"/>
          </a:p>
          <a:p>
            <a:r>
              <a:rPr lang="tr-TR" dirty="0" smtClean="0"/>
              <a:t>* TOT :   1 hastada ciddi </a:t>
            </a:r>
            <a:r>
              <a:rPr lang="tr-TR" dirty="0" err="1" smtClean="0"/>
              <a:t>femoral</a:t>
            </a:r>
            <a:r>
              <a:rPr lang="tr-TR" dirty="0" smtClean="0"/>
              <a:t> ağrı</a:t>
            </a:r>
          </a:p>
          <a:p>
            <a:r>
              <a:rPr lang="tr-TR" dirty="0"/>
              <a:t> </a:t>
            </a:r>
            <a:r>
              <a:rPr lang="tr-TR" dirty="0" smtClean="0"/>
              <a:t>              1 hastada </a:t>
            </a:r>
            <a:r>
              <a:rPr lang="tr-TR" dirty="0" err="1" smtClean="0"/>
              <a:t>infeksiyon</a:t>
            </a:r>
            <a:endParaRPr lang="tr-TR" dirty="0" smtClean="0"/>
          </a:p>
          <a:p>
            <a:r>
              <a:rPr lang="tr-TR" dirty="0" smtClean="0"/>
              <a:t>* Lazer: Komplikasyon yok</a:t>
            </a:r>
          </a:p>
        </p:txBody>
      </p:sp>
    </p:spTree>
    <p:extLst>
      <p:ext uri="{BB962C8B-B14F-4D97-AF65-F5344CB8AC3E}">
        <p14:creationId xmlns:p14="http://schemas.microsoft.com/office/powerpoint/2010/main" val="204156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43"/>
    </mc:Choice>
    <mc:Fallback xmlns="">
      <p:transition spd="slow" advTm="18643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9400" cy="29845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76447" y="3444949"/>
            <a:ext cx="7995683" cy="240065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 SONUÇ</a:t>
            </a:r>
          </a:p>
          <a:p>
            <a:endParaRPr lang="tr-TR" b="1" dirty="0"/>
          </a:p>
          <a:p>
            <a:pPr marL="285750" indent="-285750">
              <a:buFont typeface="Arial" charset="-94"/>
              <a:buChar char="•"/>
            </a:pPr>
            <a:r>
              <a:rPr lang="tr-TR" sz="2400" dirty="0" smtClean="0"/>
              <a:t>Her üç tedavi seçeneği de </a:t>
            </a:r>
            <a:r>
              <a:rPr lang="tr-TR" sz="2400" dirty="0" err="1" smtClean="0"/>
              <a:t>SÜİ’da</a:t>
            </a:r>
            <a:r>
              <a:rPr lang="tr-TR" sz="2400" smtClean="0"/>
              <a:t> </a:t>
            </a:r>
            <a:r>
              <a:rPr lang="tr-TR" sz="2400" smtClean="0"/>
              <a:t>etkinlik </a:t>
            </a:r>
            <a:r>
              <a:rPr lang="tr-TR" sz="2400" dirty="0" smtClean="0"/>
              <a:t>bakımından benzer etkiye sahip</a:t>
            </a:r>
          </a:p>
          <a:p>
            <a:pPr marL="285750" indent="-285750">
              <a:buFont typeface="Arial" charset="-94"/>
              <a:buChar char="•"/>
            </a:pPr>
            <a:r>
              <a:rPr lang="tr-TR" sz="2400" dirty="0" smtClean="0"/>
              <a:t>Ancak komplikasyonlar ve MÜİ perspektifinden bakıldığında lazer tedavisinin etkinliği daha üstün görünmektedir.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680841" y="6242260"/>
            <a:ext cx="2977117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Etkinlik süresi ???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32887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40"/>
    </mc:Choice>
    <mc:Fallback xmlns="">
      <p:transition spd="slow" advTm="1484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40316"/>
            <a:ext cx="2649279" cy="2554989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L</a:t>
            </a:r>
            <a:r>
              <a:rPr lang="tr-TR" dirty="0" smtClean="0"/>
              <a:t> </a:t>
            </a:r>
            <a:r>
              <a:rPr lang="tr-TR" dirty="0" err="1" smtClean="0"/>
              <a:t>ight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A</a:t>
            </a:r>
            <a:r>
              <a:rPr lang="tr-TR" dirty="0" smtClean="0"/>
              <a:t> </a:t>
            </a:r>
            <a:r>
              <a:rPr lang="tr-TR" dirty="0" err="1" smtClean="0"/>
              <a:t>mplification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S</a:t>
            </a:r>
            <a:r>
              <a:rPr lang="tr-TR" dirty="0" smtClean="0"/>
              <a:t> </a:t>
            </a:r>
            <a:r>
              <a:rPr lang="tr-TR" dirty="0" err="1" smtClean="0"/>
              <a:t>timulated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E</a:t>
            </a:r>
            <a:r>
              <a:rPr lang="tr-TR" dirty="0" smtClean="0"/>
              <a:t> </a:t>
            </a:r>
            <a:r>
              <a:rPr lang="tr-TR" dirty="0" err="1" smtClean="0"/>
              <a:t>mission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R</a:t>
            </a:r>
            <a:r>
              <a:rPr lang="tr-TR" dirty="0" smtClean="0"/>
              <a:t> </a:t>
            </a:r>
            <a:r>
              <a:rPr lang="tr-TR" dirty="0" err="1" smtClean="0"/>
              <a:t>adiation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666807" y="871518"/>
            <a:ext cx="62732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Uyarılmış </a:t>
            </a:r>
            <a:r>
              <a:rPr lang="tr-TR" sz="2800" dirty="0"/>
              <a:t>Radyasyon Emisyonuyla Işık </a:t>
            </a:r>
            <a:r>
              <a:rPr lang="tr-TR" sz="2800" dirty="0" err="1"/>
              <a:t>Amplifikasyonu</a:t>
            </a:r>
            <a:endParaRPr lang="tr-TR" sz="2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1251983" y="5289923"/>
            <a:ext cx="9688033" cy="52322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Işınlar tek bir dalga boyu ile tek bir hedefe yönlenmektedir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838200" y="6093892"/>
            <a:ext cx="1051560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/>
              <a:t>Bu sayede dokuda geçici olarak ısı artışına neden olmaktadır</a:t>
            </a:r>
            <a:endParaRPr lang="tr-TR" sz="2800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 rotWithShape="1">
          <a:blip r:embed="rId2"/>
          <a:srcRect t="46431"/>
          <a:stretch/>
        </p:blipFill>
        <p:spPr>
          <a:xfrm>
            <a:off x="41399" y="2836117"/>
            <a:ext cx="4242880" cy="211234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9964" y="2831687"/>
            <a:ext cx="3418292" cy="217748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943" y="2687728"/>
            <a:ext cx="3609496" cy="260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2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41"/>
    </mc:Choice>
    <mc:Fallback xmlns="">
      <p:transition spd="slow" advTm="4554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29597" cy="291276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239" y="2912765"/>
            <a:ext cx="68834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92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29597" cy="291276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297172" y="3487479"/>
            <a:ext cx="71238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Değerlendirme </a:t>
            </a:r>
          </a:p>
          <a:p>
            <a:r>
              <a:rPr lang="tr-TR" dirty="0" smtClean="0"/>
              <a:t>Tedavi öncesi ve tedaviden 3 ay sonra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Klinik muayene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err="1" smtClean="0"/>
              <a:t>Perinometre</a:t>
            </a:r>
            <a:endParaRPr lang="tr-TR" dirty="0" smtClean="0"/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ICIQ-UI SF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PISQ-12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FSFI</a:t>
            </a:r>
          </a:p>
          <a:p>
            <a:pPr marL="285750" indent="-285750">
              <a:buFont typeface="Arial" charset="-94"/>
              <a:buChar char="•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94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08" y="2912765"/>
            <a:ext cx="6985000" cy="23114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429597" cy="291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58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29597" cy="291276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7006" y="3168965"/>
            <a:ext cx="69469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38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429597" cy="2912765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637953" y="3827721"/>
            <a:ext cx="7676707" cy="203132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SONUÇ</a:t>
            </a:r>
          </a:p>
          <a:p>
            <a:endParaRPr lang="tr-TR" b="1" dirty="0"/>
          </a:p>
          <a:p>
            <a:r>
              <a:rPr lang="tr-TR" dirty="0" smtClean="0"/>
              <a:t>SÜİ tedavisinde lazer seçeneği  hızlı, basit ve iyi </a:t>
            </a:r>
            <a:r>
              <a:rPr lang="tr-TR" dirty="0" err="1" smtClean="0"/>
              <a:t>tolere</a:t>
            </a:r>
            <a:r>
              <a:rPr lang="tr-TR" dirty="0" smtClean="0"/>
              <a:t> edilebilen bir tedavi yöntemidir.</a:t>
            </a:r>
          </a:p>
          <a:p>
            <a:r>
              <a:rPr lang="tr-TR" dirty="0" smtClean="0"/>
              <a:t>Hem hayat kalitesini arttırırken hem de cinsel fonksiyonu iyileştirmektedir.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8096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01200" cy="37973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55182" y="3805351"/>
            <a:ext cx="2998382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161 </a:t>
            </a:r>
            <a:r>
              <a:rPr lang="tr-TR" dirty="0" err="1" smtClean="0"/>
              <a:t>Postmenopozal</a:t>
            </a:r>
            <a:r>
              <a:rPr lang="tr-TR" dirty="0" smtClean="0"/>
              <a:t>  </a:t>
            </a:r>
            <a:r>
              <a:rPr lang="tr-TR" dirty="0" err="1" smtClean="0"/>
              <a:t>genitoüriner</a:t>
            </a:r>
            <a:r>
              <a:rPr lang="tr-TR" dirty="0" smtClean="0"/>
              <a:t> sendromu olan kadın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313661" y="4933508"/>
            <a:ext cx="2147776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Hafif derecede SÜİ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0122" y="5507667"/>
            <a:ext cx="3083442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4 seans lazer tedavisi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3253564" y="4307338"/>
            <a:ext cx="3891516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Bazal, 6. hafta ve 6.ay vajinal biyopsi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12-24-36. aylarda </a:t>
            </a:r>
          </a:p>
          <a:p>
            <a:pPr marL="742950" lvl="1" indent="-285750">
              <a:buFont typeface="Arial" charset="-94"/>
              <a:buChar char="•"/>
            </a:pPr>
            <a:r>
              <a:rPr lang="tr-TR" dirty="0" smtClean="0"/>
              <a:t>ICIQ_UI SF</a:t>
            </a:r>
          </a:p>
          <a:p>
            <a:pPr marL="742950" lvl="1" indent="-285750">
              <a:buFont typeface="Arial" charset="-94"/>
              <a:buChar char="•"/>
            </a:pPr>
            <a:r>
              <a:rPr lang="tr-TR" dirty="0" smtClean="0"/>
              <a:t>1 Saatlik </a:t>
            </a:r>
            <a:r>
              <a:rPr lang="tr-TR" dirty="0" err="1" smtClean="0"/>
              <a:t>ped</a:t>
            </a:r>
            <a:r>
              <a:rPr lang="tr-TR" dirty="0" smtClean="0"/>
              <a:t> testi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337" y="0"/>
            <a:ext cx="4434663" cy="304091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5737" y="3281902"/>
            <a:ext cx="44450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83033" cy="307821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386" y="3078210"/>
            <a:ext cx="7950200" cy="231140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2105247" y="5296885"/>
            <a:ext cx="2594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Mukoza </a:t>
            </a:r>
            <a:r>
              <a:rPr lang="tr-TR" dirty="0" err="1" smtClean="0"/>
              <a:t>epiteli</a:t>
            </a:r>
            <a:r>
              <a:rPr lang="tr-TR" dirty="0" smtClean="0"/>
              <a:t> </a:t>
            </a:r>
            <a:r>
              <a:rPr lang="tr-TR" dirty="0" err="1" smtClean="0"/>
              <a:t>atrofik</a:t>
            </a:r>
            <a:endParaRPr lang="tr-TR" dirty="0" smtClean="0"/>
          </a:p>
          <a:p>
            <a:pPr algn="ctr"/>
            <a:r>
              <a:rPr lang="tr-TR" dirty="0" smtClean="0"/>
              <a:t>Birkaç hücre tabakası mevcut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962452" y="5380672"/>
            <a:ext cx="21690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Epitel</a:t>
            </a:r>
            <a:r>
              <a:rPr lang="tr-TR" dirty="0" smtClean="0"/>
              <a:t> daha kalın</a:t>
            </a:r>
          </a:p>
          <a:p>
            <a:pPr algn="ctr"/>
            <a:r>
              <a:rPr lang="tr-TR" dirty="0" err="1" smtClean="0"/>
              <a:t>Yüzeyel</a:t>
            </a:r>
            <a:r>
              <a:rPr lang="tr-TR" dirty="0" smtClean="0"/>
              <a:t> hücreler çok sayıda</a:t>
            </a:r>
          </a:p>
          <a:p>
            <a:pPr algn="ctr"/>
            <a:r>
              <a:rPr lang="tr-TR" dirty="0" smtClean="0"/>
              <a:t>Altta yatan bağ doku iyi organize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336465" y="5389610"/>
            <a:ext cx="2190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Stromada</a:t>
            </a:r>
            <a:r>
              <a:rPr lang="tr-TR" dirty="0" smtClean="0"/>
              <a:t> yapısal iyileşme mevcut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397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05700" cy="23368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33917" y="2870791"/>
            <a:ext cx="2700670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22 hasta</a:t>
            </a:r>
          </a:p>
          <a:p>
            <a:r>
              <a:rPr lang="tr-TR" dirty="0" smtClean="0"/>
              <a:t>VLPP 20-60 cm2 H20 (ISD) 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33917" y="4185980"/>
            <a:ext cx="3508744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Üretral</a:t>
            </a:r>
            <a:r>
              <a:rPr lang="tr-TR" dirty="0" smtClean="0"/>
              <a:t> başlıkla</a:t>
            </a:r>
          </a:p>
          <a:p>
            <a:r>
              <a:rPr lang="tr-TR" dirty="0" smtClean="0"/>
              <a:t>3 hafta ara ile 2 seans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233917" y="5465135"/>
            <a:ext cx="270067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ICIQ_SF</a:t>
            </a:r>
          </a:p>
          <a:p>
            <a:r>
              <a:rPr lang="tr-TR" dirty="0" smtClean="0"/>
              <a:t>1 saatlik </a:t>
            </a:r>
            <a:r>
              <a:rPr lang="tr-TR" dirty="0" err="1" smtClean="0"/>
              <a:t>ped</a:t>
            </a:r>
            <a:r>
              <a:rPr lang="tr-TR" dirty="0" smtClean="0"/>
              <a:t> testi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461" y="2032591"/>
            <a:ext cx="4876800" cy="167640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5571461" y="5465135"/>
            <a:ext cx="5124893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İntrinsik</a:t>
            </a:r>
            <a:r>
              <a:rPr lang="tr-TR" dirty="0" smtClean="0"/>
              <a:t> </a:t>
            </a:r>
            <a:r>
              <a:rPr lang="tr-TR" dirty="0" err="1" smtClean="0"/>
              <a:t>Sfinkter</a:t>
            </a:r>
            <a:r>
              <a:rPr lang="tr-TR" dirty="0" smtClean="0"/>
              <a:t> Yetmezliği olan hasta gurubunda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err="1" smtClean="0"/>
              <a:t>İnvazif</a:t>
            </a:r>
            <a:r>
              <a:rPr lang="tr-TR" dirty="0" smtClean="0"/>
              <a:t> cerrahi tedavi istemeyen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Cerrahi tedaviye uygun olamayan hastalarda</a:t>
            </a:r>
          </a:p>
          <a:p>
            <a:r>
              <a:rPr lang="tr-TR" dirty="0"/>
              <a:t>g</a:t>
            </a:r>
            <a:r>
              <a:rPr lang="tr-TR" dirty="0" smtClean="0"/>
              <a:t>eçerli bir seçenek olarak sunulabilir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5571461" y="4185980"/>
            <a:ext cx="465706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1 hasta </a:t>
            </a:r>
            <a:r>
              <a:rPr lang="tr-TR" dirty="0" err="1" smtClean="0"/>
              <a:t>dizüri</a:t>
            </a:r>
            <a:endParaRPr lang="tr-TR" dirty="0" smtClean="0"/>
          </a:p>
          <a:p>
            <a:r>
              <a:rPr lang="tr-TR" dirty="0" smtClean="0"/>
              <a:t>1 hasta </a:t>
            </a:r>
            <a:r>
              <a:rPr lang="tr-TR" dirty="0" err="1" smtClean="0"/>
              <a:t>pelvik</a:t>
            </a:r>
            <a:r>
              <a:rPr lang="tr-TR" dirty="0" smtClean="0"/>
              <a:t> ağrı           24 saatte gerilemiş</a:t>
            </a:r>
            <a:endParaRPr lang="tr-TR" dirty="0"/>
          </a:p>
        </p:txBody>
      </p:sp>
      <p:sp>
        <p:nvSpPr>
          <p:cNvPr id="10" name="Sağ Ayraç 9"/>
          <p:cNvSpPr/>
          <p:nvPr/>
        </p:nvSpPr>
        <p:spPr>
          <a:xfrm>
            <a:off x="7389341" y="4185980"/>
            <a:ext cx="234778" cy="646331"/>
          </a:xfrm>
          <a:prstGeom prst="rightBrac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475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35179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61" y="3910663"/>
            <a:ext cx="6058160" cy="187554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4"/>
          <a:srcRect t="4766"/>
          <a:stretch/>
        </p:blipFill>
        <p:spPr>
          <a:xfrm>
            <a:off x="6754316" y="4003590"/>
            <a:ext cx="5132884" cy="178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14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5555856-9970-4BC3-9AA9-6A917F53AF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9972" y="0"/>
            <a:ext cx="6421721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F487851-BFAF-46D8-A1ED-50CAD6E46F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04484" y="4267832"/>
            <a:ext cx="4805996" cy="129711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700" b="1" kern="120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Genitouriner Sendromda Lazer Kullanımı</a:t>
            </a:r>
          </a:p>
        </p:txBody>
      </p:sp>
      <p:sp>
        <p:nvSpPr>
          <p:cNvPr id="13" name="Freeform 50">
            <a:extLst>
              <a:ext uri="{FF2B5EF4-FFF2-40B4-BE49-F238E27FC236}">
                <a16:creationId xmlns:a16="http://schemas.microsoft.com/office/drawing/2014/main" xmlns="" id="{13722DD7-BA73-4776-93A3-94491FEF72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7121" y="581159"/>
            <a:ext cx="5464879" cy="6276841"/>
          </a:xfrm>
          <a:custGeom>
            <a:avLst/>
            <a:gdLst>
              <a:gd name="connsiteX0" fmla="*/ 3299930 w 5464879"/>
              <a:gd name="connsiteY0" fmla="*/ 0 h 6276841"/>
              <a:gd name="connsiteX1" fmla="*/ 5398992 w 5464879"/>
              <a:gd name="connsiteY1" fmla="*/ 753544 h 6276841"/>
              <a:gd name="connsiteX2" fmla="*/ 5464879 w 5464879"/>
              <a:gd name="connsiteY2" fmla="*/ 813426 h 6276841"/>
              <a:gd name="connsiteX3" fmla="*/ 5464879 w 5464879"/>
              <a:gd name="connsiteY3" fmla="*/ 5786434 h 6276841"/>
              <a:gd name="connsiteX4" fmla="*/ 5398992 w 5464879"/>
              <a:gd name="connsiteY4" fmla="*/ 5846317 h 6276841"/>
              <a:gd name="connsiteX5" fmla="*/ 4872873 w 5464879"/>
              <a:gd name="connsiteY5" fmla="*/ 6201577 h 6276841"/>
              <a:gd name="connsiteX6" fmla="*/ 4716632 w 5464879"/>
              <a:gd name="connsiteY6" fmla="*/ 6276841 h 6276841"/>
              <a:gd name="connsiteX7" fmla="*/ 1883227 w 5464879"/>
              <a:gd name="connsiteY7" fmla="*/ 6276841 h 6276841"/>
              <a:gd name="connsiteX8" fmla="*/ 1726987 w 5464879"/>
              <a:gd name="connsiteY8" fmla="*/ 6201577 h 6276841"/>
              <a:gd name="connsiteX9" fmla="*/ 0 w 5464879"/>
              <a:gd name="connsiteY9" fmla="*/ 3299930 h 6276841"/>
              <a:gd name="connsiteX10" fmla="*/ 3299930 w 5464879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4879" h="6276841">
                <a:moveTo>
                  <a:pt x="3299930" y="0"/>
                </a:moveTo>
                <a:cubicBezTo>
                  <a:pt x="4097274" y="0"/>
                  <a:pt x="4828569" y="282789"/>
                  <a:pt x="5398992" y="753544"/>
                </a:cubicBezTo>
                <a:lnTo>
                  <a:pt x="5464879" y="813426"/>
                </a:lnTo>
                <a:lnTo>
                  <a:pt x="5464879" y="5786434"/>
                </a:lnTo>
                <a:lnTo>
                  <a:pt x="5398992" y="5846317"/>
                </a:lnTo>
                <a:cubicBezTo>
                  <a:pt x="5236014" y="5980818"/>
                  <a:pt x="5059904" y="6099975"/>
                  <a:pt x="4872873" y="6201577"/>
                </a:cubicBezTo>
                <a:lnTo>
                  <a:pt x="4716632" y="6276841"/>
                </a:lnTo>
                <a:lnTo>
                  <a:pt x="1883227" y="6276841"/>
                </a:lnTo>
                <a:lnTo>
                  <a:pt x="1726987" y="6201577"/>
                </a:lnTo>
                <a:cubicBezTo>
                  <a:pt x="698316" y="5642769"/>
                  <a:pt x="0" y="4552900"/>
                  <a:pt x="0" y="3299930"/>
                </a:cubicBezTo>
                <a:cubicBezTo>
                  <a:pt x="0" y="1477429"/>
                  <a:pt x="1477429" y="0"/>
                  <a:pt x="3299930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/>
          <a:srcRect l="18341" r="11680"/>
          <a:stretch/>
        </p:blipFill>
        <p:spPr>
          <a:xfrm>
            <a:off x="7709770" y="1916929"/>
            <a:ext cx="4141760" cy="3938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4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84890" cy="353709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0" y="3725584"/>
            <a:ext cx="5677786" cy="2862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CO</a:t>
            </a:r>
            <a:r>
              <a:rPr lang="tr-TR" b="1" baseline="-25000" dirty="0" smtClean="0"/>
              <a:t>2 </a:t>
            </a:r>
            <a:r>
              <a:rPr lang="tr-TR" b="1" dirty="0" smtClean="0"/>
              <a:t>Lazer;</a:t>
            </a:r>
          </a:p>
          <a:p>
            <a:endParaRPr lang="tr-TR" dirty="0"/>
          </a:p>
          <a:p>
            <a:r>
              <a:rPr lang="tr-TR" dirty="0" smtClean="0"/>
              <a:t>Gaz olan </a:t>
            </a:r>
            <a:r>
              <a:rPr lang="tr-TR" dirty="0" err="1" smtClean="0"/>
              <a:t>medium</a:t>
            </a:r>
            <a:r>
              <a:rPr lang="tr-TR" dirty="0" smtClean="0"/>
              <a:t> kullanılır</a:t>
            </a:r>
          </a:p>
          <a:p>
            <a:r>
              <a:rPr lang="tr-TR" dirty="0" smtClean="0"/>
              <a:t>10.600 </a:t>
            </a:r>
            <a:r>
              <a:rPr lang="tr-TR" dirty="0" err="1" smtClean="0"/>
              <a:t>nm</a:t>
            </a:r>
            <a:r>
              <a:rPr lang="tr-TR" dirty="0" smtClean="0"/>
              <a:t> dalga boyu( bu dalga boyu su tarafından güçlü şekilde </a:t>
            </a:r>
            <a:r>
              <a:rPr lang="tr-TR" dirty="0" err="1" smtClean="0"/>
              <a:t>absorbe</a:t>
            </a:r>
            <a:r>
              <a:rPr lang="tr-TR" dirty="0" smtClean="0"/>
              <a:t> edilir)</a:t>
            </a:r>
          </a:p>
          <a:p>
            <a:r>
              <a:rPr lang="tr-TR" dirty="0" smtClean="0"/>
              <a:t>Dokunun su içeriğine göre farklı derinlikte </a:t>
            </a:r>
            <a:r>
              <a:rPr lang="tr-TR" dirty="0" err="1" smtClean="0"/>
              <a:t>penetrasyon</a:t>
            </a:r>
            <a:r>
              <a:rPr lang="tr-TR" dirty="0" smtClean="0"/>
              <a:t> ve </a:t>
            </a:r>
            <a:r>
              <a:rPr lang="tr-TR" b="1" dirty="0" err="1" smtClean="0"/>
              <a:t>ablasyon</a:t>
            </a:r>
            <a:r>
              <a:rPr lang="tr-TR" dirty="0" smtClean="0"/>
              <a:t> etkisi göstermektedir.</a:t>
            </a:r>
          </a:p>
          <a:p>
            <a:r>
              <a:rPr lang="tr-TR" dirty="0" smtClean="0"/>
              <a:t>Derin termal hasarı önlemek için aralıklı şekilde gönderilmektedir.</a:t>
            </a:r>
          </a:p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124353" y="4449703"/>
            <a:ext cx="5826642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b="1" dirty="0" err="1" smtClean="0"/>
              <a:t>Erbium:YAG</a:t>
            </a:r>
            <a:r>
              <a:rPr lang="tr-TR" b="1" dirty="0" smtClean="0"/>
              <a:t> Lazer;</a:t>
            </a:r>
          </a:p>
          <a:p>
            <a:endParaRPr lang="tr-TR" dirty="0"/>
          </a:p>
          <a:p>
            <a:r>
              <a:rPr lang="tr-TR" dirty="0" smtClean="0"/>
              <a:t>Katı </a:t>
            </a:r>
            <a:r>
              <a:rPr lang="tr-TR" dirty="0" err="1" smtClean="0"/>
              <a:t>medium</a:t>
            </a:r>
            <a:r>
              <a:rPr lang="tr-TR" dirty="0" smtClean="0"/>
              <a:t> kullanır</a:t>
            </a:r>
          </a:p>
          <a:p>
            <a:r>
              <a:rPr lang="tr-TR" dirty="0" smtClean="0"/>
              <a:t>2940 </a:t>
            </a:r>
            <a:r>
              <a:rPr lang="tr-TR" dirty="0" err="1" smtClean="0"/>
              <a:t>nm</a:t>
            </a:r>
            <a:r>
              <a:rPr lang="tr-TR" dirty="0" smtClean="0"/>
              <a:t> dalga boyu( su moleküllerine artmış </a:t>
            </a:r>
            <a:r>
              <a:rPr lang="tr-TR" dirty="0" err="1" smtClean="0"/>
              <a:t>affinitesi</a:t>
            </a:r>
            <a:r>
              <a:rPr lang="tr-TR" dirty="0" smtClean="0"/>
              <a:t> nedeniyle daha odaklı bir </a:t>
            </a:r>
            <a:r>
              <a:rPr lang="tr-TR" dirty="0" err="1" smtClean="0"/>
              <a:t>ablasyon</a:t>
            </a:r>
            <a:r>
              <a:rPr lang="tr-TR" dirty="0" smtClean="0"/>
              <a:t> ve termal etki gösterir)</a:t>
            </a:r>
          </a:p>
          <a:p>
            <a:r>
              <a:rPr lang="tr-TR" dirty="0" smtClean="0"/>
              <a:t>CO</a:t>
            </a:r>
            <a:r>
              <a:rPr lang="tr-TR" baseline="-25000" dirty="0" smtClean="0"/>
              <a:t>2</a:t>
            </a:r>
            <a:r>
              <a:rPr lang="tr-TR" dirty="0" smtClean="0"/>
              <a:t> </a:t>
            </a:r>
            <a:r>
              <a:rPr lang="tr-TR" baseline="-25000" dirty="0" smtClean="0"/>
              <a:t>gibi</a:t>
            </a:r>
            <a:r>
              <a:rPr lang="tr-TR" dirty="0" smtClean="0"/>
              <a:t> </a:t>
            </a:r>
            <a:r>
              <a:rPr lang="tr-TR" dirty="0" err="1" smtClean="0"/>
              <a:t>koagülatif</a:t>
            </a:r>
            <a:r>
              <a:rPr lang="tr-TR" dirty="0" smtClean="0"/>
              <a:t> etki göstermemektedir.</a:t>
            </a:r>
            <a:endParaRPr lang="tr-TR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474" y="181048"/>
            <a:ext cx="5670926" cy="3790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8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850"/>
    </mc:Choice>
    <mc:Fallback xmlns="">
      <p:transition spd="slow" advTm="3185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MENOPOZUN GENİTOÜRİNER SEMPTOMLARI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552531"/>
            <a:ext cx="4005649" cy="2681417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>
              <a:buNone/>
            </a:pPr>
            <a:endParaRPr lang="tr-TR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400" dirty="0" smtClean="0"/>
              <a:t>Vajinal </a:t>
            </a:r>
            <a:r>
              <a:rPr lang="tr-TR" sz="2400" dirty="0" err="1" smtClean="0"/>
              <a:t>atrofi</a:t>
            </a:r>
            <a:r>
              <a:rPr lang="tr-TR" sz="2400" dirty="0" smtClean="0"/>
              <a:t>, </a:t>
            </a:r>
            <a:r>
              <a:rPr lang="tr-TR" sz="2400" dirty="0" err="1" smtClean="0"/>
              <a:t>menopozal</a:t>
            </a:r>
            <a:r>
              <a:rPr lang="tr-TR" sz="2400" dirty="0" smtClean="0"/>
              <a:t> </a:t>
            </a:r>
            <a:r>
              <a:rPr lang="tr-TR" sz="2400" dirty="0" err="1" smtClean="0"/>
              <a:t>hipoöstrojenik</a:t>
            </a:r>
            <a:r>
              <a:rPr lang="tr-TR" sz="2400" dirty="0" smtClean="0"/>
              <a:t> durumun direk bir sonucu olup </a:t>
            </a:r>
            <a:r>
              <a:rPr lang="tr-TR" sz="2400" dirty="0" err="1" smtClean="0"/>
              <a:t>genitoüriner</a:t>
            </a:r>
            <a:r>
              <a:rPr lang="tr-TR" sz="2400" dirty="0" smtClean="0"/>
              <a:t> sistemde anatomik ve fizyolojik değişikliklere neden olmaktadır.</a:t>
            </a:r>
          </a:p>
          <a:p>
            <a:pPr marL="0" indent="0">
              <a:buNone/>
            </a:pP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6870357" y="1952367"/>
            <a:ext cx="4374292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Vajinal </a:t>
            </a:r>
            <a:r>
              <a:rPr lang="tr-TR" sz="2400" dirty="0" err="1"/>
              <a:t>atrofi</a:t>
            </a:r>
            <a:r>
              <a:rPr lang="tr-TR" sz="2400" dirty="0"/>
              <a:t> sonucunda, vajinal ve </a:t>
            </a:r>
            <a:r>
              <a:rPr lang="tr-TR" sz="2400" dirty="0" err="1"/>
              <a:t>vulvar</a:t>
            </a:r>
            <a:r>
              <a:rPr lang="tr-TR" sz="2400" dirty="0"/>
              <a:t> kuruluk, akıntı, kaşıntı ve </a:t>
            </a:r>
            <a:r>
              <a:rPr lang="tr-TR" sz="2400" dirty="0" err="1"/>
              <a:t>disparoni</a:t>
            </a:r>
            <a:r>
              <a:rPr lang="tr-TR" sz="2400" dirty="0"/>
              <a:t> görülmektedir.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6870357" y="3414375"/>
            <a:ext cx="4374292" cy="318548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400" dirty="0"/>
              <a:t>Vajinal kuruluk </a:t>
            </a:r>
            <a:r>
              <a:rPr lang="tr-TR" sz="2400" dirty="0" err="1"/>
              <a:t>insidansı</a:t>
            </a:r>
            <a:r>
              <a:rPr lang="tr-TR" sz="2400" dirty="0"/>
              <a:t> </a:t>
            </a:r>
            <a:r>
              <a:rPr lang="tr-TR" sz="2400" dirty="0" err="1"/>
              <a:t>reprodüktif</a:t>
            </a:r>
            <a:r>
              <a:rPr lang="tr-TR" sz="2400" dirty="0"/>
              <a:t> dönemde %3, erken </a:t>
            </a:r>
            <a:r>
              <a:rPr lang="tr-TR" sz="2400" dirty="0" err="1"/>
              <a:t>menopozal</a:t>
            </a:r>
            <a:r>
              <a:rPr lang="tr-TR" sz="2400" dirty="0"/>
              <a:t> geçişte %4, geç </a:t>
            </a:r>
            <a:r>
              <a:rPr lang="tr-TR" sz="2400" dirty="0" err="1"/>
              <a:t>menopozal</a:t>
            </a:r>
            <a:r>
              <a:rPr lang="tr-TR" sz="2400" dirty="0"/>
              <a:t> geçişte %21, menopozdan üç yıl sonraki dönemde %47 oranında gözlenmektedir. </a:t>
            </a:r>
            <a:endParaRPr lang="tr-TR" sz="2400" dirty="0" smtClean="0"/>
          </a:p>
          <a:p>
            <a:pPr algn="r"/>
            <a:r>
              <a:rPr lang="tr-TR" sz="1100" dirty="0" smtClean="0">
                <a:solidFill>
                  <a:srgbClr val="FF0000"/>
                </a:solidFill>
              </a:rPr>
              <a:t>(</a:t>
            </a:r>
            <a:r>
              <a:rPr lang="tr-TR" sz="1100" dirty="0" err="1">
                <a:solidFill>
                  <a:srgbClr val="FF0000"/>
                </a:solidFill>
              </a:rPr>
              <a:t>Woods</a:t>
            </a:r>
            <a:r>
              <a:rPr lang="tr-TR" sz="1100" dirty="0">
                <a:solidFill>
                  <a:srgbClr val="FF0000"/>
                </a:solidFill>
              </a:rPr>
              <a:t> NF, </a:t>
            </a:r>
            <a:r>
              <a:rPr lang="tr-TR" sz="1100" dirty="0" err="1">
                <a:solidFill>
                  <a:srgbClr val="FF0000"/>
                </a:solidFill>
              </a:rPr>
              <a:t>Mitchell</a:t>
            </a:r>
            <a:r>
              <a:rPr lang="tr-TR" sz="1100" dirty="0">
                <a:solidFill>
                  <a:srgbClr val="FF0000"/>
                </a:solidFill>
              </a:rPr>
              <a:t> ES.</a:t>
            </a:r>
            <a:r>
              <a:rPr lang="en-US" sz="1100" dirty="0">
                <a:solidFill>
                  <a:srgbClr val="FF0000"/>
                </a:solidFill>
              </a:rPr>
              <a:t>Symptoms during the perimenopause: prevalence, severity, trajectory, and significance in women's lives.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en-US" sz="1100" dirty="0">
                <a:solidFill>
                  <a:srgbClr val="FF0000"/>
                </a:solidFill>
              </a:rPr>
              <a:t>Am J Med. 2005;118 </a:t>
            </a:r>
            <a:r>
              <a:rPr lang="en-US" sz="1100" dirty="0" err="1">
                <a:solidFill>
                  <a:srgbClr val="FF0000"/>
                </a:solidFill>
              </a:rPr>
              <a:t>Suppl</a:t>
            </a:r>
            <a:r>
              <a:rPr lang="en-US" sz="1100" dirty="0">
                <a:solidFill>
                  <a:srgbClr val="FF0000"/>
                </a:solidFill>
              </a:rPr>
              <a:t> 12B:14.</a:t>
            </a:r>
            <a:r>
              <a:rPr lang="tr-TR" sz="1100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3911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3277" y="147637"/>
            <a:ext cx="10515600" cy="1325563"/>
          </a:xfrm>
        </p:spPr>
        <p:txBody>
          <a:bodyPr/>
          <a:lstStyle/>
          <a:p>
            <a:r>
              <a:rPr lang="tr-TR" dirty="0" smtClean="0"/>
              <a:t>Tedavi </a:t>
            </a:r>
            <a:r>
              <a:rPr lang="tr-TR" dirty="0" err="1" smtClean="0"/>
              <a:t>Endikasyonları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354" y="0"/>
            <a:ext cx="6329855" cy="14732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800" y="877761"/>
            <a:ext cx="3759200" cy="8636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3277" y="1669536"/>
            <a:ext cx="5977054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000" dirty="0" err="1" smtClean="0"/>
              <a:t>Genitoüriner</a:t>
            </a:r>
            <a:r>
              <a:rPr lang="tr-TR" sz="2000" dirty="0" smtClean="0"/>
              <a:t> sistem semptomları olan hastalarda</a:t>
            </a:r>
          </a:p>
          <a:p>
            <a:pPr algn="ctr"/>
            <a:r>
              <a:rPr lang="tr-TR" sz="2000" dirty="0" smtClean="0"/>
              <a:t>Eğer sistemik hormon tedavisi için </a:t>
            </a:r>
            <a:r>
              <a:rPr lang="tr-TR" sz="2000" dirty="0" err="1" smtClean="0"/>
              <a:t>endikasyon</a:t>
            </a:r>
            <a:r>
              <a:rPr lang="tr-TR" sz="2000" dirty="0" smtClean="0"/>
              <a:t> yoksa</a:t>
            </a:r>
            <a:endParaRPr lang="tr-TR" sz="2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7168117" y="1669536"/>
            <a:ext cx="4999061" cy="70788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Düşük doz </a:t>
            </a:r>
            <a:r>
              <a:rPr lang="tr-TR" sz="2000" dirty="0" err="1" smtClean="0"/>
              <a:t>vaginal</a:t>
            </a:r>
            <a:r>
              <a:rPr lang="tr-TR" sz="2000" dirty="0" smtClean="0"/>
              <a:t> östrojen tedavisi ve diğer tedaviler önerilmektedir.</a:t>
            </a:r>
            <a:endParaRPr lang="tr-TR" sz="20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93277" y="2787457"/>
            <a:ext cx="5452493" cy="29238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/>
              <a:t>Krem, halka veya tablet formlarında kullanılabilir (</a:t>
            </a:r>
            <a:r>
              <a:rPr lang="tr-TR" sz="2000" dirty="0" err="1"/>
              <a:t>östradiol</a:t>
            </a:r>
            <a:r>
              <a:rPr lang="tr-TR" sz="2000" dirty="0"/>
              <a:t>/</a:t>
            </a:r>
            <a:r>
              <a:rPr lang="tr-TR" sz="2000" dirty="0" err="1"/>
              <a:t>konjuge</a:t>
            </a:r>
            <a:r>
              <a:rPr lang="tr-TR" sz="2000" dirty="0"/>
              <a:t> östrojen</a:t>
            </a:r>
            <a:r>
              <a:rPr lang="tr-TR" sz="2000" dirty="0" smtClean="0"/>
              <a:t>).</a:t>
            </a:r>
          </a:p>
          <a:p>
            <a:r>
              <a:rPr lang="tr-TR" sz="2000" dirty="0" err="1"/>
              <a:t>Randomize</a:t>
            </a:r>
            <a:r>
              <a:rPr lang="tr-TR" sz="2000" dirty="0"/>
              <a:t> kontrollü çalışmalara göre 10 mikrogram gibi düşük dozdaki vajinal </a:t>
            </a:r>
            <a:r>
              <a:rPr lang="tr-TR" sz="2000" dirty="0" err="1"/>
              <a:t>östradiol</a:t>
            </a:r>
            <a:r>
              <a:rPr lang="tr-TR" sz="2000" dirty="0"/>
              <a:t> semptomları etkin şekilde iyileştirir. </a:t>
            </a:r>
            <a:endParaRPr lang="tr-TR" sz="2000" dirty="0" smtClean="0"/>
          </a:p>
          <a:p>
            <a:pPr algn="r"/>
            <a:r>
              <a:rPr lang="tr-TR" sz="1200" dirty="0" err="1" smtClean="0">
                <a:solidFill>
                  <a:srgbClr val="FF0000"/>
                </a:solidFill>
              </a:rPr>
              <a:t>Bachmann</a:t>
            </a:r>
            <a:r>
              <a:rPr lang="tr-TR" sz="1200" dirty="0" smtClean="0">
                <a:solidFill>
                  <a:srgbClr val="FF0000"/>
                </a:solidFill>
              </a:rPr>
              <a:t> </a:t>
            </a:r>
            <a:r>
              <a:rPr lang="tr-TR" sz="1200" dirty="0">
                <a:solidFill>
                  <a:srgbClr val="FF0000"/>
                </a:solidFill>
              </a:rPr>
              <a:t>G ve ark. </a:t>
            </a:r>
            <a:r>
              <a:rPr lang="en-US" sz="1200" dirty="0">
                <a:solidFill>
                  <a:srgbClr val="FF0000"/>
                </a:solidFill>
              </a:rPr>
              <a:t>Efficacy of low-dose estradiol vaginal tablets in the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en-US" sz="1200" dirty="0">
                <a:solidFill>
                  <a:srgbClr val="FF0000"/>
                </a:solidFill>
              </a:rPr>
              <a:t>treatment of atrophic vaginitis: a randomized controlled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trial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Obstet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Gynecol</a:t>
            </a:r>
            <a:r>
              <a:rPr lang="tr-TR" sz="1200" dirty="0">
                <a:solidFill>
                  <a:srgbClr val="FF0000"/>
                </a:solidFill>
              </a:rPr>
              <a:t> 2008;111:67–76.</a:t>
            </a:r>
            <a:r>
              <a:rPr lang="de-DE" sz="1200" dirty="0">
                <a:solidFill>
                  <a:srgbClr val="FF0000"/>
                </a:solidFill>
              </a:rPr>
              <a:t> Simon J</a:t>
            </a:r>
            <a:r>
              <a:rPr lang="tr-TR" sz="1200" dirty="0">
                <a:solidFill>
                  <a:srgbClr val="FF0000"/>
                </a:solidFill>
              </a:rPr>
              <a:t> ve ark.</a:t>
            </a:r>
            <a:r>
              <a:rPr lang="en-US" sz="1200" dirty="0">
                <a:solidFill>
                  <a:srgbClr val="FF0000"/>
                </a:solidFill>
              </a:rPr>
              <a:t>Effective treatment of vaginal atrophy with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en-US" sz="1200" dirty="0">
                <a:solidFill>
                  <a:srgbClr val="FF0000"/>
                </a:solidFill>
              </a:rPr>
              <a:t>an ultra-low-dose estradiol vaginal tablet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Obstet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Gynecol</a:t>
            </a:r>
            <a:r>
              <a:rPr lang="tr-TR" sz="1200" dirty="0">
                <a:solidFill>
                  <a:srgbClr val="FF0000"/>
                </a:solidFill>
              </a:rPr>
              <a:t> 2008;112:1053–60.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9" name="Sağ Ok 8"/>
          <p:cNvSpPr/>
          <p:nvPr/>
        </p:nvSpPr>
        <p:spPr>
          <a:xfrm>
            <a:off x="6279413" y="1862612"/>
            <a:ext cx="679622" cy="444843"/>
          </a:xfrm>
          <a:prstGeom prst="rightArrow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6598508" y="2787457"/>
            <a:ext cx="5568670" cy="255454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sz="2000" dirty="0"/>
              <a:t>Lokal östrojen kullanımı ile sistemik dolaşımdaki östrojen miktarları değişken olduğundan, geçici olan östrojen yükselmeleri klinik olarak önemli olduğundan hormon- duyarlı meme kanseri hikayesi olanlarda ilk basamak tedavi olarak kullanılmamalıdır</a:t>
            </a:r>
            <a:r>
              <a:rPr lang="tr-TR" sz="2000" dirty="0">
                <a:solidFill>
                  <a:schemeClr val="accent5"/>
                </a:solidFill>
              </a:rPr>
              <a:t>. </a:t>
            </a:r>
            <a:endParaRPr lang="tr-TR" sz="2000" dirty="0" smtClean="0">
              <a:solidFill>
                <a:schemeClr val="accent5"/>
              </a:solidFill>
            </a:endParaRPr>
          </a:p>
          <a:p>
            <a:pPr algn="r"/>
            <a:r>
              <a:rPr lang="tr-TR" sz="1100" dirty="0" err="1" smtClean="0">
                <a:solidFill>
                  <a:srgbClr val="FF0000"/>
                </a:solidFill>
              </a:rPr>
              <a:t>Files</a:t>
            </a:r>
            <a:r>
              <a:rPr lang="tr-TR" sz="1100" dirty="0" smtClean="0">
                <a:solidFill>
                  <a:srgbClr val="FF0000"/>
                </a:solidFill>
              </a:rPr>
              <a:t> </a:t>
            </a:r>
            <a:r>
              <a:rPr lang="tr-TR" sz="1100" dirty="0">
                <a:solidFill>
                  <a:srgbClr val="FF0000"/>
                </a:solidFill>
              </a:rPr>
              <a:t>JA, </a:t>
            </a:r>
            <a:r>
              <a:rPr lang="tr-TR" sz="1100" dirty="0" err="1">
                <a:solidFill>
                  <a:srgbClr val="FF0000"/>
                </a:solidFill>
              </a:rPr>
              <a:t>Ko</a:t>
            </a:r>
            <a:r>
              <a:rPr lang="tr-TR" sz="1100" dirty="0">
                <a:solidFill>
                  <a:srgbClr val="FF0000"/>
                </a:solidFill>
              </a:rPr>
              <a:t> MG, </a:t>
            </a:r>
            <a:r>
              <a:rPr lang="tr-TR" sz="1100" dirty="0" err="1">
                <a:solidFill>
                  <a:srgbClr val="FF0000"/>
                </a:solidFill>
              </a:rPr>
              <a:t>Pruthi</a:t>
            </a:r>
            <a:r>
              <a:rPr lang="tr-TR" sz="1100" dirty="0">
                <a:solidFill>
                  <a:srgbClr val="FF0000"/>
                </a:solidFill>
              </a:rPr>
              <a:t> S. </a:t>
            </a:r>
            <a:r>
              <a:rPr lang="tr-TR" sz="1100" dirty="0" err="1">
                <a:solidFill>
                  <a:srgbClr val="FF0000"/>
                </a:solidFill>
              </a:rPr>
              <a:t>Managing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aromatase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inhibitors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en-US" sz="1100" dirty="0">
                <a:solidFill>
                  <a:srgbClr val="FF0000"/>
                </a:solidFill>
              </a:rPr>
              <a:t>in breast cancer survivors: not just for oncologists.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es-ES" sz="1100" dirty="0">
                <a:solidFill>
                  <a:srgbClr val="FF0000"/>
                </a:solidFill>
              </a:rPr>
              <a:t>Mayo </a:t>
            </a:r>
            <a:r>
              <a:rPr lang="es-ES" sz="1100" dirty="0" err="1">
                <a:solidFill>
                  <a:srgbClr val="FF0000"/>
                </a:solidFill>
              </a:rPr>
              <a:t>Clin</a:t>
            </a:r>
            <a:r>
              <a:rPr lang="es-ES" sz="1100" dirty="0">
                <a:solidFill>
                  <a:srgbClr val="FF0000"/>
                </a:solidFill>
              </a:rPr>
              <a:t> </a:t>
            </a:r>
            <a:r>
              <a:rPr lang="es-ES" sz="1100" dirty="0" err="1">
                <a:solidFill>
                  <a:srgbClr val="FF0000"/>
                </a:solidFill>
              </a:rPr>
              <a:t>Proc</a:t>
            </a:r>
            <a:r>
              <a:rPr lang="es-ES" sz="1100" dirty="0">
                <a:solidFill>
                  <a:srgbClr val="FF0000"/>
                </a:solidFill>
              </a:rPr>
              <a:t> 2010;85:560–6; </a:t>
            </a:r>
            <a:r>
              <a:rPr lang="es-ES" sz="1100" dirty="0" err="1">
                <a:solidFill>
                  <a:srgbClr val="FF0000"/>
                </a:solidFill>
              </a:rPr>
              <a:t>quiz</a:t>
            </a:r>
            <a:r>
              <a:rPr lang="es-ES" sz="1100" dirty="0">
                <a:solidFill>
                  <a:srgbClr val="FF0000"/>
                </a:solidFill>
              </a:rPr>
              <a:t> 566.</a:t>
            </a:r>
            <a:endParaRPr lang="tr-TR" sz="1100" dirty="0">
              <a:solidFill>
                <a:srgbClr val="FF0000"/>
              </a:solidFill>
            </a:endParaRPr>
          </a:p>
          <a:p>
            <a:endParaRPr lang="tr-TR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6598508" y="5711334"/>
            <a:ext cx="556867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/>
              <a:t>Diğer opsiyonların başarısız olduğu </a:t>
            </a:r>
            <a:r>
              <a:rPr lang="tr-TR" dirty="0" err="1"/>
              <a:t>refrakter</a:t>
            </a:r>
            <a:r>
              <a:rPr lang="tr-TR" dirty="0"/>
              <a:t> hastalarda kısa süreli olarak </a:t>
            </a:r>
            <a:r>
              <a:rPr lang="tr-TR" dirty="0" err="1" smtClean="0"/>
              <a:t>onkologlarına</a:t>
            </a:r>
            <a:r>
              <a:rPr lang="tr-TR" dirty="0" smtClean="0"/>
              <a:t> </a:t>
            </a:r>
            <a:r>
              <a:rPr lang="tr-TR" dirty="0"/>
              <a:t>danışılarak verilebilir</a:t>
            </a:r>
          </a:p>
        </p:txBody>
      </p:sp>
    </p:spTree>
    <p:extLst>
      <p:ext uri="{BB962C8B-B14F-4D97-AF65-F5344CB8AC3E}">
        <p14:creationId xmlns:p14="http://schemas.microsoft.com/office/powerpoint/2010/main" val="134330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Diğer Tedaviler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24698" y="1690688"/>
            <a:ext cx="3783227" cy="4351338"/>
          </a:xfrm>
          <a:solidFill>
            <a:schemeClr val="bg2"/>
          </a:solidFill>
        </p:spPr>
        <p:txBody>
          <a:bodyPr>
            <a:normAutofit fontScale="92500"/>
          </a:bodyPr>
          <a:lstStyle/>
          <a:p>
            <a:r>
              <a:rPr lang="tr-TR" sz="2600" dirty="0" err="1" smtClean="0"/>
              <a:t>Ospemifene</a:t>
            </a:r>
            <a:r>
              <a:rPr lang="tr-TR" sz="2600" dirty="0" smtClean="0"/>
              <a:t> ile olan çalışmalarda; vajinal semptomların, </a:t>
            </a:r>
            <a:r>
              <a:rPr lang="tr-TR" sz="2600" dirty="0" err="1" smtClean="0"/>
              <a:t>endometriumu</a:t>
            </a:r>
            <a:r>
              <a:rPr lang="tr-TR" sz="2600" dirty="0" smtClean="0"/>
              <a:t> uyarmadan iyileştirildiğini gözlemlenmiştir.</a:t>
            </a:r>
          </a:p>
          <a:p>
            <a:r>
              <a:rPr lang="tr-TR" sz="2600" dirty="0" smtClean="0"/>
              <a:t>FDA </a:t>
            </a:r>
            <a:r>
              <a:rPr lang="tr-TR" sz="2600" dirty="0" err="1" smtClean="0"/>
              <a:t>ospemifenin</a:t>
            </a:r>
            <a:r>
              <a:rPr lang="tr-TR" sz="2600" dirty="0" smtClean="0"/>
              <a:t> orta-ağır </a:t>
            </a:r>
            <a:r>
              <a:rPr lang="tr-TR" sz="2600" dirty="0" err="1" smtClean="0"/>
              <a:t>disparonisi</a:t>
            </a:r>
            <a:r>
              <a:rPr lang="tr-TR" sz="2600" dirty="0" smtClean="0"/>
              <a:t> olan </a:t>
            </a:r>
            <a:r>
              <a:rPr lang="tr-TR" sz="2600" dirty="0" err="1" smtClean="0"/>
              <a:t>postmenopozal</a:t>
            </a:r>
            <a:r>
              <a:rPr lang="tr-TR" sz="2600" dirty="0" smtClean="0"/>
              <a:t> kadınların tedavisinde kullanımına onay vermiştir.</a:t>
            </a:r>
          </a:p>
          <a:p>
            <a:pPr marL="0" indent="0">
              <a:buNone/>
            </a:pPr>
            <a:r>
              <a:rPr lang="tr-TR" dirty="0"/>
              <a:t>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164992" y="1690688"/>
            <a:ext cx="3731740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charset="-94"/>
              <a:buChar char="•"/>
            </a:pPr>
            <a:r>
              <a:rPr lang="tr-TR" sz="2400" b="1" i="1" u="sng" dirty="0"/>
              <a:t>Vajinal </a:t>
            </a:r>
            <a:r>
              <a:rPr lang="tr-TR" sz="2400" b="1" i="1" u="sng" dirty="0" err="1"/>
              <a:t>lubrikanlar</a:t>
            </a:r>
            <a:r>
              <a:rPr lang="tr-TR" sz="2400" b="1" i="1" u="sng" dirty="0"/>
              <a:t>; </a:t>
            </a:r>
          </a:p>
          <a:p>
            <a:r>
              <a:rPr lang="tr-TR" sz="2400" dirty="0"/>
              <a:t>Östrojen içermeyen su bazlı veya silikon bazlı kayganlaştırıcı ya da nemlendiriciler vajinal semptomları giderebilir.</a:t>
            </a:r>
          </a:p>
        </p:txBody>
      </p:sp>
    </p:spTree>
    <p:extLst>
      <p:ext uri="{BB962C8B-B14F-4D97-AF65-F5344CB8AC3E}">
        <p14:creationId xmlns:p14="http://schemas.microsoft.com/office/powerpoint/2010/main" val="287761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96828" cy="3317358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191386" y="3721395"/>
            <a:ext cx="2465317" cy="175432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Ekim 2016’a kadar olan;</a:t>
            </a:r>
          </a:p>
          <a:p>
            <a:endParaRPr lang="tr-TR" dirty="0"/>
          </a:p>
          <a:p>
            <a:r>
              <a:rPr lang="tr-TR" dirty="0" err="1" smtClean="0"/>
              <a:t>PubMED</a:t>
            </a:r>
            <a:endParaRPr lang="tr-TR" dirty="0" smtClean="0"/>
          </a:p>
          <a:p>
            <a:r>
              <a:rPr lang="tr-TR" dirty="0" smtClean="0"/>
              <a:t>Web of </a:t>
            </a:r>
            <a:r>
              <a:rPr lang="tr-TR" dirty="0" err="1" smtClean="0"/>
              <a:t>Science</a:t>
            </a:r>
            <a:endParaRPr lang="tr-TR" dirty="0" smtClean="0"/>
          </a:p>
          <a:p>
            <a:r>
              <a:rPr lang="tr-TR" dirty="0" err="1" smtClean="0"/>
              <a:t>Cochrane</a:t>
            </a:r>
            <a:r>
              <a:rPr lang="tr-TR" dirty="0" smtClean="0"/>
              <a:t> Library</a:t>
            </a:r>
          </a:p>
          <a:p>
            <a:r>
              <a:rPr lang="tr-TR" dirty="0" err="1" smtClean="0"/>
              <a:t>ClinicalTrials.gov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439786" y="3721395"/>
            <a:ext cx="3168502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542 hastanın olduğu 14 çalışma </a:t>
            </a:r>
            <a:r>
              <a:rPr lang="tr-TR" smtClean="0"/>
              <a:t>sistematik olarak derlenmiş</a:t>
            </a:r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3572539" y="4898478"/>
            <a:ext cx="41679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10 çalışma CO</a:t>
            </a:r>
            <a:r>
              <a:rPr lang="tr-TR" baseline="-25000" dirty="0" smtClean="0"/>
              <a:t>2 </a:t>
            </a:r>
            <a:r>
              <a:rPr lang="tr-TR" dirty="0" smtClean="0"/>
              <a:t>Lazer</a:t>
            </a:r>
          </a:p>
          <a:p>
            <a:r>
              <a:rPr lang="tr-TR" dirty="0" smtClean="0"/>
              <a:t>4 çalışma </a:t>
            </a:r>
            <a:r>
              <a:rPr lang="tr-TR" dirty="0" err="1" smtClean="0"/>
              <a:t>Er:YAG</a:t>
            </a:r>
            <a:r>
              <a:rPr lang="tr-TR" dirty="0" smtClean="0"/>
              <a:t> lazer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8024037" y="4855948"/>
            <a:ext cx="4167963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12 çalışma </a:t>
            </a:r>
            <a:r>
              <a:rPr lang="tr-TR" dirty="0" err="1" smtClean="0"/>
              <a:t>prospektif</a:t>
            </a:r>
            <a:r>
              <a:rPr lang="tr-TR" dirty="0" smtClean="0"/>
              <a:t> kontrolsüz</a:t>
            </a:r>
          </a:p>
          <a:p>
            <a:r>
              <a:rPr lang="tr-TR" dirty="0" smtClean="0"/>
              <a:t>2 çalışma  </a:t>
            </a:r>
            <a:r>
              <a:rPr lang="tr-TR" dirty="0" err="1" smtClean="0"/>
              <a:t>prospektif</a:t>
            </a:r>
            <a:r>
              <a:rPr lang="tr-TR" dirty="0" smtClean="0"/>
              <a:t>- kontrollü (</a:t>
            </a:r>
            <a:r>
              <a:rPr lang="tr-TR" dirty="0" err="1" smtClean="0"/>
              <a:t>östriol</a:t>
            </a:r>
            <a:r>
              <a:rPr lang="tr-TR" dirty="0" smtClean="0"/>
              <a:t>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1052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96828" cy="331735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5649" y="0"/>
            <a:ext cx="5360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4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796828" cy="331735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8810" y="50800"/>
            <a:ext cx="74803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38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796828" cy="3317358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0" y="3636335"/>
            <a:ext cx="10313581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Hem klinik hem de </a:t>
            </a:r>
            <a:r>
              <a:rPr lang="tr-TR" dirty="0" err="1" smtClean="0"/>
              <a:t>patofizyolojik</a:t>
            </a:r>
            <a:r>
              <a:rPr lang="tr-TR" dirty="0" smtClean="0"/>
              <a:t> pencereden bakıldığında menopozun </a:t>
            </a:r>
            <a:r>
              <a:rPr lang="tr-TR" dirty="0" err="1"/>
              <a:t>g</a:t>
            </a:r>
            <a:r>
              <a:rPr lang="tr-TR" dirty="0" err="1" smtClean="0"/>
              <a:t>enitoüriner</a:t>
            </a:r>
            <a:r>
              <a:rPr lang="tr-TR" dirty="0" smtClean="0"/>
              <a:t> Semptomları için lazer tedavisi güvenli ve umut vaat eden ilaç olmayan bir tedavi seçeneğidir.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0" y="4699591"/>
            <a:ext cx="10334847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Genitoüriner</a:t>
            </a:r>
            <a:r>
              <a:rPr lang="tr-TR" dirty="0" smtClean="0"/>
              <a:t> semptomu olup hem de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inkontinansı</a:t>
            </a:r>
            <a:r>
              <a:rPr lang="tr-TR" dirty="0" smtClean="0"/>
              <a:t> olan hastalar için elde yeterli veri bulunmamaktadır.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0" y="5571460"/>
            <a:ext cx="10313581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Eldeki kanıta dayalı tıp verileri ile </a:t>
            </a:r>
            <a:r>
              <a:rPr lang="tr-TR" dirty="0" err="1" smtClean="0"/>
              <a:t>genitoüriner</a:t>
            </a:r>
            <a:r>
              <a:rPr lang="tr-TR" dirty="0" smtClean="0"/>
              <a:t> semptomların yönetiminin klinik pratiğinde değişim öngörülmemektedir.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7082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07500" cy="2489200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212651" y="3466214"/>
            <a:ext cx="8442251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Mevcut çalışmaların hepsi kısa dönem ( ≤ 12 hafta)</a:t>
            </a:r>
          </a:p>
          <a:p>
            <a:r>
              <a:rPr lang="tr-TR" dirty="0" err="1" smtClean="0"/>
              <a:t>Randomizasyon</a:t>
            </a:r>
            <a:r>
              <a:rPr lang="tr-TR" dirty="0" smtClean="0"/>
              <a:t>, körlük, </a:t>
            </a:r>
            <a:r>
              <a:rPr lang="tr-TR" dirty="0" err="1" smtClean="0"/>
              <a:t>plasebo</a:t>
            </a:r>
            <a:r>
              <a:rPr lang="tr-TR" dirty="0" smtClean="0"/>
              <a:t> ve karşılaştırma gurupları eksik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12651" y="4720856"/>
            <a:ext cx="8442251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Her ne kadar lazer tedavisi umut vaat edici gibi görünse de;</a:t>
            </a:r>
          </a:p>
          <a:p>
            <a:r>
              <a:rPr lang="tr-TR" dirty="0" smtClean="0"/>
              <a:t>Etkinlik ve güvenilirlik açısından yüksek seviyede ve uzun dönem kanıt bulunmamaktadır.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3523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1235" y="0"/>
            <a:ext cx="7665779" cy="298904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89044"/>
            <a:ext cx="4584700" cy="14224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" y="4328632"/>
            <a:ext cx="4527550" cy="8763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" y="5178645"/>
            <a:ext cx="4483100" cy="10414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5135" y="2989044"/>
            <a:ext cx="45339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4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28" y="0"/>
            <a:ext cx="5921532" cy="2552956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300" y="0"/>
            <a:ext cx="6108700" cy="8509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500" y="2851150"/>
            <a:ext cx="11303000" cy="11557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328" y="4305044"/>
            <a:ext cx="113157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829" y="3952174"/>
            <a:ext cx="5811653" cy="2905826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4D56677B-C0B7-4DAC-ACAD-8054FF1B59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1573887"/>
            <a:ext cx="0" cy="3710227"/>
          </a:xfrm>
          <a:prstGeom prst="line">
            <a:avLst/>
          </a:prstGeom>
          <a:ln w="19050"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7" y="3964679"/>
            <a:ext cx="3531392" cy="2893321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97309" y="-879607"/>
            <a:ext cx="3408693" cy="555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8" name="Yuvarlatılmış Dikdörtgen 7"/>
          <p:cNvSpPr/>
          <p:nvPr/>
        </p:nvSpPr>
        <p:spPr>
          <a:xfrm>
            <a:off x="6390352" y="1661213"/>
            <a:ext cx="5422605" cy="512361"/>
          </a:xfrm>
          <a:prstGeom prst="roundRect">
            <a:avLst/>
          </a:prstGeom>
          <a:solidFill>
            <a:srgbClr val="FF00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"/>
            <a:ext cx="3102964" cy="3102964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2155562" y="2751845"/>
            <a:ext cx="3827024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Kollajen</a:t>
            </a:r>
            <a:r>
              <a:rPr lang="tr-TR" dirty="0" smtClean="0"/>
              <a:t> </a:t>
            </a:r>
            <a:r>
              <a:rPr lang="tr-TR" dirty="0" err="1" smtClean="0"/>
              <a:t>triple</a:t>
            </a:r>
            <a:r>
              <a:rPr lang="tr-TR" dirty="0" smtClean="0"/>
              <a:t> </a:t>
            </a:r>
            <a:r>
              <a:rPr lang="tr-TR" dirty="0" err="1" smtClean="0"/>
              <a:t>heliks</a:t>
            </a:r>
            <a:r>
              <a:rPr lang="tr-TR" dirty="0" smtClean="0"/>
              <a:t> yapısındadır.</a:t>
            </a:r>
          </a:p>
          <a:p>
            <a:r>
              <a:rPr lang="tr-TR" dirty="0" smtClean="0"/>
              <a:t>Vücutta en çok bulunan proteindir.</a:t>
            </a:r>
          </a:p>
          <a:p>
            <a:r>
              <a:rPr lang="tr-TR" dirty="0" smtClean="0"/>
              <a:t>Dokuya güç verirken, yapıların ana elemanlarından biridir.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0788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1880"/>
    </mc:Choice>
    <mc:Fallback xmlns="">
      <p:transition spd="slow" advTm="4188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00" y="0"/>
            <a:ext cx="9105900" cy="20828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095500" cy="25019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012" y="2501900"/>
            <a:ext cx="5706175" cy="435610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804837" y="2501900"/>
            <a:ext cx="5082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12. Ayda;</a:t>
            </a:r>
          </a:p>
          <a:p>
            <a:r>
              <a:rPr lang="tr-TR" dirty="0" smtClean="0"/>
              <a:t>Vajinal kuruluk ve </a:t>
            </a:r>
            <a:r>
              <a:rPr lang="tr-TR" dirty="0" err="1" smtClean="0"/>
              <a:t>disparonide</a:t>
            </a:r>
            <a:r>
              <a:rPr lang="tr-TR" dirty="0" smtClean="0"/>
              <a:t> anlamlı düzelme</a:t>
            </a:r>
          </a:p>
          <a:p>
            <a:r>
              <a:rPr lang="tr-TR" dirty="0" smtClean="0"/>
              <a:t>VHIS anlamlı iyileşme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6804837" y="3912781"/>
            <a:ext cx="4763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18-24. aylarda bu iyileşme bazal seviyelere dönmekte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5226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9845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47" y="3258081"/>
            <a:ext cx="4394200" cy="19431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2154" y="3258081"/>
            <a:ext cx="5478720" cy="32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4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5555856-9970-4BC3-9AA9-6A917F53AF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9972" y="0"/>
            <a:ext cx="6421721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F487851-BFAF-46D8-A1ED-50CAD6E46F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5302" y="4267832"/>
            <a:ext cx="5185178" cy="129711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3700" b="1" dirty="0" err="1" smtClean="0">
                <a:solidFill>
                  <a:srgbClr val="000000"/>
                </a:solidFill>
              </a:rPr>
              <a:t>Pelvik</a:t>
            </a:r>
            <a:r>
              <a:rPr lang="en-US" sz="3700" b="1" dirty="0" smtClean="0">
                <a:solidFill>
                  <a:srgbClr val="000000"/>
                </a:solidFill>
              </a:rPr>
              <a:t> Organ </a:t>
            </a:r>
            <a:r>
              <a:rPr lang="en-US" sz="3700" b="1" dirty="0" err="1" smtClean="0">
                <a:solidFill>
                  <a:srgbClr val="000000"/>
                </a:solidFill>
              </a:rPr>
              <a:t>Prolapsuslarında</a:t>
            </a:r>
            <a:r>
              <a:rPr lang="en-US" sz="3700" b="1" dirty="0" smtClean="0">
                <a:solidFill>
                  <a:srgbClr val="000000"/>
                </a:solidFill>
              </a:rPr>
              <a:t> </a:t>
            </a:r>
            <a:r>
              <a:rPr lang="en-US" sz="3700" b="1" kern="1200" dirty="0" smtClean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700" b="1" kern="120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Lazer</a:t>
            </a:r>
            <a:r>
              <a:rPr lang="en-US" sz="3700" b="1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700" b="1" kern="120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Kullanımı</a:t>
            </a:r>
            <a:endParaRPr lang="en-US" sz="3700" b="1" kern="12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Freeform 50">
            <a:extLst>
              <a:ext uri="{FF2B5EF4-FFF2-40B4-BE49-F238E27FC236}">
                <a16:creationId xmlns:a16="http://schemas.microsoft.com/office/drawing/2014/main" xmlns="" id="{13722DD7-BA73-4776-93A3-94491FEF72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7121" y="581159"/>
            <a:ext cx="5464879" cy="6276841"/>
          </a:xfrm>
          <a:custGeom>
            <a:avLst/>
            <a:gdLst>
              <a:gd name="connsiteX0" fmla="*/ 3299930 w 5464879"/>
              <a:gd name="connsiteY0" fmla="*/ 0 h 6276841"/>
              <a:gd name="connsiteX1" fmla="*/ 5398992 w 5464879"/>
              <a:gd name="connsiteY1" fmla="*/ 753544 h 6276841"/>
              <a:gd name="connsiteX2" fmla="*/ 5464879 w 5464879"/>
              <a:gd name="connsiteY2" fmla="*/ 813426 h 6276841"/>
              <a:gd name="connsiteX3" fmla="*/ 5464879 w 5464879"/>
              <a:gd name="connsiteY3" fmla="*/ 5786434 h 6276841"/>
              <a:gd name="connsiteX4" fmla="*/ 5398992 w 5464879"/>
              <a:gd name="connsiteY4" fmla="*/ 5846317 h 6276841"/>
              <a:gd name="connsiteX5" fmla="*/ 4872873 w 5464879"/>
              <a:gd name="connsiteY5" fmla="*/ 6201577 h 6276841"/>
              <a:gd name="connsiteX6" fmla="*/ 4716632 w 5464879"/>
              <a:gd name="connsiteY6" fmla="*/ 6276841 h 6276841"/>
              <a:gd name="connsiteX7" fmla="*/ 1883227 w 5464879"/>
              <a:gd name="connsiteY7" fmla="*/ 6276841 h 6276841"/>
              <a:gd name="connsiteX8" fmla="*/ 1726987 w 5464879"/>
              <a:gd name="connsiteY8" fmla="*/ 6201577 h 6276841"/>
              <a:gd name="connsiteX9" fmla="*/ 0 w 5464879"/>
              <a:gd name="connsiteY9" fmla="*/ 3299930 h 6276841"/>
              <a:gd name="connsiteX10" fmla="*/ 3299930 w 5464879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4879" h="6276841">
                <a:moveTo>
                  <a:pt x="3299930" y="0"/>
                </a:moveTo>
                <a:cubicBezTo>
                  <a:pt x="4097274" y="0"/>
                  <a:pt x="4828569" y="282789"/>
                  <a:pt x="5398992" y="753544"/>
                </a:cubicBezTo>
                <a:lnTo>
                  <a:pt x="5464879" y="813426"/>
                </a:lnTo>
                <a:lnTo>
                  <a:pt x="5464879" y="5786434"/>
                </a:lnTo>
                <a:lnTo>
                  <a:pt x="5398992" y="5846317"/>
                </a:lnTo>
                <a:cubicBezTo>
                  <a:pt x="5236014" y="5980818"/>
                  <a:pt x="5059904" y="6099975"/>
                  <a:pt x="4872873" y="6201577"/>
                </a:cubicBezTo>
                <a:lnTo>
                  <a:pt x="4716632" y="6276841"/>
                </a:lnTo>
                <a:lnTo>
                  <a:pt x="1883227" y="6276841"/>
                </a:lnTo>
                <a:lnTo>
                  <a:pt x="1726987" y="6201577"/>
                </a:lnTo>
                <a:cubicBezTo>
                  <a:pt x="698316" y="5642769"/>
                  <a:pt x="0" y="4552900"/>
                  <a:pt x="0" y="3299930"/>
                </a:cubicBezTo>
                <a:cubicBezTo>
                  <a:pt x="0" y="1477429"/>
                  <a:pt x="1477429" y="0"/>
                  <a:pt x="3299930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259" y="2053669"/>
            <a:ext cx="4791433" cy="3511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1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5778" y="80107"/>
            <a:ext cx="10515600" cy="1325563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dirty="0" smtClean="0"/>
              <a:t>Tanım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3223" y="1537269"/>
            <a:ext cx="4369984" cy="5280660"/>
          </a:xfrm>
        </p:spPr>
        <p:txBody>
          <a:bodyPr>
            <a:normAutofit fontScale="92500"/>
          </a:bodyPr>
          <a:lstStyle/>
          <a:p>
            <a:r>
              <a:rPr lang="tr-TR" dirty="0" err="1"/>
              <a:t>P</a:t>
            </a:r>
            <a:r>
              <a:rPr lang="tr-TR" dirty="0" err="1" smtClean="0"/>
              <a:t>elvik</a:t>
            </a:r>
            <a:r>
              <a:rPr lang="tr-TR" dirty="0" smtClean="0"/>
              <a:t> </a:t>
            </a:r>
            <a:r>
              <a:rPr lang="tr-TR" dirty="0"/>
              <a:t>taban kaslarının ve bağ dokusunun zayıflığına bağlı olarak </a:t>
            </a:r>
            <a:r>
              <a:rPr lang="tr-TR" dirty="0" err="1"/>
              <a:t>pelvik</a:t>
            </a:r>
            <a:r>
              <a:rPr lang="tr-TR" dirty="0"/>
              <a:t> organların </a:t>
            </a:r>
            <a:r>
              <a:rPr lang="tr-TR" dirty="0" err="1"/>
              <a:t>vaginadan</a:t>
            </a:r>
            <a:r>
              <a:rPr lang="tr-TR" dirty="0"/>
              <a:t> fıtıklaşmasıdır</a:t>
            </a:r>
            <a:r>
              <a:rPr lang="tr-TR" dirty="0" smtClean="0"/>
              <a:t>.</a:t>
            </a:r>
          </a:p>
          <a:p>
            <a:r>
              <a:rPr lang="tr-TR" dirty="0"/>
              <a:t>Üç </a:t>
            </a:r>
            <a:r>
              <a:rPr lang="tr-TR" dirty="0" err="1"/>
              <a:t>kompartmandan</a:t>
            </a:r>
            <a:r>
              <a:rPr lang="tr-TR" dirty="0"/>
              <a:t> ayrı ayrı </a:t>
            </a:r>
            <a:r>
              <a:rPr lang="tr-TR" dirty="0" err="1"/>
              <a:t>prolapsus</a:t>
            </a:r>
            <a:r>
              <a:rPr lang="tr-TR" dirty="0"/>
              <a:t> olabileceği gibi, tüm </a:t>
            </a:r>
            <a:r>
              <a:rPr lang="tr-TR" dirty="0" err="1"/>
              <a:t>kompartmanlardan</a:t>
            </a:r>
            <a:r>
              <a:rPr lang="tr-TR" dirty="0"/>
              <a:t> eş zamanlı </a:t>
            </a:r>
            <a:r>
              <a:rPr lang="tr-TR" dirty="0" err="1"/>
              <a:t>prolapsus</a:t>
            </a:r>
            <a:r>
              <a:rPr lang="tr-TR" dirty="0"/>
              <a:t> da görülebilir</a:t>
            </a:r>
            <a:r>
              <a:rPr lang="tr-TR" dirty="0" smtClean="0"/>
              <a:t>.</a:t>
            </a:r>
          </a:p>
          <a:p>
            <a:pPr lvl="1">
              <a:buFont typeface="Wingdings" charset="2"/>
              <a:buChar char="Ø"/>
            </a:pPr>
            <a:r>
              <a:rPr lang="en-US" altLang="tr-TR" dirty="0">
                <a:ea typeface="ＭＳ Ｐゴシック" charset="-128"/>
              </a:rPr>
              <a:t>Uterus</a:t>
            </a:r>
          </a:p>
          <a:p>
            <a:pPr lvl="1">
              <a:buFont typeface="Wingdings" charset="2"/>
              <a:buChar char="Ø"/>
            </a:pPr>
            <a:r>
              <a:rPr lang="en-US" altLang="tr-TR" dirty="0" err="1">
                <a:ea typeface="ＭＳ Ｐゴシック" charset="-128"/>
              </a:rPr>
              <a:t>Mesane</a:t>
            </a:r>
            <a:endParaRPr lang="en-US" altLang="tr-TR" dirty="0">
              <a:ea typeface="ＭＳ Ｐゴシック" charset="-128"/>
            </a:endParaRPr>
          </a:p>
          <a:p>
            <a:pPr lvl="1">
              <a:buFont typeface="Wingdings" charset="2"/>
              <a:buChar char="Ø"/>
            </a:pPr>
            <a:r>
              <a:rPr lang="en-US" altLang="tr-TR" dirty="0" err="1">
                <a:ea typeface="ＭＳ Ｐゴシック" charset="-128"/>
              </a:rPr>
              <a:t>Rektum</a:t>
            </a:r>
            <a:endParaRPr lang="en-US" altLang="tr-TR" dirty="0">
              <a:ea typeface="ＭＳ Ｐゴシック" charset="-128"/>
            </a:endParaRPr>
          </a:p>
          <a:p>
            <a:pPr lvl="1">
              <a:buFont typeface="Wingdings" charset="2"/>
              <a:buChar char="Ø"/>
            </a:pPr>
            <a:r>
              <a:rPr lang="en-US" altLang="tr-TR" dirty="0" err="1">
                <a:ea typeface="ＭＳ Ｐゴシック" charset="-128"/>
              </a:rPr>
              <a:t>Bağırsak</a:t>
            </a:r>
            <a:endParaRPr lang="en-US" altLang="tr-TR" dirty="0">
              <a:ea typeface="ＭＳ Ｐゴシック" charset="-128"/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7" r="-227" b="22931"/>
          <a:stretch/>
        </p:blipFill>
        <p:spPr bwMode="auto">
          <a:xfrm>
            <a:off x="6844279" y="1405670"/>
            <a:ext cx="5211797" cy="522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4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tr-TR" dirty="0" smtClean="0"/>
              <a:t>Epidemiyoloji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dirty="0" err="1"/>
              <a:t>Pelvik</a:t>
            </a:r>
            <a:r>
              <a:rPr lang="tr-TR" dirty="0"/>
              <a:t> organ </a:t>
            </a:r>
            <a:r>
              <a:rPr lang="tr-TR" dirty="0" err="1"/>
              <a:t>prolapsusu</a:t>
            </a:r>
            <a:r>
              <a:rPr lang="tr-TR" dirty="0"/>
              <a:t>, yaşlı kadınların sağlık problemleri arasında önemli bir yer tutmaktadır.</a:t>
            </a:r>
            <a:r>
              <a:rPr lang="tr-TR" b="1" dirty="0"/>
              <a:t> </a:t>
            </a:r>
            <a:endParaRPr lang="tr-TR" b="1" dirty="0" smtClean="0"/>
          </a:p>
          <a:p>
            <a:r>
              <a:rPr lang="tr-TR" dirty="0"/>
              <a:t>50 yaş üzeri tüm kadınların yarısını </a:t>
            </a:r>
            <a:r>
              <a:rPr lang="tr-TR" dirty="0" smtClean="0"/>
              <a:t>etkilemektedir</a:t>
            </a:r>
          </a:p>
          <a:p>
            <a:pPr marL="0" indent="0" algn="r">
              <a:buNone/>
            </a:pPr>
            <a:r>
              <a:rPr lang="tr-TR" sz="1100" dirty="0" err="1">
                <a:solidFill>
                  <a:srgbClr val="FF0000"/>
                </a:solidFill>
              </a:rPr>
              <a:t>Samuelsson</a:t>
            </a:r>
            <a:r>
              <a:rPr lang="tr-TR" sz="1100" dirty="0">
                <a:solidFill>
                  <a:srgbClr val="FF0000"/>
                </a:solidFill>
              </a:rPr>
              <a:t> EC, Victor FT, </a:t>
            </a:r>
            <a:r>
              <a:rPr lang="tr-TR" sz="1100" dirty="0" err="1">
                <a:solidFill>
                  <a:srgbClr val="FF0000"/>
                </a:solidFill>
              </a:rPr>
              <a:t>Tibblin</a:t>
            </a:r>
            <a:r>
              <a:rPr lang="tr-TR" sz="1100" dirty="0">
                <a:solidFill>
                  <a:srgbClr val="FF0000"/>
                </a:solidFill>
              </a:rPr>
              <a:t> G, </a:t>
            </a:r>
            <a:r>
              <a:rPr lang="tr-TR" sz="1100" dirty="0" err="1">
                <a:solidFill>
                  <a:srgbClr val="FF0000"/>
                </a:solidFill>
              </a:rPr>
              <a:t>Svardsudd</a:t>
            </a:r>
            <a:r>
              <a:rPr lang="tr-TR" sz="1100" dirty="0">
                <a:solidFill>
                  <a:srgbClr val="FF0000"/>
                </a:solidFill>
              </a:rPr>
              <a:t> KF. </a:t>
            </a:r>
            <a:r>
              <a:rPr lang="tr-TR" sz="1100" dirty="0" err="1">
                <a:solidFill>
                  <a:srgbClr val="FF0000"/>
                </a:solidFill>
              </a:rPr>
              <a:t>Signs</a:t>
            </a:r>
            <a:r>
              <a:rPr lang="tr-TR" sz="1100" dirty="0">
                <a:solidFill>
                  <a:srgbClr val="FF0000"/>
                </a:solidFill>
              </a:rPr>
              <a:t> of </a:t>
            </a:r>
            <a:r>
              <a:rPr lang="tr-TR" sz="1100" dirty="0" err="1">
                <a:solidFill>
                  <a:srgbClr val="FF0000"/>
                </a:solidFill>
              </a:rPr>
              <a:t>genital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prolapse</a:t>
            </a:r>
            <a:r>
              <a:rPr lang="tr-TR" sz="1100" dirty="0">
                <a:solidFill>
                  <a:srgbClr val="FF0000"/>
                </a:solidFill>
              </a:rPr>
              <a:t> in a </a:t>
            </a:r>
            <a:r>
              <a:rPr lang="tr-TR" sz="1100" dirty="0" err="1">
                <a:solidFill>
                  <a:srgbClr val="FF0000"/>
                </a:solidFill>
              </a:rPr>
              <a:t>Swedish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population</a:t>
            </a:r>
            <a:r>
              <a:rPr lang="tr-TR" sz="1100" dirty="0">
                <a:solidFill>
                  <a:srgbClr val="FF0000"/>
                </a:solidFill>
              </a:rPr>
              <a:t> of </a:t>
            </a:r>
            <a:r>
              <a:rPr lang="tr-TR" sz="1100" dirty="0" err="1">
                <a:solidFill>
                  <a:srgbClr val="FF0000"/>
                </a:solidFill>
              </a:rPr>
              <a:t>women</a:t>
            </a:r>
            <a:r>
              <a:rPr lang="tr-TR" sz="1100" dirty="0">
                <a:solidFill>
                  <a:srgbClr val="FF0000"/>
                </a:solidFill>
              </a:rPr>
              <a:t> 20 </a:t>
            </a:r>
            <a:r>
              <a:rPr lang="tr-TR" sz="1100" dirty="0" err="1">
                <a:solidFill>
                  <a:srgbClr val="FF0000"/>
                </a:solidFill>
              </a:rPr>
              <a:t>to</a:t>
            </a:r>
            <a:r>
              <a:rPr lang="tr-TR" sz="1100" dirty="0">
                <a:solidFill>
                  <a:srgbClr val="FF0000"/>
                </a:solidFill>
              </a:rPr>
              <a:t> 59 </a:t>
            </a:r>
            <a:r>
              <a:rPr lang="tr-TR" sz="1100" dirty="0" err="1">
                <a:solidFill>
                  <a:srgbClr val="FF0000"/>
                </a:solidFill>
              </a:rPr>
              <a:t>years</a:t>
            </a:r>
            <a:r>
              <a:rPr lang="tr-TR" sz="1100" dirty="0">
                <a:solidFill>
                  <a:srgbClr val="FF0000"/>
                </a:solidFill>
              </a:rPr>
              <a:t> of </a:t>
            </a:r>
            <a:r>
              <a:rPr lang="tr-TR" sz="1100" dirty="0" err="1">
                <a:solidFill>
                  <a:srgbClr val="FF0000"/>
                </a:solidFill>
              </a:rPr>
              <a:t>age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and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possible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related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factors</a:t>
            </a:r>
            <a:r>
              <a:rPr lang="tr-TR" sz="1100" dirty="0">
                <a:solidFill>
                  <a:srgbClr val="FF0000"/>
                </a:solidFill>
              </a:rPr>
              <a:t>. </a:t>
            </a:r>
            <a:r>
              <a:rPr lang="tr-TR" sz="1100" dirty="0" err="1">
                <a:solidFill>
                  <a:srgbClr val="FF0000"/>
                </a:solidFill>
              </a:rPr>
              <a:t>Am</a:t>
            </a:r>
            <a:r>
              <a:rPr lang="tr-TR" sz="1100" dirty="0">
                <a:solidFill>
                  <a:srgbClr val="FF0000"/>
                </a:solidFill>
              </a:rPr>
              <a:t> J </a:t>
            </a:r>
            <a:r>
              <a:rPr lang="tr-TR" sz="1100" dirty="0" err="1">
                <a:solidFill>
                  <a:srgbClr val="FF0000"/>
                </a:solidFill>
              </a:rPr>
              <a:t>Obstet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Gynecol</a:t>
            </a:r>
            <a:r>
              <a:rPr lang="tr-TR" sz="1100" dirty="0">
                <a:solidFill>
                  <a:srgbClr val="FF0000"/>
                </a:solidFill>
              </a:rPr>
              <a:t> 1999; 180 (2 </a:t>
            </a:r>
            <a:r>
              <a:rPr lang="tr-TR" sz="1100" dirty="0" err="1">
                <a:solidFill>
                  <a:srgbClr val="FF0000"/>
                </a:solidFill>
              </a:rPr>
              <a:t>Pt</a:t>
            </a:r>
            <a:r>
              <a:rPr lang="tr-TR" sz="1100" dirty="0">
                <a:solidFill>
                  <a:srgbClr val="FF0000"/>
                </a:solidFill>
              </a:rPr>
              <a:t> 1):299–305</a:t>
            </a:r>
            <a:r>
              <a:rPr lang="tr-TR" sz="800" dirty="0"/>
              <a:t>.</a:t>
            </a:r>
          </a:p>
          <a:p>
            <a:r>
              <a:rPr lang="tr-TR" dirty="0"/>
              <a:t>POP veya </a:t>
            </a:r>
            <a:r>
              <a:rPr lang="tr-TR" dirty="0" err="1"/>
              <a:t>inkontinans</a:t>
            </a:r>
            <a:r>
              <a:rPr lang="tr-TR" dirty="0"/>
              <a:t> için 80 yaşına kadar tek bir operasyon geçirilmesi için risk % 11’ken, yaşam boyu riskin  %19’lara kadar çıktığı bildirilmiştir </a:t>
            </a:r>
            <a:endParaRPr lang="tr-TR" dirty="0" smtClean="0"/>
          </a:p>
          <a:p>
            <a:pPr marL="0" indent="0" algn="r">
              <a:buNone/>
            </a:pPr>
            <a:r>
              <a:rPr lang="tr-TR" sz="1100" dirty="0" err="1">
                <a:solidFill>
                  <a:srgbClr val="FF0000"/>
                </a:solidFill>
              </a:rPr>
              <a:t>Olsen</a:t>
            </a:r>
            <a:r>
              <a:rPr lang="tr-TR" sz="1100" dirty="0">
                <a:solidFill>
                  <a:srgbClr val="FF0000"/>
                </a:solidFill>
              </a:rPr>
              <a:t> AL, Smith VJ, </a:t>
            </a:r>
            <a:r>
              <a:rPr lang="tr-TR" sz="1100" dirty="0" err="1">
                <a:solidFill>
                  <a:srgbClr val="FF0000"/>
                </a:solidFill>
              </a:rPr>
              <a:t>Bergstrom</a:t>
            </a:r>
            <a:r>
              <a:rPr lang="tr-TR" sz="1100" dirty="0">
                <a:solidFill>
                  <a:srgbClr val="FF0000"/>
                </a:solidFill>
              </a:rPr>
              <a:t> JO, et al. </a:t>
            </a:r>
            <a:r>
              <a:rPr lang="tr-TR" sz="1100" dirty="0" err="1">
                <a:solidFill>
                  <a:srgbClr val="FF0000"/>
                </a:solidFill>
              </a:rPr>
              <a:t>Epidemiology</a:t>
            </a:r>
            <a:r>
              <a:rPr lang="tr-TR" sz="1100" dirty="0">
                <a:solidFill>
                  <a:srgbClr val="FF0000"/>
                </a:solidFill>
              </a:rPr>
              <a:t> of </a:t>
            </a:r>
            <a:r>
              <a:rPr lang="tr-TR" sz="1100" dirty="0" err="1">
                <a:solidFill>
                  <a:srgbClr val="FF0000"/>
                </a:solidFill>
              </a:rPr>
              <a:t>surgically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managed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pelvic</a:t>
            </a:r>
            <a:r>
              <a:rPr lang="tr-TR" sz="1100" dirty="0">
                <a:solidFill>
                  <a:srgbClr val="FF0000"/>
                </a:solidFill>
              </a:rPr>
              <a:t> organ </a:t>
            </a:r>
            <a:r>
              <a:rPr lang="tr-TR" sz="1100" dirty="0" err="1">
                <a:solidFill>
                  <a:srgbClr val="FF0000"/>
                </a:solidFill>
              </a:rPr>
              <a:t>prolapse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and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urinary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incontinence</a:t>
            </a:r>
            <a:r>
              <a:rPr lang="tr-TR" sz="1100" dirty="0">
                <a:solidFill>
                  <a:srgbClr val="FF0000"/>
                </a:solidFill>
              </a:rPr>
              <a:t>. </a:t>
            </a:r>
            <a:r>
              <a:rPr lang="tr-TR" sz="1100" dirty="0" err="1">
                <a:solidFill>
                  <a:srgbClr val="FF0000"/>
                </a:solidFill>
              </a:rPr>
              <a:t>Obstet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Gynecol</a:t>
            </a:r>
            <a:r>
              <a:rPr lang="tr-TR" sz="1100" dirty="0">
                <a:solidFill>
                  <a:srgbClr val="FF0000"/>
                </a:solidFill>
              </a:rPr>
              <a:t> 1997;89:501–506</a:t>
            </a:r>
            <a:r>
              <a:rPr lang="tr-TR" sz="1100" dirty="0" smtClean="0">
                <a:solidFill>
                  <a:srgbClr val="FF0000"/>
                </a:solidFill>
              </a:rPr>
              <a:t>.</a:t>
            </a:r>
          </a:p>
          <a:p>
            <a:pPr marL="0" indent="0" algn="r">
              <a:buNone/>
            </a:pPr>
            <a:r>
              <a:rPr lang="tr-TR" sz="1100" dirty="0">
                <a:solidFill>
                  <a:srgbClr val="FF0000"/>
                </a:solidFill>
              </a:rPr>
              <a:t>Smith FJ, </a:t>
            </a:r>
            <a:r>
              <a:rPr lang="tr-TR" sz="1100" dirty="0" err="1">
                <a:solidFill>
                  <a:srgbClr val="FF0000"/>
                </a:solidFill>
              </a:rPr>
              <a:t>Holman</a:t>
            </a:r>
            <a:r>
              <a:rPr lang="tr-TR" sz="1100" dirty="0">
                <a:solidFill>
                  <a:srgbClr val="FF0000"/>
                </a:solidFill>
              </a:rPr>
              <a:t> CD, </a:t>
            </a:r>
            <a:r>
              <a:rPr lang="tr-TR" sz="1100" dirty="0" err="1">
                <a:solidFill>
                  <a:srgbClr val="FF0000"/>
                </a:solidFill>
              </a:rPr>
              <a:t>Moorin</a:t>
            </a:r>
            <a:r>
              <a:rPr lang="tr-TR" sz="1100" dirty="0">
                <a:solidFill>
                  <a:srgbClr val="FF0000"/>
                </a:solidFill>
              </a:rPr>
              <a:t> RE, </a:t>
            </a:r>
            <a:r>
              <a:rPr lang="tr-TR" sz="1100" dirty="0" err="1">
                <a:solidFill>
                  <a:srgbClr val="FF0000"/>
                </a:solidFill>
              </a:rPr>
              <a:t>Tsokos</a:t>
            </a:r>
            <a:r>
              <a:rPr lang="tr-TR" sz="1100" dirty="0">
                <a:solidFill>
                  <a:srgbClr val="FF0000"/>
                </a:solidFill>
              </a:rPr>
              <a:t> N. </a:t>
            </a:r>
            <a:r>
              <a:rPr lang="tr-TR" sz="1100" dirty="0" err="1">
                <a:solidFill>
                  <a:srgbClr val="FF0000"/>
                </a:solidFill>
              </a:rPr>
              <a:t>Lifetime</a:t>
            </a:r>
            <a:r>
              <a:rPr lang="tr-TR" sz="1100" dirty="0">
                <a:solidFill>
                  <a:srgbClr val="FF0000"/>
                </a:solidFill>
              </a:rPr>
              <a:t> risk of </a:t>
            </a:r>
            <a:r>
              <a:rPr lang="tr-TR" sz="1100" dirty="0" err="1">
                <a:solidFill>
                  <a:srgbClr val="FF0000"/>
                </a:solidFill>
              </a:rPr>
              <a:t>undergoing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surgery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for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pelvic</a:t>
            </a:r>
            <a:r>
              <a:rPr lang="tr-TR" sz="1100" dirty="0">
                <a:solidFill>
                  <a:srgbClr val="FF0000"/>
                </a:solidFill>
              </a:rPr>
              <a:t> organ </a:t>
            </a:r>
            <a:r>
              <a:rPr lang="tr-TR" sz="1100" dirty="0" err="1">
                <a:solidFill>
                  <a:srgbClr val="FF0000"/>
                </a:solidFill>
              </a:rPr>
              <a:t>prolapse</a:t>
            </a:r>
            <a:r>
              <a:rPr lang="tr-TR" sz="1100" dirty="0">
                <a:solidFill>
                  <a:srgbClr val="FF0000"/>
                </a:solidFill>
              </a:rPr>
              <a:t>. </a:t>
            </a:r>
            <a:r>
              <a:rPr lang="tr-TR" sz="1100" dirty="0" err="1">
                <a:solidFill>
                  <a:srgbClr val="FF0000"/>
                </a:solidFill>
              </a:rPr>
              <a:t>Obstet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Gynecol</a:t>
            </a:r>
            <a:r>
              <a:rPr lang="tr-TR" sz="1100" dirty="0">
                <a:solidFill>
                  <a:srgbClr val="FF0000"/>
                </a:solidFill>
              </a:rPr>
              <a:t> 2010; </a:t>
            </a:r>
            <a:r>
              <a:rPr lang="tr-TR" sz="1100" dirty="0" smtClean="0">
                <a:solidFill>
                  <a:srgbClr val="FF0000"/>
                </a:solidFill>
              </a:rPr>
              <a:t>116:1096–1100</a:t>
            </a:r>
          </a:p>
          <a:p>
            <a:r>
              <a:rPr lang="tr-TR" dirty="0"/>
              <a:t>Cerrahi tedaviye rağmen </a:t>
            </a:r>
            <a:r>
              <a:rPr lang="tr-TR" dirty="0" err="1"/>
              <a:t>nüks</a:t>
            </a:r>
            <a:r>
              <a:rPr lang="tr-TR" dirty="0"/>
              <a:t> </a:t>
            </a:r>
            <a:r>
              <a:rPr lang="tr-TR" dirty="0" err="1"/>
              <a:t>prolapsus</a:t>
            </a:r>
            <a:r>
              <a:rPr lang="tr-TR" dirty="0"/>
              <a:t> nedeniyle </a:t>
            </a:r>
            <a:r>
              <a:rPr lang="tr-TR" dirty="0" err="1"/>
              <a:t>reoperasyon</a:t>
            </a:r>
            <a:r>
              <a:rPr lang="tr-TR" dirty="0"/>
              <a:t> için risk yaklaşık </a:t>
            </a:r>
            <a:r>
              <a:rPr lang="tr-TR" dirty="0" smtClean="0"/>
              <a:t>% 30’dur </a:t>
            </a:r>
          </a:p>
          <a:p>
            <a:r>
              <a:rPr lang="tr-TR" dirty="0"/>
              <a:t>Yaşlı nüfusun artışı ile POP oranlarının ve tedavilerinin artacağı öngörülmektedir. POP nedeniyle tedavi ihtiyacı duyan popülasyonun 2010 ile 2050 yılları arasında </a:t>
            </a:r>
            <a:r>
              <a:rPr lang="tr-TR" dirty="0" smtClean="0"/>
              <a:t>% 50 </a:t>
            </a:r>
            <a:r>
              <a:rPr lang="tr-TR" dirty="0"/>
              <a:t>oranında artış göstereceği tahmin edilmektedir </a:t>
            </a:r>
            <a:endParaRPr lang="tr-TR" dirty="0" smtClean="0"/>
          </a:p>
          <a:p>
            <a:pPr marL="0" indent="0" algn="r">
              <a:buNone/>
            </a:pPr>
            <a:r>
              <a:rPr lang="tr-TR" sz="1100" dirty="0" err="1">
                <a:solidFill>
                  <a:srgbClr val="FF0000"/>
                </a:solidFill>
              </a:rPr>
              <a:t>Wu</a:t>
            </a:r>
            <a:r>
              <a:rPr lang="tr-TR" sz="1100" dirty="0">
                <a:solidFill>
                  <a:srgbClr val="FF0000"/>
                </a:solidFill>
              </a:rPr>
              <a:t> JM, </a:t>
            </a:r>
            <a:r>
              <a:rPr lang="tr-TR" sz="1100" dirty="0" err="1">
                <a:solidFill>
                  <a:srgbClr val="FF0000"/>
                </a:solidFill>
              </a:rPr>
              <a:t>Hundley</a:t>
            </a:r>
            <a:r>
              <a:rPr lang="tr-TR" sz="1100" dirty="0">
                <a:solidFill>
                  <a:srgbClr val="FF0000"/>
                </a:solidFill>
              </a:rPr>
              <a:t> AF, </a:t>
            </a:r>
            <a:r>
              <a:rPr lang="tr-TR" sz="1100" dirty="0" err="1">
                <a:solidFill>
                  <a:srgbClr val="FF0000"/>
                </a:solidFill>
              </a:rPr>
              <a:t>Fulton</a:t>
            </a:r>
            <a:r>
              <a:rPr lang="tr-TR" sz="1100" dirty="0">
                <a:solidFill>
                  <a:srgbClr val="FF0000"/>
                </a:solidFill>
              </a:rPr>
              <a:t> RG, </a:t>
            </a:r>
            <a:r>
              <a:rPr lang="tr-TR" sz="1100" dirty="0" err="1">
                <a:solidFill>
                  <a:srgbClr val="FF0000"/>
                </a:solidFill>
              </a:rPr>
              <a:t>Myers</a:t>
            </a:r>
            <a:r>
              <a:rPr lang="tr-TR" sz="1100" dirty="0">
                <a:solidFill>
                  <a:srgbClr val="FF0000"/>
                </a:solidFill>
              </a:rPr>
              <a:t> ER. </a:t>
            </a:r>
            <a:r>
              <a:rPr lang="tr-TR" sz="1100" dirty="0" err="1">
                <a:solidFill>
                  <a:srgbClr val="FF0000"/>
                </a:solidFill>
              </a:rPr>
              <a:t>Forecasting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the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prevalence</a:t>
            </a:r>
            <a:r>
              <a:rPr lang="tr-TR" sz="1100" dirty="0">
                <a:solidFill>
                  <a:srgbClr val="FF0000"/>
                </a:solidFill>
              </a:rPr>
              <a:t> of </a:t>
            </a:r>
            <a:r>
              <a:rPr lang="tr-TR" sz="1100" dirty="0" err="1">
                <a:solidFill>
                  <a:srgbClr val="FF0000"/>
                </a:solidFill>
              </a:rPr>
              <a:t>pelvic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floor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disorders</a:t>
            </a:r>
            <a:r>
              <a:rPr lang="tr-TR" sz="1100" dirty="0">
                <a:solidFill>
                  <a:srgbClr val="FF0000"/>
                </a:solidFill>
              </a:rPr>
              <a:t> in U.S. </a:t>
            </a:r>
            <a:r>
              <a:rPr lang="tr-TR" sz="1100" dirty="0" err="1">
                <a:solidFill>
                  <a:srgbClr val="FF0000"/>
                </a:solidFill>
              </a:rPr>
              <a:t>Women</a:t>
            </a:r>
            <a:r>
              <a:rPr lang="tr-TR" sz="1100" dirty="0">
                <a:solidFill>
                  <a:srgbClr val="FF0000"/>
                </a:solidFill>
              </a:rPr>
              <a:t>: 2010 </a:t>
            </a:r>
            <a:r>
              <a:rPr lang="tr-TR" sz="1100" dirty="0" err="1">
                <a:solidFill>
                  <a:srgbClr val="FF0000"/>
                </a:solidFill>
              </a:rPr>
              <a:t>to</a:t>
            </a:r>
            <a:r>
              <a:rPr lang="tr-TR" sz="1100" dirty="0">
                <a:solidFill>
                  <a:srgbClr val="FF0000"/>
                </a:solidFill>
              </a:rPr>
              <a:t> 2050. </a:t>
            </a:r>
            <a:r>
              <a:rPr lang="tr-TR" sz="1100" dirty="0" err="1">
                <a:solidFill>
                  <a:srgbClr val="FF0000"/>
                </a:solidFill>
              </a:rPr>
              <a:t>Obstet</a:t>
            </a:r>
            <a:r>
              <a:rPr lang="tr-TR" sz="1100" dirty="0">
                <a:solidFill>
                  <a:srgbClr val="FF0000"/>
                </a:solidFill>
              </a:rPr>
              <a:t> </a:t>
            </a:r>
            <a:r>
              <a:rPr lang="tr-TR" sz="1100" dirty="0" err="1">
                <a:solidFill>
                  <a:srgbClr val="FF0000"/>
                </a:solidFill>
              </a:rPr>
              <a:t>Gynecol</a:t>
            </a:r>
            <a:r>
              <a:rPr lang="tr-TR" sz="1100" dirty="0">
                <a:solidFill>
                  <a:srgbClr val="FF0000"/>
                </a:solidFill>
              </a:rPr>
              <a:t> 2009; 114:1278–1283.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758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1919536" y="764704"/>
            <a:ext cx="1440160" cy="57606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ÖYKÜ</a:t>
            </a:r>
          </a:p>
        </p:txBody>
      </p:sp>
      <p:sp>
        <p:nvSpPr>
          <p:cNvPr id="6" name="5 Yuvarlatılmış Dikdörtgen"/>
          <p:cNvSpPr/>
          <p:nvPr/>
        </p:nvSpPr>
        <p:spPr>
          <a:xfrm>
            <a:off x="1559496" y="2348880"/>
            <a:ext cx="1872208" cy="6480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Calibri" pitchFamily="34" charset="0"/>
              </a:rPr>
              <a:t>KLİNİK</a:t>
            </a:r>
          </a:p>
          <a:p>
            <a:pPr algn="ctr"/>
            <a:r>
              <a:rPr lang="tr-TR" sz="1600" dirty="0">
                <a:solidFill>
                  <a:schemeClr val="tx1"/>
                </a:solidFill>
                <a:latin typeface="Calibri" pitchFamily="34" charset="0"/>
              </a:rPr>
              <a:t>DEĞERLENDİRME</a:t>
            </a:r>
          </a:p>
        </p:txBody>
      </p:sp>
      <p:sp>
        <p:nvSpPr>
          <p:cNvPr id="8" name="7 Yuvarlatılmış Dikdörtgen"/>
          <p:cNvSpPr/>
          <p:nvPr/>
        </p:nvSpPr>
        <p:spPr>
          <a:xfrm>
            <a:off x="1703512" y="4221088"/>
            <a:ext cx="129614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TANI</a:t>
            </a:r>
          </a:p>
        </p:txBody>
      </p:sp>
      <p:sp>
        <p:nvSpPr>
          <p:cNvPr id="9" name="8 Yuvarlatılmış Dikdörtgen"/>
          <p:cNvSpPr/>
          <p:nvPr/>
        </p:nvSpPr>
        <p:spPr>
          <a:xfrm>
            <a:off x="1775520" y="5301208"/>
            <a:ext cx="1440160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TEDAVİ</a:t>
            </a:r>
          </a:p>
        </p:txBody>
      </p:sp>
      <p:sp>
        <p:nvSpPr>
          <p:cNvPr id="10" name="9 Dikdörtgen"/>
          <p:cNvSpPr/>
          <p:nvPr/>
        </p:nvSpPr>
        <p:spPr>
          <a:xfrm>
            <a:off x="4439816" y="764704"/>
            <a:ext cx="3312368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POP’a Yönelik Yakınma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8472264" y="692696"/>
            <a:ext cx="2160240" cy="7920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Kompleks veya </a:t>
            </a:r>
          </a:p>
          <a:p>
            <a:pPr algn="ctr"/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Tekrarlıyan</a:t>
            </a:r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Prolaps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3503712" y="1628800"/>
            <a:ext cx="5400600" cy="23762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b="1" dirty="0">
                <a:solidFill>
                  <a:schemeClr val="tx1"/>
                </a:solidFill>
                <a:latin typeface="Calibri" pitchFamily="34" charset="0"/>
              </a:rPr>
              <a:t>Semptomların Değerlendirilmesi:</a:t>
            </a:r>
          </a:p>
          <a:p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Yakınmaların yarattığı sıkıntıların derecesinin değerlendirilmesi</a:t>
            </a:r>
          </a:p>
          <a:p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Üriner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anorektal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genital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ve seksüel semptomların şiddeti ve sıklığı</a:t>
            </a:r>
          </a:p>
          <a:p>
            <a:r>
              <a:rPr lang="tr-TR" sz="1400" b="1" i="1" dirty="0" err="1">
                <a:solidFill>
                  <a:schemeClr val="tx1"/>
                </a:solidFill>
                <a:latin typeface="Calibri" pitchFamily="34" charset="0"/>
              </a:rPr>
              <a:t>Üriner</a:t>
            </a:r>
            <a:r>
              <a:rPr lang="tr-TR" sz="1400" b="1" i="1" dirty="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PVR,öksürük stres test,idrar tahlilleri</a:t>
            </a:r>
          </a:p>
          <a:p>
            <a:r>
              <a:rPr lang="tr-TR" sz="1400" b="1" i="1" dirty="0">
                <a:solidFill>
                  <a:schemeClr val="tx1"/>
                </a:solidFill>
                <a:latin typeface="Calibri" pitchFamily="34" charset="0"/>
              </a:rPr>
              <a:t>Fizik Muayene</a:t>
            </a:r>
            <a:r>
              <a:rPr lang="tr-TR" sz="1400" b="1" dirty="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Prolapsus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derecesi ve </a:t>
            </a: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defekt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alanlarının tespiti ve diğer önemli bulgular.</a:t>
            </a:r>
          </a:p>
          <a:p>
            <a:pPr>
              <a:buFont typeface="Wingdings" pitchFamily="2" charset="2"/>
              <a:buChar char="§"/>
            </a:pPr>
            <a:r>
              <a:rPr lang="tr-TR" sz="1400" i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Planlanan tedaviyi  değiştirecek sonuçlar verme olasılığı ile </a:t>
            </a:r>
            <a:r>
              <a:rPr lang="tr-TR" sz="1400" i="1" u="sng" dirty="0" err="1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ürodinamik</a:t>
            </a:r>
            <a:r>
              <a:rPr lang="tr-TR" sz="1400" i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 testlerin eklenmesi.</a:t>
            </a:r>
          </a:p>
          <a:p>
            <a:pPr>
              <a:buFont typeface="Wingdings" pitchFamily="2" charset="2"/>
              <a:buChar char="§"/>
            </a:pP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Üst sistemlerin görüntülenmesinin gerektiği hallerde eklenmesi</a:t>
            </a:r>
          </a:p>
          <a:p>
            <a:r>
              <a:rPr lang="tr-TR" sz="1400" b="1" i="1" dirty="0" err="1">
                <a:solidFill>
                  <a:schemeClr val="tx1"/>
                </a:solidFill>
                <a:latin typeface="Calibri" pitchFamily="34" charset="0"/>
              </a:rPr>
              <a:t>Ano</a:t>
            </a:r>
            <a:r>
              <a:rPr lang="tr-TR" sz="1400" b="1" i="1" dirty="0">
                <a:solidFill>
                  <a:schemeClr val="tx1"/>
                </a:solidFill>
                <a:latin typeface="Calibri" pitchFamily="34" charset="0"/>
              </a:rPr>
              <a:t>-</a:t>
            </a:r>
            <a:r>
              <a:rPr lang="tr-TR" sz="1400" b="1" i="1" dirty="0" err="1">
                <a:solidFill>
                  <a:schemeClr val="tx1"/>
                </a:solidFill>
                <a:latin typeface="Calibri" pitchFamily="34" charset="0"/>
              </a:rPr>
              <a:t>Rektal</a:t>
            </a:r>
            <a:r>
              <a:rPr lang="tr-TR" sz="1400" b="1" dirty="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Endoskopi, alt GIS değerlendirilmesi</a:t>
            </a:r>
          </a:p>
        </p:txBody>
      </p:sp>
      <p:sp>
        <p:nvSpPr>
          <p:cNvPr id="13" name="12 Yuvarlatılmış Dikdörtgen"/>
          <p:cNvSpPr/>
          <p:nvPr/>
        </p:nvSpPr>
        <p:spPr>
          <a:xfrm>
            <a:off x="9048328" y="2276872"/>
            <a:ext cx="1440160" cy="100811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Uzman tarafından araştırma</a:t>
            </a:r>
          </a:p>
        </p:txBody>
      </p:sp>
      <p:sp>
        <p:nvSpPr>
          <p:cNvPr id="14" name="13 Yuvarlatılmış Dikdörtgen"/>
          <p:cNvSpPr/>
          <p:nvPr/>
        </p:nvSpPr>
        <p:spPr>
          <a:xfrm>
            <a:off x="9084840" y="5229200"/>
            <a:ext cx="14036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Uzman tarafından tedavi</a:t>
            </a:r>
          </a:p>
        </p:txBody>
      </p:sp>
      <p:sp>
        <p:nvSpPr>
          <p:cNvPr id="15" name="14 Yuvarlatılmış Dikdörtgen"/>
          <p:cNvSpPr/>
          <p:nvPr/>
        </p:nvSpPr>
        <p:spPr>
          <a:xfrm>
            <a:off x="3287688" y="4149080"/>
            <a:ext cx="2808312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Ürogenital</a:t>
            </a:r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Prolaps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(±) diğer </a:t>
            </a:r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pelvik</a:t>
            </a:r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 semptomlar </a:t>
            </a:r>
          </a:p>
        </p:txBody>
      </p:sp>
      <p:sp>
        <p:nvSpPr>
          <p:cNvPr id="17" name="16 Yuvarlatılmış Dikdörtgen"/>
          <p:cNvSpPr/>
          <p:nvPr/>
        </p:nvSpPr>
        <p:spPr>
          <a:xfrm>
            <a:off x="6240016" y="4149080"/>
            <a:ext cx="2952328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Rektal</a:t>
            </a:r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Prolaps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(±) diğer </a:t>
            </a:r>
            <a:r>
              <a:rPr lang="tr-TR" dirty="0" err="1">
                <a:solidFill>
                  <a:schemeClr val="tx1"/>
                </a:solidFill>
                <a:latin typeface="Calibri" pitchFamily="34" charset="0"/>
              </a:rPr>
              <a:t>pelvik</a:t>
            </a:r>
            <a:r>
              <a:rPr lang="tr-TR" dirty="0">
                <a:solidFill>
                  <a:schemeClr val="tx1"/>
                </a:solidFill>
                <a:latin typeface="Calibri" pitchFamily="34" charset="0"/>
              </a:rPr>
              <a:t> semptomlar </a:t>
            </a:r>
          </a:p>
        </p:txBody>
      </p:sp>
      <p:sp>
        <p:nvSpPr>
          <p:cNvPr id="19" name="18 Dikdörtgen"/>
          <p:cNvSpPr/>
          <p:nvPr/>
        </p:nvSpPr>
        <p:spPr>
          <a:xfrm>
            <a:off x="3431704" y="5013176"/>
            <a:ext cx="2520280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400" dirty="0"/>
          </a:p>
          <a:p>
            <a:pPr>
              <a:buFont typeface="Wingdings" pitchFamily="2" charset="2"/>
              <a:buChar char="ü"/>
            </a:pP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Gözlem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Davranış Tedavileri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Pelvik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Taban Kas Egzersizleri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Peser</a:t>
            </a:r>
            <a:endParaRPr lang="tr-TR" sz="1400" dirty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Rekonstrüktif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Obliteratif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endParaRPr lang="tr-TR" sz="1400" dirty="0"/>
          </a:p>
        </p:txBody>
      </p:sp>
      <p:sp>
        <p:nvSpPr>
          <p:cNvPr id="20" name="19 Dikdörtgen"/>
          <p:cNvSpPr/>
          <p:nvPr/>
        </p:nvSpPr>
        <p:spPr>
          <a:xfrm>
            <a:off x="6600056" y="5085184"/>
            <a:ext cx="2160240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400" dirty="0"/>
          </a:p>
          <a:p>
            <a:pPr>
              <a:buFont typeface="Wingdings" pitchFamily="2" charset="2"/>
              <a:buChar char="ü"/>
            </a:pP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Gözlem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Davranış Tedavileri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Transperineal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>
                <a:solidFill>
                  <a:schemeClr val="tx1"/>
                </a:solidFill>
                <a:latin typeface="Calibri" pitchFamily="34" charset="0"/>
              </a:rPr>
              <a:t>Transabdominal</a:t>
            </a:r>
            <a:r>
              <a:rPr lang="tr-TR" sz="1400" dirty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endParaRPr lang="tr-TR" sz="1400" dirty="0"/>
          </a:p>
        </p:txBody>
      </p:sp>
      <p:sp>
        <p:nvSpPr>
          <p:cNvPr id="21" name="20 Aşağı Ok"/>
          <p:cNvSpPr/>
          <p:nvPr/>
        </p:nvSpPr>
        <p:spPr>
          <a:xfrm>
            <a:off x="9624392" y="1628800"/>
            <a:ext cx="216000" cy="504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şağı Ok"/>
          <p:cNvSpPr/>
          <p:nvPr/>
        </p:nvSpPr>
        <p:spPr>
          <a:xfrm>
            <a:off x="9696424" y="3573016"/>
            <a:ext cx="216000" cy="147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Metin kutusu"/>
          <p:cNvSpPr txBox="1"/>
          <p:nvPr/>
        </p:nvSpPr>
        <p:spPr>
          <a:xfrm>
            <a:off x="8976320" y="5949281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.</a:t>
            </a:r>
          </a:p>
        </p:txBody>
      </p:sp>
      <p:sp>
        <p:nvSpPr>
          <p:cNvPr id="25" name="24 Metin kutusu"/>
          <p:cNvSpPr txBox="1"/>
          <p:nvPr/>
        </p:nvSpPr>
        <p:spPr>
          <a:xfrm>
            <a:off x="1847528" y="116632"/>
            <a:ext cx="10585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>
                <a:solidFill>
                  <a:srgbClr val="002060"/>
                </a:solidFill>
                <a:latin typeface="Calibri" pitchFamily="34" charset="0"/>
              </a:rPr>
              <a:t>Pelvik</a:t>
            </a:r>
            <a:r>
              <a:rPr lang="tr-TR" sz="2000" b="1" dirty="0">
                <a:solidFill>
                  <a:srgbClr val="002060"/>
                </a:solidFill>
                <a:latin typeface="Calibri" pitchFamily="34" charset="0"/>
              </a:rPr>
              <a:t> Organ </a:t>
            </a:r>
            <a:r>
              <a:rPr lang="tr-TR" sz="2000" b="1" dirty="0" err="1">
                <a:solidFill>
                  <a:srgbClr val="002060"/>
                </a:solidFill>
                <a:latin typeface="Calibri" pitchFamily="34" charset="0"/>
              </a:rPr>
              <a:t>Prolapsus’lu</a:t>
            </a:r>
            <a:r>
              <a:rPr lang="tr-TR" sz="2000" b="1" dirty="0">
                <a:solidFill>
                  <a:srgbClr val="002060"/>
                </a:solidFill>
                <a:latin typeface="Calibri" pitchFamily="34" charset="0"/>
              </a:rPr>
              <a:t> Hastaya Yaklaşım (</a:t>
            </a:r>
            <a:r>
              <a:rPr lang="tr-TR" sz="2000" b="1" dirty="0" err="1">
                <a:solidFill>
                  <a:srgbClr val="002060"/>
                </a:solidFill>
                <a:latin typeface="Calibri" pitchFamily="34" charset="0"/>
              </a:rPr>
              <a:t>Ürogenital</a:t>
            </a:r>
            <a:r>
              <a:rPr lang="tr-TR" sz="2000" b="1" dirty="0">
                <a:solidFill>
                  <a:srgbClr val="002060"/>
                </a:solidFill>
                <a:latin typeface="Calibri" pitchFamily="34" charset="0"/>
              </a:rPr>
              <a:t> ve </a:t>
            </a:r>
            <a:r>
              <a:rPr lang="tr-TR" sz="2000" b="1" dirty="0" err="1">
                <a:solidFill>
                  <a:srgbClr val="002060"/>
                </a:solidFill>
                <a:latin typeface="Calibri" pitchFamily="34" charset="0"/>
              </a:rPr>
              <a:t>Rektal</a:t>
            </a:r>
            <a:r>
              <a:rPr lang="tr-TR" sz="2000" b="1" dirty="0">
                <a:solidFill>
                  <a:srgbClr val="002060"/>
                </a:solidFill>
                <a:latin typeface="Calibri" pitchFamily="34" charset="0"/>
              </a:rPr>
              <a:t> </a:t>
            </a:r>
            <a:r>
              <a:rPr lang="tr-TR" sz="2000" b="1" dirty="0" err="1">
                <a:solidFill>
                  <a:srgbClr val="002060"/>
                </a:solidFill>
                <a:latin typeface="Calibri" pitchFamily="34" charset="0"/>
              </a:rPr>
              <a:t>Prolapsus</a:t>
            </a:r>
            <a:r>
              <a:rPr lang="tr-TR" sz="2000" b="1" dirty="0">
                <a:solidFill>
                  <a:srgbClr val="002060"/>
                </a:solidFill>
                <a:latin typeface="Calibri" pitchFamily="34" charset="0"/>
              </a:rPr>
              <a:t>)</a:t>
            </a:r>
            <a:endParaRPr lang="tr-TR" sz="2000" dirty="0">
              <a:solidFill>
                <a:srgbClr val="002060"/>
              </a:solidFill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1524000" y="6550224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6th </a:t>
            </a:r>
            <a:r>
              <a:rPr lang="tr-TR" sz="1400" dirty="0"/>
              <a:t>International </a:t>
            </a:r>
            <a:r>
              <a:rPr lang="tr-TR" sz="1400" dirty="0" err="1"/>
              <a:t>Consultation</a:t>
            </a:r>
            <a:r>
              <a:rPr lang="tr-TR" sz="1400" dirty="0"/>
              <a:t> on </a:t>
            </a:r>
            <a:r>
              <a:rPr lang="tr-TR" sz="1400" dirty="0" err="1"/>
              <a:t>Incontinence</a:t>
            </a:r>
            <a:r>
              <a:rPr lang="tr-TR" sz="1400" dirty="0"/>
              <a:t> </a:t>
            </a:r>
            <a:r>
              <a:rPr lang="tr-TR" sz="1400" dirty="0" err="1"/>
              <a:t>Recommendations</a:t>
            </a:r>
            <a:r>
              <a:rPr lang="tr-TR" sz="1400" dirty="0"/>
              <a:t> of </a:t>
            </a:r>
            <a:r>
              <a:rPr lang="tr-TR" sz="1400" dirty="0" err="1"/>
              <a:t>the</a:t>
            </a:r>
            <a:r>
              <a:rPr lang="tr-TR" sz="1400" dirty="0"/>
              <a:t> International </a:t>
            </a:r>
            <a:r>
              <a:rPr lang="tr-TR" sz="1400" dirty="0" err="1"/>
              <a:t>Scientific</a:t>
            </a:r>
            <a:r>
              <a:rPr lang="tr-TR" sz="1400" dirty="0"/>
              <a:t> </a:t>
            </a:r>
            <a:r>
              <a:rPr lang="tr-TR" sz="1400" dirty="0" err="1"/>
              <a:t>Committe</a:t>
            </a:r>
            <a:r>
              <a:rPr lang="tr-TR" sz="1400" dirty="0"/>
              <a:t> (ICI) </a:t>
            </a:r>
            <a:r>
              <a:rPr lang="tr-TR" sz="1400" dirty="0" smtClean="0"/>
              <a:t>Tokyo, 2016.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2088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80400" cy="39243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100" y="285416"/>
            <a:ext cx="4152900" cy="2705100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340242" y="3924300"/>
            <a:ext cx="4784651" cy="92333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2-5 seans (2. seanstan sonra hasta memnuniyetine göre seans sayısına karar verilmiş???)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361507" y="5276850"/>
            <a:ext cx="4040372" cy="120032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Son uygulamadan 2,6 ve 12 ay sonra 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Memnuniyet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smtClean="0"/>
              <a:t>Ağrı</a:t>
            </a:r>
          </a:p>
          <a:p>
            <a:pPr marL="285750" indent="-285750">
              <a:buFont typeface="Arial" charset="-94"/>
              <a:buChar char="•"/>
            </a:pPr>
            <a:r>
              <a:rPr lang="tr-TR" dirty="0" err="1" smtClean="0"/>
              <a:t>Prolapsus</a:t>
            </a:r>
            <a:r>
              <a:rPr lang="tr-TR" dirty="0" smtClean="0"/>
              <a:t> evresi değerlendirilmiş</a:t>
            </a:r>
            <a:endParaRPr lang="tr-TR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5135" y="2930525"/>
            <a:ext cx="4127500" cy="27178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8780" y="2646363"/>
            <a:ext cx="40894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408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894" y="0"/>
            <a:ext cx="6108700" cy="23749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41708"/>
            <a:ext cx="4546832" cy="26418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44428"/>
            <a:ext cx="4583910" cy="181357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5095" y="2734191"/>
            <a:ext cx="4413788" cy="200751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734191"/>
            <a:ext cx="4577458" cy="1619716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938492" cy="193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894" y="0"/>
            <a:ext cx="6108700" cy="23749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49352"/>
            <a:ext cx="5443870" cy="297553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3822" y="2949352"/>
            <a:ext cx="5154280" cy="364764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938492" cy="193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70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/>
          <a:srcRect l="31329" r="13384"/>
          <a:stretch/>
        </p:blipFill>
        <p:spPr>
          <a:xfrm>
            <a:off x="134911" y="974360"/>
            <a:ext cx="3900161" cy="4737253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4480560" y="4424244"/>
            <a:ext cx="7711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>
                <a:latin typeface="Apple Chancery" charset="-94"/>
                <a:ea typeface="Apple Chancery" charset="-94"/>
                <a:cs typeface="Apple Chancery" charset="-94"/>
              </a:rPr>
              <a:t>Dinlediğiniz için teşekkür ederim…</a:t>
            </a:r>
            <a:endParaRPr lang="tr-TR" sz="4800" dirty="0">
              <a:latin typeface="Apple Chancery" charset="-94"/>
              <a:ea typeface="Apple Chancery" charset="-94"/>
              <a:cs typeface="Apple Chancery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val="48883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02542" y="172652"/>
            <a:ext cx="5826642" cy="64633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Lazer ile özellikle nemli ortamda yaratılan termal enerji sayesinde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0" y="1333356"/>
            <a:ext cx="2849526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Kollajen</a:t>
            </a:r>
            <a:r>
              <a:rPr lang="tr-TR" dirty="0" smtClean="0"/>
              <a:t> yapısı etkin bir şekilde iyileştirilir.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3603217" y="1333356"/>
            <a:ext cx="2785731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Neo-</a:t>
            </a:r>
            <a:r>
              <a:rPr lang="tr-TR" dirty="0" err="1" smtClean="0"/>
              <a:t>kollajenez</a:t>
            </a:r>
            <a:r>
              <a:rPr lang="tr-TR" dirty="0" smtClean="0"/>
              <a:t> uyarılır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0" y="2380995"/>
            <a:ext cx="2892056" cy="9233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Isı artışı ile </a:t>
            </a:r>
            <a:r>
              <a:rPr lang="tr-TR" dirty="0" err="1" smtClean="0"/>
              <a:t>kollajendeki</a:t>
            </a:r>
            <a:r>
              <a:rPr lang="tr-TR" dirty="0" smtClean="0"/>
              <a:t> </a:t>
            </a:r>
            <a:r>
              <a:rPr lang="tr-TR" dirty="0" err="1" smtClean="0"/>
              <a:t>intermoleküler</a:t>
            </a:r>
            <a:r>
              <a:rPr lang="tr-TR" dirty="0" smtClean="0"/>
              <a:t> çapraz bağlar yıkılır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0" y="3705633"/>
            <a:ext cx="2849526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Triple-helix</a:t>
            </a:r>
            <a:r>
              <a:rPr lang="tr-TR" dirty="0" smtClean="0"/>
              <a:t> yapı stabilize olur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0" y="4866337"/>
            <a:ext cx="2849526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Kollajen</a:t>
            </a:r>
            <a:r>
              <a:rPr lang="tr-TR" dirty="0" smtClean="0"/>
              <a:t> lifleri kısalır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0" y="5828472"/>
            <a:ext cx="7166344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dirty="0" err="1" smtClean="0"/>
              <a:t>Fibriller</a:t>
            </a:r>
            <a:r>
              <a:rPr lang="tr-TR" dirty="0" smtClean="0"/>
              <a:t> yapıyı yıkmadan bu etkiler için sıcaklığın 60-65 C arasında olması gerekmektedir.</a:t>
            </a:r>
            <a:endParaRPr lang="tr-TR" dirty="0"/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8614" y="2026365"/>
            <a:ext cx="7303386" cy="366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166"/>
    </mc:Choice>
    <mc:Fallback xmlns="">
      <p:transition spd="slow" advTm="39166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95495" y="856256"/>
            <a:ext cx="7226304" cy="2024756"/>
          </a:xfrm>
        </p:spPr>
        <p:txBody>
          <a:bodyPr>
            <a:normAutofit/>
          </a:bodyPr>
          <a:lstStyle/>
          <a:p>
            <a:r>
              <a:rPr lang="tr-TR" dirty="0" err="1" smtClean="0"/>
              <a:t>Kollajen</a:t>
            </a:r>
            <a:r>
              <a:rPr lang="tr-TR" dirty="0" smtClean="0"/>
              <a:t> </a:t>
            </a:r>
            <a:r>
              <a:rPr lang="tr-TR" dirty="0" err="1" smtClean="0"/>
              <a:t>pelvik</a:t>
            </a:r>
            <a:r>
              <a:rPr lang="tr-TR" dirty="0" smtClean="0"/>
              <a:t> tabanın destek yapıları arasında en önemli protein yapıdır.</a:t>
            </a:r>
          </a:p>
          <a:p>
            <a:r>
              <a:rPr lang="tr-TR" dirty="0" err="1" smtClean="0"/>
              <a:t>Endopelvik</a:t>
            </a:r>
            <a:r>
              <a:rPr lang="tr-TR" dirty="0" smtClean="0"/>
              <a:t> </a:t>
            </a:r>
            <a:r>
              <a:rPr lang="tr-TR" dirty="0" err="1" smtClean="0"/>
              <a:t>fasyanın</a:t>
            </a:r>
            <a:r>
              <a:rPr lang="tr-TR" dirty="0" smtClean="0"/>
              <a:t> protein içeriğinin %80’inden fazlasında </a:t>
            </a:r>
            <a:r>
              <a:rPr lang="tr-TR" dirty="0" err="1" smtClean="0"/>
              <a:t>kollajen</a:t>
            </a:r>
            <a:r>
              <a:rPr lang="tr-TR" dirty="0" smtClean="0"/>
              <a:t> bulunmaktadır.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359243" y="3299253"/>
            <a:ext cx="4001003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Doğum</a:t>
            </a:r>
          </a:p>
          <a:p>
            <a:pPr algn="ctr"/>
            <a:r>
              <a:rPr lang="tr-TR" dirty="0"/>
              <a:t> </a:t>
            </a:r>
            <a:r>
              <a:rPr lang="tr-TR" dirty="0" err="1" smtClean="0"/>
              <a:t>Pelvik</a:t>
            </a:r>
            <a:r>
              <a:rPr lang="tr-TR" dirty="0" smtClean="0"/>
              <a:t> tabanda </a:t>
            </a:r>
            <a:r>
              <a:rPr lang="tr-TR" dirty="0" err="1" smtClean="0"/>
              <a:t>kollajen</a:t>
            </a:r>
            <a:r>
              <a:rPr lang="tr-TR" dirty="0" smtClean="0"/>
              <a:t> liflerinin yıkılmasına neden olur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7018638" y="3336228"/>
            <a:ext cx="4014123" cy="10772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/>
              <a:t>Yaşlanma</a:t>
            </a:r>
          </a:p>
          <a:p>
            <a:pPr algn="ctr"/>
            <a:r>
              <a:rPr lang="tr-TR" dirty="0" smtClean="0"/>
              <a:t>Yeni </a:t>
            </a:r>
            <a:r>
              <a:rPr lang="tr-TR" dirty="0" err="1" smtClean="0"/>
              <a:t>kollajen</a:t>
            </a:r>
            <a:r>
              <a:rPr lang="tr-TR" dirty="0" smtClean="0"/>
              <a:t> sentezinde azalmaya neden olur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2840043" y="5212954"/>
            <a:ext cx="6737208" cy="461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PELVİK YAPILARIN KOLLAJEN İÇERİĞİ AZALMAKTADIR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4559643" y="6330837"/>
            <a:ext cx="77312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200" dirty="0" err="1">
                <a:solidFill>
                  <a:srgbClr val="FF0000"/>
                </a:solidFill>
              </a:rPr>
              <a:t>Dumoulin</a:t>
            </a:r>
            <a:r>
              <a:rPr lang="tr-TR" sz="1200" dirty="0">
                <a:solidFill>
                  <a:srgbClr val="FF0000"/>
                </a:solidFill>
              </a:rPr>
              <a:t> C, Hay-Smith J (2010) </a:t>
            </a:r>
            <a:r>
              <a:rPr lang="tr-TR" sz="1200" dirty="0" err="1">
                <a:solidFill>
                  <a:srgbClr val="FF0000"/>
                </a:solidFill>
              </a:rPr>
              <a:t>Pelvic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floor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muscle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training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versus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no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treatment</a:t>
            </a:r>
            <a:r>
              <a:rPr lang="tr-TR" sz="1200" dirty="0">
                <a:solidFill>
                  <a:srgbClr val="FF0000"/>
                </a:solidFill>
              </a:rPr>
              <a:t>, </a:t>
            </a:r>
            <a:r>
              <a:rPr lang="tr-TR" sz="1200" dirty="0" err="1">
                <a:solidFill>
                  <a:srgbClr val="FF0000"/>
                </a:solidFill>
              </a:rPr>
              <a:t>or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inactive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control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treatments</a:t>
            </a:r>
            <a:r>
              <a:rPr lang="tr-TR" sz="1200" dirty="0">
                <a:solidFill>
                  <a:srgbClr val="FF0000"/>
                </a:solidFill>
              </a:rPr>
              <a:t>, </a:t>
            </a:r>
            <a:r>
              <a:rPr lang="tr-TR" sz="1200" dirty="0" err="1">
                <a:solidFill>
                  <a:srgbClr val="FF0000"/>
                </a:solidFill>
              </a:rPr>
              <a:t>for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urinary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incontinence</a:t>
            </a:r>
            <a:r>
              <a:rPr lang="tr-TR" sz="1200" dirty="0">
                <a:solidFill>
                  <a:srgbClr val="FF0000"/>
                </a:solidFill>
              </a:rPr>
              <a:t> in </a:t>
            </a:r>
            <a:r>
              <a:rPr lang="tr-TR" sz="1200" dirty="0" err="1">
                <a:solidFill>
                  <a:srgbClr val="FF0000"/>
                </a:solidFill>
              </a:rPr>
              <a:t>women</a:t>
            </a:r>
            <a:r>
              <a:rPr lang="tr-TR" sz="1200" dirty="0">
                <a:solidFill>
                  <a:srgbClr val="FF0000"/>
                </a:solidFill>
              </a:rPr>
              <a:t>. </a:t>
            </a:r>
            <a:r>
              <a:rPr lang="tr-TR" sz="1200" dirty="0" err="1">
                <a:solidFill>
                  <a:srgbClr val="FF0000"/>
                </a:solidFill>
              </a:rPr>
              <a:t>Cochrane</a:t>
            </a:r>
            <a:r>
              <a:rPr lang="tr-TR" sz="1200" dirty="0">
                <a:solidFill>
                  <a:srgbClr val="FF0000"/>
                </a:solidFill>
              </a:rPr>
              <a:t> Database </a:t>
            </a:r>
            <a:r>
              <a:rPr lang="tr-TR" sz="1200" dirty="0" err="1">
                <a:solidFill>
                  <a:srgbClr val="FF0000"/>
                </a:solidFill>
              </a:rPr>
              <a:t>Syst</a:t>
            </a:r>
            <a:r>
              <a:rPr lang="tr-TR" sz="1200" dirty="0">
                <a:solidFill>
                  <a:srgbClr val="FF0000"/>
                </a:solidFill>
              </a:rPr>
              <a:t> </a:t>
            </a:r>
            <a:r>
              <a:rPr lang="tr-TR" sz="1200" dirty="0" err="1">
                <a:solidFill>
                  <a:srgbClr val="FF0000"/>
                </a:solidFill>
              </a:rPr>
              <a:t>Rev</a:t>
            </a:r>
            <a:r>
              <a:rPr lang="tr-TR" sz="1200" dirty="0">
                <a:solidFill>
                  <a:srgbClr val="FF0000"/>
                </a:solidFill>
              </a:rPr>
              <a:t> CD005654.</a:t>
            </a:r>
          </a:p>
          <a:p>
            <a:pPr algn="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482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976"/>
    </mc:Choice>
    <mc:Fallback xmlns="">
      <p:transition spd="slow" advTm="4697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5555856-9970-4BC3-9AA9-6A917F53AFB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9972" y="0"/>
            <a:ext cx="6421721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7F487851-BFAF-46D8-A1ED-50CAD6E46F5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04484" y="3040912"/>
            <a:ext cx="4805996" cy="252403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4000" b="1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Stress </a:t>
            </a:r>
            <a:r>
              <a:rPr lang="en-US" sz="4000" b="1" kern="120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Üriner</a:t>
            </a:r>
            <a:r>
              <a:rPr lang="en-US" sz="4000" b="1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kern="120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İnkontinansta</a:t>
            </a:r>
            <a:r>
              <a:rPr lang="en-US" sz="4000" b="1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kern="120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Lazer</a:t>
            </a:r>
            <a:r>
              <a:rPr lang="en-US" sz="4000" b="1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kern="1200" dirty="0" err="1">
                <a:solidFill>
                  <a:srgbClr val="000000"/>
                </a:solidFill>
                <a:latin typeface="+mj-lt"/>
                <a:ea typeface="+mj-ea"/>
                <a:cs typeface="+mj-cs"/>
              </a:rPr>
              <a:t>Kullanımı</a:t>
            </a:r>
            <a:endParaRPr lang="en-US" sz="4000" b="1" kern="1200" dirty="0">
              <a:solidFill>
                <a:srgbClr val="0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Freeform 50">
            <a:extLst>
              <a:ext uri="{FF2B5EF4-FFF2-40B4-BE49-F238E27FC236}">
                <a16:creationId xmlns:a16="http://schemas.microsoft.com/office/drawing/2014/main" xmlns="" id="{13722DD7-BA73-4776-93A3-94491FEF72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7121" y="581159"/>
            <a:ext cx="5464879" cy="6276841"/>
          </a:xfrm>
          <a:custGeom>
            <a:avLst/>
            <a:gdLst>
              <a:gd name="connsiteX0" fmla="*/ 3299930 w 5464879"/>
              <a:gd name="connsiteY0" fmla="*/ 0 h 6276841"/>
              <a:gd name="connsiteX1" fmla="*/ 5398992 w 5464879"/>
              <a:gd name="connsiteY1" fmla="*/ 753544 h 6276841"/>
              <a:gd name="connsiteX2" fmla="*/ 5464879 w 5464879"/>
              <a:gd name="connsiteY2" fmla="*/ 813426 h 6276841"/>
              <a:gd name="connsiteX3" fmla="*/ 5464879 w 5464879"/>
              <a:gd name="connsiteY3" fmla="*/ 5786434 h 6276841"/>
              <a:gd name="connsiteX4" fmla="*/ 5398992 w 5464879"/>
              <a:gd name="connsiteY4" fmla="*/ 5846317 h 6276841"/>
              <a:gd name="connsiteX5" fmla="*/ 4872873 w 5464879"/>
              <a:gd name="connsiteY5" fmla="*/ 6201577 h 6276841"/>
              <a:gd name="connsiteX6" fmla="*/ 4716632 w 5464879"/>
              <a:gd name="connsiteY6" fmla="*/ 6276841 h 6276841"/>
              <a:gd name="connsiteX7" fmla="*/ 1883227 w 5464879"/>
              <a:gd name="connsiteY7" fmla="*/ 6276841 h 6276841"/>
              <a:gd name="connsiteX8" fmla="*/ 1726987 w 5464879"/>
              <a:gd name="connsiteY8" fmla="*/ 6201577 h 6276841"/>
              <a:gd name="connsiteX9" fmla="*/ 0 w 5464879"/>
              <a:gd name="connsiteY9" fmla="*/ 3299930 h 6276841"/>
              <a:gd name="connsiteX10" fmla="*/ 3299930 w 5464879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4879" h="6276841">
                <a:moveTo>
                  <a:pt x="3299930" y="0"/>
                </a:moveTo>
                <a:cubicBezTo>
                  <a:pt x="4097274" y="0"/>
                  <a:pt x="4828569" y="282789"/>
                  <a:pt x="5398992" y="753544"/>
                </a:cubicBezTo>
                <a:lnTo>
                  <a:pt x="5464879" y="813426"/>
                </a:lnTo>
                <a:lnTo>
                  <a:pt x="5464879" y="5786434"/>
                </a:lnTo>
                <a:lnTo>
                  <a:pt x="5398992" y="5846317"/>
                </a:lnTo>
                <a:cubicBezTo>
                  <a:pt x="5236014" y="5980818"/>
                  <a:pt x="5059904" y="6099975"/>
                  <a:pt x="4872873" y="6201577"/>
                </a:cubicBezTo>
                <a:lnTo>
                  <a:pt x="4716632" y="6276841"/>
                </a:lnTo>
                <a:lnTo>
                  <a:pt x="1883227" y="6276841"/>
                </a:lnTo>
                <a:lnTo>
                  <a:pt x="1726987" y="6201577"/>
                </a:lnTo>
                <a:cubicBezTo>
                  <a:pt x="698316" y="5642769"/>
                  <a:pt x="0" y="4552900"/>
                  <a:pt x="0" y="3299930"/>
                </a:cubicBezTo>
                <a:cubicBezTo>
                  <a:pt x="0" y="1477429"/>
                  <a:pt x="1477429" y="0"/>
                  <a:pt x="3299930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9770" y="1815320"/>
            <a:ext cx="4141760" cy="414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07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59"/>
    </mc:Choice>
    <mc:Fallback xmlns="">
      <p:transition spd="slow" advTm="4559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tr-TR" dirty="0" err="1" smtClean="0"/>
              <a:t>Stress</a:t>
            </a:r>
            <a:r>
              <a:rPr lang="tr-TR" dirty="0" smtClean="0"/>
              <a:t>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inkontinans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3" y="2160589"/>
            <a:ext cx="6718889" cy="3880773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Öksürme, hapşırma, efor ve fiziksel egzersiz sırasında olan istemsiz idrar kaçırasıdır.</a:t>
            </a:r>
          </a:p>
          <a:p>
            <a:r>
              <a:rPr lang="tr-TR" dirty="0" smtClean="0"/>
              <a:t>Yaşa bağımlı olarak </a:t>
            </a:r>
            <a:r>
              <a:rPr lang="tr-TR" dirty="0" err="1" smtClean="0"/>
              <a:t>prevalansı</a:t>
            </a:r>
            <a:r>
              <a:rPr lang="tr-TR" dirty="0" smtClean="0"/>
              <a:t> %29-75 arasında değişmekle beraber ortalama </a:t>
            </a:r>
            <a:r>
              <a:rPr lang="tr-TR" b="1" i="1" dirty="0" smtClean="0"/>
              <a:t>% 48’dir.</a:t>
            </a:r>
          </a:p>
          <a:p>
            <a:r>
              <a:rPr lang="tr-TR" dirty="0" smtClean="0"/>
              <a:t>Orta yaşlı kadınlarda günlük </a:t>
            </a:r>
            <a:r>
              <a:rPr lang="tr-TR" dirty="0" err="1" smtClean="0"/>
              <a:t>stress</a:t>
            </a:r>
            <a:r>
              <a:rPr lang="tr-TR" dirty="0" smtClean="0"/>
              <a:t> </a:t>
            </a:r>
            <a:r>
              <a:rPr lang="tr-TR" dirty="0" err="1" smtClean="0"/>
              <a:t>inkontinansın</a:t>
            </a:r>
            <a:r>
              <a:rPr lang="tr-TR" dirty="0" smtClean="0"/>
              <a:t> </a:t>
            </a:r>
            <a:r>
              <a:rPr lang="tr-TR" dirty="0" err="1" smtClean="0"/>
              <a:t>prevalansı</a:t>
            </a:r>
            <a:r>
              <a:rPr lang="tr-TR" dirty="0" smtClean="0"/>
              <a:t> % 10 olarak bildirilmektedir.</a:t>
            </a:r>
          </a:p>
          <a:p>
            <a:r>
              <a:rPr lang="tr-TR" dirty="0" err="1" smtClean="0"/>
              <a:t>Stress</a:t>
            </a:r>
            <a:r>
              <a:rPr lang="tr-TR" dirty="0" smtClean="0"/>
              <a:t>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inkontinası</a:t>
            </a:r>
            <a:r>
              <a:rPr lang="tr-TR" dirty="0" smtClean="0"/>
              <a:t> olan kadınların </a:t>
            </a:r>
            <a:r>
              <a:rPr lang="tr-TR" b="1" i="1" dirty="0" smtClean="0"/>
              <a:t>üçte biri haftalık olarak bir kaçak </a:t>
            </a:r>
            <a:r>
              <a:rPr lang="tr-TR" dirty="0" smtClean="0"/>
              <a:t>yaşamaktadırlar.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3126185" y="5683182"/>
            <a:ext cx="800100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solidFill>
                  <a:schemeClr val="accent2">
                    <a:lumMod val="75000"/>
                  </a:schemeClr>
                </a:solidFill>
              </a:rPr>
              <a:t>Hunskaar</a:t>
            </a:r>
            <a:r>
              <a:rPr lang="en-US" sz="1100" dirty="0">
                <a:solidFill>
                  <a:schemeClr val="accent2">
                    <a:lumMod val="75000"/>
                  </a:schemeClr>
                </a:solidFill>
              </a:rPr>
              <a:t> S, Arnold EP, </a:t>
            </a:r>
            <a:r>
              <a:rPr lang="en-US" sz="1100" dirty="0" err="1">
                <a:solidFill>
                  <a:schemeClr val="accent2">
                    <a:lumMod val="75000"/>
                  </a:schemeClr>
                </a:solidFill>
              </a:rPr>
              <a:t>Burgio</a:t>
            </a:r>
            <a:r>
              <a:rPr lang="en-US" sz="1100" dirty="0">
                <a:solidFill>
                  <a:schemeClr val="accent2">
                    <a:lumMod val="75000"/>
                  </a:schemeClr>
                </a:solidFill>
              </a:rPr>
              <a:t> K, et al. Epidemiology and natural history of</a:t>
            </a:r>
          </a:p>
          <a:p>
            <a:pPr algn="r"/>
            <a:r>
              <a:rPr lang="en-US" sz="1100" dirty="0">
                <a:solidFill>
                  <a:schemeClr val="accent2">
                    <a:lumMod val="75000"/>
                  </a:schemeClr>
                </a:solidFill>
              </a:rPr>
              <a:t>urinary incontinence. In: Abrams P, </a:t>
            </a:r>
            <a:r>
              <a:rPr lang="en-US" sz="1100" dirty="0" err="1">
                <a:solidFill>
                  <a:schemeClr val="accent2">
                    <a:lumMod val="75000"/>
                  </a:schemeClr>
                </a:solidFill>
              </a:rPr>
              <a:t>Khoury</a:t>
            </a:r>
            <a:r>
              <a:rPr lang="en-US" sz="1100" dirty="0">
                <a:solidFill>
                  <a:schemeClr val="accent2">
                    <a:lumMod val="75000"/>
                  </a:schemeClr>
                </a:solidFill>
              </a:rPr>
              <a:t> S, Wein A, eds. Incontinence—</a:t>
            </a:r>
          </a:p>
          <a:p>
            <a:pPr algn="r"/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first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international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consultation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on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incontinence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Plymbridge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Distributors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pPr algn="r"/>
            <a:r>
              <a:rPr lang="tr-TR" sz="1100" dirty="0" smtClean="0">
                <a:solidFill>
                  <a:schemeClr val="accent2">
                    <a:lumMod val="75000"/>
                  </a:schemeClr>
                </a:solidFill>
              </a:rPr>
              <a:t>1999:199-226.</a:t>
            </a:r>
          </a:p>
          <a:p>
            <a:pPr algn="r"/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Nygaard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IE,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Heit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M.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Stress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urinary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100" dirty="0" err="1">
                <a:solidFill>
                  <a:schemeClr val="accent2">
                    <a:lumMod val="75000"/>
                  </a:schemeClr>
                </a:solidFill>
              </a:rPr>
              <a:t>incontinence</a:t>
            </a:r>
            <a:r>
              <a:rPr lang="tr-TR" sz="1100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tr-TR" sz="1100" i="1" dirty="0" err="1">
                <a:solidFill>
                  <a:schemeClr val="accent2">
                    <a:lumMod val="75000"/>
                  </a:schemeClr>
                </a:solidFill>
              </a:rPr>
              <a:t>Obstet</a:t>
            </a:r>
            <a:r>
              <a:rPr lang="tr-TR" sz="11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100" i="1" dirty="0" err="1" smtClean="0">
                <a:solidFill>
                  <a:schemeClr val="accent2">
                    <a:lumMod val="75000"/>
                  </a:schemeClr>
                </a:solidFill>
              </a:rPr>
              <a:t>Gynecol</a:t>
            </a:r>
            <a:r>
              <a:rPr lang="tr-TR" sz="1100" dirty="0" smtClean="0">
                <a:solidFill>
                  <a:schemeClr val="accent2">
                    <a:lumMod val="75000"/>
                  </a:schemeClr>
                </a:solidFill>
              </a:rPr>
              <a:t> 2004;104:607-620</a:t>
            </a:r>
            <a:endParaRPr lang="tr-TR" sz="11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4672" y="1507550"/>
            <a:ext cx="2702513" cy="415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21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00"/>
    </mc:Choice>
    <mc:Fallback xmlns="">
      <p:transition spd="slow" advTm="183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75000"/>
            </a:schemeClr>
          </a:solidFill>
        </p:spPr>
        <p:txBody>
          <a:bodyPr/>
          <a:lstStyle/>
          <a:p>
            <a:pPr algn="ctr"/>
            <a:r>
              <a:rPr lang="tr-TR" dirty="0" err="1" smtClean="0"/>
              <a:t>Stress</a:t>
            </a:r>
            <a:r>
              <a:rPr lang="tr-TR" dirty="0" smtClean="0"/>
              <a:t>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inkontinans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(</a:t>
            </a:r>
            <a:r>
              <a:rPr lang="tr-TR" dirty="0" err="1" smtClean="0"/>
              <a:t>Patofizyoloji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181493" y="1948490"/>
            <a:ext cx="5465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/>
              <a:t>ÜRETRAL HİPERMOBİLİTE</a:t>
            </a:r>
          </a:p>
          <a:p>
            <a:endParaRPr lang="tr-TR" dirty="0"/>
          </a:p>
        </p:txBody>
      </p:sp>
      <p:sp>
        <p:nvSpPr>
          <p:cNvPr id="6" name="Sol Ok 5"/>
          <p:cNvSpPr/>
          <p:nvPr/>
        </p:nvSpPr>
        <p:spPr>
          <a:xfrm rot="19338114">
            <a:off x="1161545" y="2909167"/>
            <a:ext cx="717631" cy="4051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Ok 7"/>
          <p:cNvSpPr/>
          <p:nvPr/>
        </p:nvSpPr>
        <p:spPr>
          <a:xfrm rot="16200000">
            <a:off x="3819861" y="3061229"/>
            <a:ext cx="769717" cy="41089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ol Ok 8"/>
          <p:cNvSpPr/>
          <p:nvPr/>
        </p:nvSpPr>
        <p:spPr>
          <a:xfrm rot="13067216">
            <a:off x="5899910" y="2827912"/>
            <a:ext cx="787078" cy="50113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354" y="3700422"/>
            <a:ext cx="2573921" cy="1149072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 rotWithShape="1">
          <a:blip r:embed="rId4"/>
          <a:srcRect l="11107" t="7644" r="12529" b="14421"/>
          <a:stretch/>
        </p:blipFill>
        <p:spPr>
          <a:xfrm>
            <a:off x="3230310" y="3706494"/>
            <a:ext cx="2002847" cy="1636844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 rotWithShape="1">
          <a:blip r:embed="rId5"/>
          <a:srcRect l="63055" t="30907"/>
          <a:stretch/>
        </p:blipFill>
        <p:spPr>
          <a:xfrm>
            <a:off x="4579327" y="5026182"/>
            <a:ext cx="1307660" cy="1831818"/>
          </a:xfrm>
          <a:prstGeom prst="rect">
            <a:avLst/>
          </a:prstGeom>
        </p:spPr>
      </p:pic>
      <p:sp>
        <p:nvSpPr>
          <p:cNvPr id="15" name="Metin kutusu 14"/>
          <p:cNvSpPr txBox="1"/>
          <p:nvPr/>
        </p:nvSpPr>
        <p:spPr>
          <a:xfrm>
            <a:off x="7353415" y="1900661"/>
            <a:ext cx="54651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dirty="0" smtClean="0"/>
              <a:t>İNTRİNSİK SFİNKTER</a:t>
            </a:r>
          </a:p>
          <a:p>
            <a:pPr algn="ctr"/>
            <a:r>
              <a:rPr lang="tr-TR" sz="3600" dirty="0" smtClean="0"/>
              <a:t>YETMEZLİĞİ</a:t>
            </a:r>
          </a:p>
          <a:p>
            <a:endParaRPr lang="tr-TR" dirty="0"/>
          </a:p>
        </p:txBody>
      </p:sp>
      <p:pic>
        <p:nvPicPr>
          <p:cNvPr id="16" name="Resim 15"/>
          <p:cNvPicPr>
            <a:picLocks noChangeAspect="1"/>
          </p:cNvPicPr>
          <p:nvPr/>
        </p:nvPicPr>
        <p:blipFill rotWithShape="1">
          <a:blip r:embed="rId6"/>
          <a:srcRect b="16793"/>
          <a:stretch/>
        </p:blipFill>
        <p:spPr>
          <a:xfrm>
            <a:off x="8296979" y="3491412"/>
            <a:ext cx="3847444" cy="1191799"/>
          </a:xfrm>
          <a:prstGeom prst="rect">
            <a:avLst/>
          </a:prstGeom>
        </p:spPr>
      </p:pic>
      <p:sp>
        <p:nvSpPr>
          <p:cNvPr id="17" name="Sol Sağ Ok 16"/>
          <p:cNvSpPr/>
          <p:nvPr/>
        </p:nvSpPr>
        <p:spPr>
          <a:xfrm>
            <a:off x="6623059" y="2040823"/>
            <a:ext cx="1284461" cy="506169"/>
          </a:xfrm>
          <a:prstGeom prst="left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 rotWithShape="1">
          <a:blip r:embed="rId7"/>
          <a:srcRect l="6243" t="1210" r="19779" b="33072"/>
          <a:stretch/>
        </p:blipFill>
        <p:spPr>
          <a:xfrm>
            <a:off x="5292586" y="3402223"/>
            <a:ext cx="2944964" cy="18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58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03"/>
    </mc:Choice>
    <mc:Fallback xmlns="">
      <p:transition spd="slow" advTm="3703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30.3|36.5|18.1|0.5"/>
</p:tagLst>
</file>

<file path=ppt/theme/theme1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10610</TotalTime>
  <Words>2038</Words>
  <Application>Microsoft Macintosh PowerPoint</Application>
  <PresentationFormat>Geniş Ekran</PresentationFormat>
  <Paragraphs>281</Paragraphs>
  <Slides>49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49</vt:i4>
      </vt:variant>
    </vt:vector>
  </HeadingPairs>
  <TitlesOfParts>
    <vt:vector size="56" baseType="lpstr">
      <vt:lpstr>Apple Chancery</vt:lpstr>
      <vt:lpstr>Calibri</vt:lpstr>
      <vt:lpstr>Calibri Light</vt:lpstr>
      <vt:lpstr>ＭＳ Ｐゴシック</vt:lpstr>
      <vt:lpstr>Wingdings</vt:lpstr>
      <vt:lpstr>Arial</vt:lpstr>
      <vt:lpstr>Office Teması</vt:lpstr>
      <vt:lpstr>ÜROJİNEKOLOJİDE LAZER UYGULAMALARI Endikasyon, Teknik, Sonuçlar</vt:lpstr>
      <vt:lpstr>PowerPoint Sunusu</vt:lpstr>
      <vt:lpstr>PowerPoint Sunusu</vt:lpstr>
      <vt:lpstr>PowerPoint Sunusu</vt:lpstr>
      <vt:lpstr>PowerPoint Sunusu</vt:lpstr>
      <vt:lpstr>PowerPoint Sunusu</vt:lpstr>
      <vt:lpstr>Stress Üriner İnkontinansta Lazer Kullanımı</vt:lpstr>
      <vt:lpstr>Stress üriner inkontinans</vt:lpstr>
      <vt:lpstr>Stress üriner inkontinans (Patofizyoloji)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Genitouriner Sendromda Lazer Kullanımı</vt:lpstr>
      <vt:lpstr>MENOPOZUN GENİTOÜRİNER SEMPTOMLARI</vt:lpstr>
      <vt:lpstr>Tedavi Endikasyonları</vt:lpstr>
      <vt:lpstr>Diğer Tedaviler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Pelvik Organ Prolapsuslarında  Lazer Kullanımı</vt:lpstr>
      <vt:lpstr>Tanım</vt:lpstr>
      <vt:lpstr>Epidemiyoloji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ÜROJİNEKOLOJİDE LAZER UYGULAMALARI Endikasyon, Teknik, Sonuçlar</dc:title>
  <dc:creator>Microsoft Office Kullanıcısı</dc:creator>
  <cp:lastModifiedBy>Microsoft Office Kullanıcısı</cp:lastModifiedBy>
  <cp:revision>60</cp:revision>
  <dcterms:created xsi:type="dcterms:W3CDTF">2018-09-05T08:56:16Z</dcterms:created>
  <dcterms:modified xsi:type="dcterms:W3CDTF">2018-09-15T11:53:53Z</dcterms:modified>
</cp:coreProperties>
</file>