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8"/>
  </p:notesMasterIdLst>
  <p:sldIdLst>
    <p:sldId id="302" r:id="rId2"/>
    <p:sldId id="257" r:id="rId3"/>
    <p:sldId id="259" r:id="rId4"/>
    <p:sldId id="260" r:id="rId5"/>
    <p:sldId id="262" r:id="rId6"/>
    <p:sldId id="263" r:id="rId7"/>
    <p:sldId id="267" r:id="rId8"/>
    <p:sldId id="258" r:id="rId9"/>
    <p:sldId id="264" r:id="rId10"/>
    <p:sldId id="265" r:id="rId11"/>
    <p:sldId id="266" r:id="rId12"/>
    <p:sldId id="268" r:id="rId13"/>
    <p:sldId id="270" r:id="rId14"/>
    <p:sldId id="271" r:id="rId15"/>
    <p:sldId id="304" r:id="rId16"/>
    <p:sldId id="272" r:id="rId17"/>
    <p:sldId id="273" r:id="rId18"/>
    <p:sldId id="275" r:id="rId19"/>
    <p:sldId id="276" r:id="rId20"/>
    <p:sldId id="274" r:id="rId21"/>
    <p:sldId id="277" r:id="rId22"/>
    <p:sldId id="284" r:id="rId23"/>
    <p:sldId id="305" r:id="rId24"/>
    <p:sldId id="285" r:id="rId25"/>
    <p:sldId id="286" r:id="rId26"/>
    <p:sldId id="288" r:id="rId27"/>
    <p:sldId id="299" r:id="rId28"/>
    <p:sldId id="290" r:id="rId29"/>
    <p:sldId id="292" r:id="rId30"/>
    <p:sldId id="294" r:id="rId31"/>
    <p:sldId id="295" r:id="rId32"/>
    <p:sldId id="297" r:id="rId33"/>
    <p:sldId id="300" r:id="rId34"/>
    <p:sldId id="298" r:id="rId35"/>
    <p:sldId id="301" r:id="rId36"/>
    <p:sldId id="303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02" autoAdjust="0"/>
    <p:restoredTop sz="94683" autoAdjust="0"/>
  </p:normalViewPr>
  <p:slideViewPr>
    <p:cSldViewPr>
      <p:cViewPr varScale="1">
        <p:scale>
          <a:sx n="165" d="100"/>
          <a:sy n="165" d="100"/>
        </p:scale>
        <p:origin x="162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827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9AB3-F566-4BBC-8580-89B696FC4A16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92F6CE-A311-4857-AFE3-D7E1E4E5623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2538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2F6CE-A311-4857-AFE3-D7E1E4E56234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6333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1174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5640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2172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8160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4915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5585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0089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0139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1911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58228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1258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35E8A-C2F3-4877-8C18-FB4EE13FE748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48DCD-FE83-4D60-A8B3-C735C78EEB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0038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uptodate.com/contents/pelvic-organ-prolapse-in-women-epidemiology-risk-factors-clinical-manifestations-and-management/abstract/9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r-TR" sz="4800" b="1" dirty="0" err="1">
                <a:solidFill>
                  <a:srgbClr val="0070C0"/>
                </a:solidFill>
              </a:rPr>
              <a:t>Pelvik</a:t>
            </a:r>
            <a:r>
              <a:rPr lang="tr-TR" sz="4800" b="1" dirty="0">
                <a:solidFill>
                  <a:srgbClr val="0070C0"/>
                </a:solidFill>
              </a:rPr>
              <a:t> Organ </a:t>
            </a:r>
            <a:r>
              <a:rPr lang="tr-TR" sz="4800" b="1" dirty="0" err="1">
                <a:solidFill>
                  <a:srgbClr val="0070C0"/>
                </a:solidFill>
              </a:rPr>
              <a:t>Prolapsusunda</a:t>
            </a:r>
            <a:r>
              <a:rPr lang="tr-TR" sz="4800" b="1" dirty="0">
                <a:solidFill>
                  <a:srgbClr val="0070C0"/>
                </a:solidFill>
              </a:rPr>
              <a:t> Tedavi Seçimi- Konservatif mi Cerrahi mi? Hangi Teknik?</a:t>
            </a:r>
          </a:p>
          <a:p>
            <a:pPr marL="0" indent="0" algn="ctr">
              <a:buNone/>
            </a:pPr>
            <a:r>
              <a:rPr lang="tr-TR" sz="4000" b="1" dirty="0"/>
              <a:t>Doç. Dr. </a:t>
            </a:r>
            <a:r>
              <a:rPr lang="tr-TR" sz="4000" b="1" dirty="0" err="1"/>
              <a:t>Huseyin</a:t>
            </a:r>
            <a:r>
              <a:rPr lang="tr-TR" sz="4000" b="1" dirty="0"/>
              <a:t> Cengiz</a:t>
            </a:r>
          </a:p>
          <a:p>
            <a:pPr marL="0" indent="0" algn="ctr">
              <a:buNone/>
            </a:pPr>
            <a:r>
              <a:rPr lang="tr-TR" sz="2400" b="1" dirty="0"/>
              <a:t>16 EYLÜL 2018 PAZAR</a:t>
            </a:r>
          </a:p>
          <a:p>
            <a:pPr marL="0" indent="0" algn="ctr">
              <a:buNone/>
            </a:pPr>
            <a:endParaRPr lang="tr-TR" sz="4800" dirty="0"/>
          </a:p>
        </p:txBody>
      </p:sp>
      <p:sp>
        <p:nvSpPr>
          <p:cNvPr id="4" name="AutoShape 2" descr="Tjod İstanbul"/>
          <p:cNvSpPr>
            <a:spLocks noChangeAspect="1" noChangeArrowheads="1"/>
          </p:cNvSpPr>
          <p:nvPr/>
        </p:nvSpPr>
        <p:spPr bwMode="auto">
          <a:xfrm>
            <a:off x="155575" y="-617538"/>
            <a:ext cx="5514975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Tjod İstanbul"/>
          <p:cNvSpPr>
            <a:spLocks noChangeAspect="1" noChangeArrowheads="1"/>
          </p:cNvSpPr>
          <p:nvPr/>
        </p:nvSpPr>
        <p:spPr bwMode="auto">
          <a:xfrm>
            <a:off x="307975" y="-465138"/>
            <a:ext cx="5514975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6" descr="Tjod İstanbul"/>
          <p:cNvSpPr>
            <a:spLocks noChangeAspect="1" noChangeArrowheads="1"/>
          </p:cNvSpPr>
          <p:nvPr/>
        </p:nvSpPr>
        <p:spPr bwMode="auto">
          <a:xfrm>
            <a:off x="460375" y="-312738"/>
            <a:ext cx="5514975" cy="128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77800"/>
            <a:ext cx="8288089" cy="1883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0061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Management options 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Women with symptomatic prolapse can be</a:t>
            </a:r>
            <a:endParaRPr lang="tr-TR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4400" b="1" dirty="0"/>
              <a:t>managed expectantly</a:t>
            </a:r>
            <a:endParaRPr lang="tr-TR" sz="4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4400" dirty="0"/>
              <a:t>treated with conservative </a:t>
            </a:r>
            <a:endParaRPr lang="tr-TR" sz="44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4400" dirty="0"/>
              <a:t>surgical therapy. </a:t>
            </a:r>
            <a:endParaRPr lang="tr-TR" sz="4400" dirty="0"/>
          </a:p>
          <a:p>
            <a:pPr>
              <a:buFont typeface="Wingdings" panose="05000000000000000000" pitchFamily="2" charset="2"/>
              <a:buChar char="§"/>
            </a:pPr>
            <a:endParaRPr lang="tr-TR" dirty="0"/>
          </a:p>
          <a:p>
            <a:pPr marL="0" indent="0">
              <a:buNone/>
            </a:pPr>
            <a:r>
              <a:rPr lang="en-US" dirty="0"/>
              <a:t>Both conservative and surgical treatment options should be offered. </a:t>
            </a:r>
            <a:r>
              <a:rPr lang="en-US" b="1" dirty="0">
                <a:solidFill>
                  <a:srgbClr val="FF0000"/>
                </a:solidFill>
              </a:rPr>
              <a:t>There are no high quality data comparing these two approaches.</a:t>
            </a:r>
          </a:p>
          <a:p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920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b="1" dirty="0"/>
              <a:t>The choice of therapy depends upon 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b="1" i="1" dirty="0"/>
              <a:t>the patient’s preferences</a:t>
            </a:r>
            <a:endParaRPr lang="tr-TR" sz="3600" b="1" i="1" dirty="0"/>
          </a:p>
          <a:p>
            <a:r>
              <a:rPr lang="en-US" sz="3600" b="1" i="1" dirty="0"/>
              <a:t>as well as the ability to comply with conservative therapy </a:t>
            </a:r>
            <a:endParaRPr lang="tr-TR" sz="3600" b="1" i="1" dirty="0"/>
          </a:p>
          <a:p>
            <a:r>
              <a:rPr lang="en-US" sz="3600" b="1" i="1" dirty="0"/>
              <a:t>tolerate surgery </a:t>
            </a:r>
            <a:endParaRPr lang="tr-TR" sz="3600" b="1" i="1" dirty="0"/>
          </a:p>
          <a:p>
            <a:r>
              <a:rPr lang="en-US" sz="3600" b="1" i="1" dirty="0"/>
              <a:t>the degree of POP </a:t>
            </a:r>
            <a:endParaRPr lang="tr-TR" sz="3600" b="1" i="1" dirty="0"/>
          </a:p>
          <a:p>
            <a:r>
              <a:rPr lang="en-US" sz="3600" b="1" i="1" dirty="0"/>
              <a:t>preoperative pelvic pain scores</a:t>
            </a:r>
            <a:endParaRPr lang="tr-TR" sz="3600" b="1" i="1" dirty="0"/>
          </a:p>
          <a:p>
            <a:r>
              <a:rPr lang="en-US" sz="3600" b="1" i="1" dirty="0"/>
              <a:t>prior prolapse surgery</a:t>
            </a:r>
            <a:endParaRPr lang="tr-TR" sz="3600" b="1" i="1" dirty="0"/>
          </a:p>
          <a:p>
            <a:r>
              <a:rPr lang="tr-TR" sz="3600" b="1" i="1" dirty="0" err="1"/>
              <a:t>physician’s</a:t>
            </a:r>
            <a:r>
              <a:rPr lang="tr-TR" sz="3600" b="1" i="1" dirty="0"/>
              <a:t> </a:t>
            </a:r>
            <a:r>
              <a:rPr lang="tr-TR" sz="3600" b="1" i="1" dirty="0" err="1"/>
              <a:t>experience</a:t>
            </a:r>
            <a:endParaRPr lang="tr-TR" sz="3600" b="1" i="1" dirty="0"/>
          </a:p>
        </p:txBody>
      </p:sp>
    </p:spTree>
    <p:extLst>
      <p:ext uri="{BB962C8B-B14F-4D97-AF65-F5344CB8AC3E}">
        <p14:creationId xmlns:p14="http://schemas.microsoft.com/office/powerpoint/2010/main" val="25658724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Expectant management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Expectant management is a viable option for women </a:t>
            </a:r>
            <a:r>
              <a:rPr lang="en-US" b="1" dirty="0">
                <a:solidFill>
                  <a:srgbClr val="FF0000"/>
                </a:solidFill>
              </a:rPr>
              <a:t>who can tolerate their symptoms and prefer to avoid treatment. </a:t>
            </a:r>
            <a:endParaRPr lang="tr-TR" b="1" dirty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Women with symptomatic or asymptomatic prolapse who decline treatment, particularly stage III or IV, should be evaluated on a regular basis to assess for the development or </a:t>
            </a:r>
            <a:r>
              <a:rPr lang="en-US" b="1" dirty="0">
                <a:solidFill>
                  <a:srgbClr val="FF0000"/>
                </a:solidFill>
              </a:rPr>
              <a:t>worsening of urinary or </a:t>
            </a:r>
            <a:r>
              <a:rPr lang="en-US" b="1" dirty="0" err="1">
                <a:solidFill>
                  <a:srgbClr val="FF0000"/>
                </a:solidFill>
              </a:rPr>
              <a:t>defecatory</a:t>
            </a:r>
            <a:r>
              <a:rPr lang="en-US" b="1" dirty="0">
                <a:solidFill>
                  <a:srgbClr val="FF0000"/>
                </a:solidFill>
              </a:rPr>
              <a:t> symptoms and/or findings.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60024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NATURAL HISTORY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Prolapse has traditionally been regarded as a progressive disease, with mild prolapse inexorably leading to more advanced disease. </a:t>
            </a:r>
            <a:endParaRPr lang="tr-TR" dirty="0"/>
          </a:p>
          <a:p>
            <a:endParaRPr lang="tr-TR" dirty="0"/>
          </a:p>
          <a:p>
            <a:r>
              <a:rPr lang="en-US" dirty="0"/>
              <a:t>data suggest that the </a:t>
            </a:r>
            <a:r>
              <a:rPr lang="en-US" b="1" dirty="0">
                <a:solidFill>
                  <a:srgbClr val="FF0000"/>
                </a:solidFill>
              </a:rPr>
              <a:t>course is progressive until menopause, </a:t>
            </a:r>
            <a:r>
              <a:rPr lang="en-US" dirty="0"/>
              <a:t>after which the degree of prolapse may follow a course of alternating progression and regression . </a:t>
            </a:r>
            <a:endParaRPr lang="tr-TR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B7692090-06C7-4D61-8FFD-AF6AAB0DC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73717"/>
            <a:ext cx="4896544" cy="484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850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9670"/>
            <a:ext cx="8640960" cy="6011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227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r-TR" sz="6600" b="1" dirty="0">
                <a:solidFill>
                  <a:srgbClr val="FF0000"/>
                </a:solidFill>
              </a:rPr>
              <a:t>R</a:t>
            </a:r>
            <a:r>
              <a:rPr lang="en-US" sz="6600" b="1" dirty="0" err="1">
                <a:solidFill>
                  <a:srgbClr val="FF0000"/>
                </a:solidFill>
              </a:rPr>
              <a:t>isk</a:t>
            </a:r>
            <a:r>
              <a:rPr lang="en-US" sz="6600" b="1" dirty="0">
                <a:solidFill>
                  <a:srgbClr val="FF0000"/>
                </a:solidFill>
              </a:rPr>
              <a:t> factors for the progression </a:t>
            </a:r>
            <a:r>
              <a:rPr lang="en-US" sz="6600" b="1">
                <a:solidFill>
                  <a:srgbClr val="FF0000"/>
                </a:solidFill>
              </a:rPr>
              <a:t>of POP</a:t>
            </a:r>
            <a:endParaRPr lang="tr-TR" sz="6600" b="1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tr-TR" sz="6600" dirty="0"/>
          </a:p>
          <a:p>
            <a:pPr algn="ctr">
              <a:buFont typeface="Wingdings" panose="05000000000000000000" pitchFamily="2" charset="2"/>
              <a:buChar char="§"/>
            </a:pPr>
            <a:r>
              <a:rPr lang="en-US" sz="6000" dirty="0"/>
              <a:t>premenopausal status </a:t>
            </a:r>
            <a:endParaRPr lang="tr-TR" sz="6000" dirty="0"/>
          </a:p>
          <a:p>
            <a:pPr algn="ctr">
              <a:buFont typeface="Wingdings" panose="05000000000000000000" pitchFamily="2" charset="2"/>
              <a:buChar char="§"/>
            </a:pPr>
            <a:r>
              <a:rPr lang="en-US" sz="6000" dirty="0"/>
              <a:t>obesity</a:t>
            </a:r>
            <a:endParaRPr lang="tr-TR" sz="6000" dirty="0"/>
          </a:p>
          <a:p>
            <a:pPr algn="ctr">
              <a:buFont typeface="Wingdings" panose="05000000000000000000" pitchFamily="2" charset="2"/>
              <a:buChar char="§"/>
            </a:pPr>
            <a:r>
              <a:rPr lang="en-US" sz="6000" dirty="0"/>
              <a:t>hysterectomy</a:t>
            </a:r>
            <a:endParaRPr lang="tr-TR" sz="6000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15720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Conservative management 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lnSpcReduction="10000"/>
          </a:bodyPr>
          <a:lstStyle/>
          <a:p>
            <a:r>
              <a:rPr lang="en-US" u="sng" dirty="0"/>
              <a:t>Conservative therapy </a:t>
            </a:r>
            <a:r>
              <a:rPr lang="en-US" b="1" u="sng" dirty="0">
                <a:solidFill>
                  <a:srgbClr val="FF0000"/>
                </a:solidFill>
              </a:rPr>
              <a:t>is the first line option </a:t>
            </a:r>
            <a:r>
              <a:rPr lang="en-US" u="sng" dirty="0"/>
              <a:t>for all women with POP, </a:t>
            </a:r>
            <a:r>
              <a:rPr lang="en-US" dirty="0"/>
              <a:t>since surgical treatment incurs the risk of complications and recurrence </a:t>
            </a:r>
            <a:endParaRPr lang="tr-TR" dirty="0"/>
          </a:p>
          <a:p>
            <a:endParaRPr lang="tr-TR" dirty="0"/>
          </a:p>
          <a:p>
            <a:r>
              <a:rPr lang="en-US" dirty="0"/>
              <a:t>However, prolapse is typically a chronic problem, and many women ultimately prefer surgery to conservative therapy since successful surgery does not require ongoing maintenance. </a:t>
            </a:r>
          </a:p>
        </p:txBody>
      </p:sp>
    </p:spTree>
    <p:extLst>
      <p:ext uri="{BB962C8B-B14F-4D97-AF65-F5344CB8AC3E}">
        <p14:creationId xmlns:p14="http://schemas.microsoft.com/office/powerpoint/2010/main" val="3890148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Pelvic floor muscle exercises 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Pelvic floor muscle training (PFMT) appears to result in </a:t>
            </a:r>
            <a:r>
              <a:rPr lang="en-US" sz="5400" b="1" dirty="0">
                <a:solidFill>
                  <a:srgbClr val="FF0000"/>
                </a:solidFill>
              </a:rPr>
              <a:t>improvements</a:t>
            </a:r>
            <a:r>
              <a:rPr lang="en-US" sz="5400" dirty="0"/>
              <a:t> in POP stage and POP-associated symptoms. </a:t>
            </a:r>
            <a:endParaRPr lang="tr-TR" sz="5400" dirty="0"/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78" y="91993"/>
            <a:ext cx="9113282" cy="679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97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Vaginal pessary 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en-US" dirty="0"/>
              <a:t>The mainstay of</a:t>
            </a:r>
            <a:r>
              <a:rPr lang="en-US" b="1" dirty="0"/>
              <a:t> </a:t>
            </a:r>
            <a:r>
              <a:rPr lang="en-US" dirty="0"/>
              <a:t>non-surgical treatment for POP is the </a:t>
            </a:r>
            <a:r>
              <a:rPr lang="en-US" b="1" dirty="0">
                <a:solidFill>
                  <a:srgbClr val="FF0000"/>
                </a:solidFill>
              </a:rPr>
              <a:t>vaginal pessary. </a:t>
            </a:r>
            <a:r>
              <a:rPr lang="en-US" dirty="0"/>
              <a:t>Pessaries are silicone devices in a variety of shapes and sizes, which support the pelvic organs. </a:t>
            </a:r>
            <a:endParaRPr lang="tr-TR" dirty="0"/>
          </a:p>
          <a:p>
            <a:endParaRPr lang="tr-TR" dirty="0"/>
          </a:p>
          <a:p>
            <a:r>
              <a:rPr lang="en-US" b="1" dirty="0">
                <a:solidFill>
                  <a:srgbClr val="FF0000"/>
                </a:solidFill>
              </a:rPr>
              <a:t>Approximately half of the women who use a pessary continue to do so in the intermediate term of one to two years.</a:t>
            </a:r>
            <a:r>
              <a:rPr lang="en-US" dirty="0"/>
              <a:t> Pessaries must be removed and cleaned on a regular basis.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842049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Estrogen therapy 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Currently, no data exist to support systemic or topical estrogen as a therapy as a primary treatment of POP. </a:t>
            </a:r>
            <a:endParaRPr lang="tr-TR" dirty="0"/>
          </a:p>
          <a:p>
            <a:endParaRPr lang="tr-TR" dirty="0"/>
          </a:p>
          <a:p>
            <a:endParaRPr lang="tr-TR" dirty="0">
              <a:hlinkClick r:id="rId2"/>
            </a:endParaRPr>
          </a:p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84984"/>
            <a:ext cx="5761301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030" y="1052736"/>
            <a:ext cx="7190599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052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/>
          </a:bodyPr>
          <a:lstStyle/>
          <a:p>
            <a:r>
              <a:rPr lang="en-US" sz="6000" b="1" dirty="0"/>
              <a:t>Pelvic organ prolapse </a:t>
            </a:r>
            <a:endParaRPr lang="tr-TR" sz="6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Pelvic organ prolapse (POP), </a:t>
            </a:r>
            <a:r>
              <a:rPr lang="en-US" b="1" dirty="0">
                <a:solidFill>
                  <a:srgbClr val="FF0000"/>
                </a:solidFill>
              </a:rPr>
              <a:t>the herniation of the pelvic organs </a:t>
            </a:r>
            <a:r>
              <a:rPr lang="en-US" dirty="0"/>
              <a:t>to or beyond the vaginal walls, is a common condition. </a:t>
            </a:r>
            <a:endParaRPr lang="tr-TR" dirty="0"/>
          </a:p>
          <a:p>
            <a:endParaRPr lang="tr-TR" dirty="0"/>
          </a:p>
          <a:p>
            <a:r>
              <a:rPr lang="en-US" dirty="0"/>
              <a:t>Many women with prolapse experience symptoms that impact daily activities, sexual function, and exercise. The presence of POP can have a detrimental impact </a:t>
            </a:r>
            <a:r>
              <a:rPr lang="en-US" b="1" dirty="0">
                <a:solidFill>
                  <a:srgbClr val="FF0000"/>
                </a:solidFill>
              </a:rPr>
              <a:t>on body image and sexuality </a:t>
            </a:r>
            <a:endParaRPr lang="tr-TR" b="1" dirty="0">
              <a:solidFill>
                <a:srgbClr val="FF0000"/>
              </a:solidFill>
            </a:endParaRPr>
          </a:p>
          <a:p>
            <a:endParaRPr lang="tr-TR" dirty="0"/>
          </a:p>
          <a:p>
            <a:r>
              <a:rPr lang="en-US" dirty="0"/>
              <a:t>Treatment of POP requires significant healthcare resources; the annual cost of ambulatory care of pelvic floor disorders in the United States from 2005 to 2006 was almost $300 million and surgical repair of prolapse was </a:t>
            </a:r>
            <a:r>
              <a:rPr lang="en-US" b="1" dirty="0">
                <a:solidFill>
                  <a:srgbClr val="FF0000"/>
                </a:solidFill>
              </a:rPr>
              <a:t>the most common inpatient procedure </a:t>
            </a:r>
            <a:r>
              <a:rPr lang="en-US" dirty="0"/>
              <a:t>performed in women older than 70 years from 1979 to 2006 </a:t>
            </a:r>
            <a:endParaRPr lang="tr-TR" dirty="0"/>
          </a:p>
          <a:p>
            <a:endParaRPr lang="tr-TR" dirty="0"/>
          </a:p>
          <a:p>
            <a:r>
              <a:rPr lang="en-US" dirty="0"/>
              <a:t>The health care impact of prolapse is likely to expand, based upon estimates of </a:t>
            </a:r>
            <a:r>
              <a:rPr lang="en-US" b="1" dirty="0">
                <a:solidFill>
                  <a:srgbClr val="FF0000"/>
                </a:solidFill>
              </a:rPr>
              <a:t>an increasing prevalence in the growing population of elderly women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2091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Surgical treatment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en-US" dirty="0"/>
              <a:t>Surgical candidates include women with </a:t>
            </a:r>
            <a:r>
              <a:rPr lang="en-US" b="1" dirty="0">
                <a:solidFill>
                  <a:srgbClr val="FF0000"/>
                </a:solidFill>
              </a:rPr>
              <a:t>symptomatic prolapse who have failed or declined conservative management of their prolapse. </a:t>
            </a:r>
            <a:endParaRPr lang="tr-TR" b="1" dirty="0">
              <a:solidFill>
                <a:srgbClr val="FF0000"/>
              </a:solidFill>
            </a:endParaRPr>
          </a:p>
          <a:p>
            <a:endParaRPr lang="tr-TR" dirty="0"/>
          </a:p>
          <a:p>
            <a:r>
              <a:rPr lang="en-US" dirty="0"/>
              <a:t>There are </a:t>
            </a:r>
            <a:r>
              <a:rPr lang="en-US" b="1" dirty="0">
                <a:solidFill>
                  <a:srgbClr val="FF0000"/>
                </a:solidFill>
              </a:rPr>
              <a:t>numerous surgeries </a:t>
            </a:r>
            <a:r>
              <a:rPr lang="en-US" dirty="0"/>
              <a:t>for prolapse including vaginal and abdominal approaches with and without graft materials. </a:t>
            </a:r>
            <a:endParaRPr lang="tr-TR" dirty="0"/>
          </a:p>
          <a:p>
            <a:endParaRPr lang="en-US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183708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Surgical prognosis depends upon 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Font typeface="Wingdings" panose="05000000000000000000" pitchFamily="2" charset="2"/>
              <a:buChar char="§"/>
            </a:pPr>
            <a:r>
              <a:rPr lang="en-US" dirty="0"/>
              <a:t>the severity of symptoms</a:t>
            </a:r>
            <a:endParaRPr lang="tr-TR" dirty="0"/>
          </a:p>
          <a:p>
            <a:pPr algn="ctr">
              <a:buFont typeface="Wingdings" panose="05000000000000000000" pitchFamily="2" charset="2"/>
              <a:buChar char="§"/>
            </a:pPr>
            <a:r>
              <a:rPr lang="en-US" dirty="0"/>
              <a:t>extent of the prolapse</a:t>
            </a:r>
            <a:endParaRPr lang="tr-TR" dirty="0"/>
          </a:p>
          <a:p>
            <a:pPr algn="ctr">
              <a:buFont typeface="Wingdings" panose="05000000000000000000" pitchFamily="2" charset="2"/>
              <a:buChar char="§"/>
            </a:pPr>
            <a:r>
              <a:rPr lang="en-US" dirty="0"/>
              <a:t>physician experience</a:t>
            </a:r>
            <a:r>
              <a:rPr lang="tr-TR" dirty="0"/>
              <a:t>*</a:t>
            </a:r>
          </a:p>
          <a:p>
            <a:pPr algn="ctr">
              <a:buFont typeface="Wingdings" panose="05000000000000000000" pitchFamily="2" charset="2"/>
              <a:buChar char="§"/>
            </a:pPr>
            <a:r>
              <a:rPr lang="en-US" dirty="0"/>
              <a:t>patient expectations</a:t>
            </a:r>
            <a:r>
              <a:rPr lang="tr-TR" dirty="0"/>
              <a:t>*</a:t>
            </a:r>
          </a:p>
          <a:p>
            <a:pPr algn="ctr"/>
            <a:endParaRPr lang="tr-TR" dirty="0"/>
          </a:p>
          <a:p>
            <a:pPr algn="ctr"/>
            <a:r>
              <a:rPr lang="en-US" dirty="0"/>
              <a:t>Surgery has traditionally been associated with a recurrence/reoperation rate of up to 30 percent after the initial surgery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389008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 err="1">
                <a:solidFill>
                  <a:srgbClr val="FF0000"/>
                </a:solidFill>
              </a:rPr>
              <a:t>Patients</a:t>
            </a:r>
            <a:r>
              <a:rPr lang="tr-TR" b="1" dirty="0">
                <a:solidFill>
                  <a:srgbClr val="FF0000"/>
                </a:solidFill>
              </a:rPr>
              <a:t> at a </a:t>
            </a:r>
            <a:r>
              <a:rPr lang="tr-TR" b="1" dirty="0" err="1">
                <a:solidFill>
                  <a:srgbClr val="FF0000"/>
                </a:solidFill>
              </a:rPr>
              <a:t>young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age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are</a:t>
            </a:r>
            <a:r>
              <a:rPr lang="tr-TR" b="1" dirty="0">
                <a:solidFill>
                  <a:srgbClr val="FF0000"/>
                </a:solidFill>
              </a:rPr>
              <a:t> at </a:t>
            </a:r>
            <a:r>
              <a:rPr lang="tr-TR" b="1" dirty="0" err="1">
                <a:solidFill>
                  <a:srgbClr val="FF0000"/>
                </a:solidFill>
              </a:rPr>
              <a:t>higher</a:t>
            </a:r>
            <a:r>
              <a:rPr lang="tr-TR" b="1" dirty="0">
                <a:solidFill>
                  <a:srgbClr val="FF0000"/>
                </a:solidFill>
              </a:rPr>
              <a:t> risk of </a:t>
            </a:r>
            <a:r>
              <a:rPr lang="tr-TR" b="1" dirty="0" err="1">
                <a:solidFill>
                  <a:srgbClr val="FF0000"/>
                </a:solidFill>
              </a:rPr>
              <a:t>prolapse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recurrence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dirty="0"/>
              <a:t>but </a:t>
            </a:r>
            <a:r>
              <a:rPr lang="tr-TR" b="1" dirty="0" err="1">
                <a:solidFill>
                  <a:srgbClr val="FF0000"/>
                </a:solidFill>
              </a:rPr>
              <a:t>lower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overall</a:t>
            </a:r>
            <a:r>
              <a:rPr lang="tr-TR" b="1" dirty="0">
                <a:solidFill>
                  <a:srgbClr val="FF0000"/>
                </a:solidFill>
              </a:rPr>
              <a:t> risk of </a:t>
            </a:r>
            <a:r>
              <a:rPr lang="tr-TR" b="1" dirty="0" err="1">
                <a:solidFill>
                  <a:srgbClr val="FF0000"/>
                </a:solidFill>
              </a:rPr>
              <a:t>complications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from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surgery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dirty="0" err="1"/>
              <a:t>compared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older</a:t>
            </a:r>
            <a:r>
              <a:rPr lang="tr-TR" dirty="0"/>
              <a:t> </a:t>
            </a:r>
            <a:r>
              <a:rPr lang="tr-TR" dirty="0" err="1"/>
              <a:t>women</a:t>
            </a:r>
            <a:r>
              <a:rPr lang="tr-TR" dirty="0"/>
              <a:t> . </a:t>
            </a:r>
          </a:p>
          <a:p>
            <a:endParaRPr lang="tr-TR" dirty="0"/>
          </a:p>
          <a:p>
            <a:r>
              <a:rPr lang="tr-TR" dirty="0" err="1"/>
              <a:t>However</a:t>
            </a:r>
            <a:r>
              <a:rPr lang="tr-TR" dirty="0"/>
              <a:t>, </a:t>
            </a:r>
            <a:r>
              <a:rPr lang="tr-TR" dirty="0" err="1"/>
              <a:t>procedures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longer</a:t>
            </a:r>
            <a:r>
              <a:rPr lang="tr-TR" dirty="0"/>
              <a:t> </a:t>
            </a:r>
            <a:r>
              <a:rPr lang="tr-TR" dirty="0" err="1"/>
              <a:t>efficacy</a:t>
            </a:r>
            <a:r>
              <a:rPr lang="tr-TR" dirty="0"/>
              <a:t> (</a:t>
            </a:r>
            <a:r>
              <a:rPr lang="tr-TR" dirty="0" err="1"/>
              <a:t>eg</a:t>
            </a:r>
            <a:r>
              <a:rPr lang="tr-TR" dirty="0"/>
              <a:t>, </a:t>
            </a:r>
            <a:r>
              <a:rPr lang="tr-TR" dirty="0" err="1"/>
              <a:t>abdominal</a:t>
            </a:r>
            <a:r>
              <a:rPr lang="tr-TR" dirty="0"/>
              <a:t> </a:t>
            </a:r>
            <a:r>
              <a:rPr lang="tr-TR" dirty="0" err="1"/>
              <a:t>sacral</a:t>
            </a:r>
            <a:r>
              <a:rPr lang="tr-TR" dirty="0"/>
              <a:t> </a:t>
            </a:r>
            <a:r>
              <a:rPr lang="tr-TR" dirty="0" err="1"/>
              <a:t>colpopexy</a:t>
            </a:r>
            <a:r>
              <a:rPr lang="tr-TR" dirty="0"/>
              <a:t> </a:t>
            </a:r>
            <a:r>
              <a:rPr lang="tr-TR" dirty="0" err="1"/>
              <a:t>rather</a:t>
            </a:r>
            <a:r>
              <a:rPr lang="tr-TR" dirty="0"/>
              <a:t> </a:t>
            </a:r>
            <a:r>
              <a:rPr lang="tr-TR" dirty="0" err="1"/>
              <a:t>than</a:t>
            </a:r>
            <a:r>
              <a:rPr lang="tr-TR" dirty="0"/>
              <a:t> </a:t>
            </a:r>
            <a:r>
              <a:rPr lang="tr-TR" dirty="0" err="1"/>
              <a:t>vaginal</a:t>
            </a:r>
            <a:r>
              <a:rPr lang="tr-TR" dirty="0"/>
              <a:t> </a:t>
            </a:r>
            <a:r>
              <a:rPr lang="tr-TR" dirty="0" err="1"/>
              <a:t>sacrospinous</a:t>
            </a:r>
            <a:r>
              <a:rPr lang="tr-TR" dirty="0"/>
              <a:t> </a:t>
            </a:r>
            <a:r>
              <a:rPr lang="tr-TR" dirty="0" err="1"/>
              <a:t>ligament</a:t>
            </a:r>
            <a:r>
              <a:rPr lang="tr-TR" dirty="0"/>
              <a:t> </a:t>
            </a:r>
            <a:r>
              <a:rPr lang="tr-TR" dirty="0" err="1"/>
              <a:t>suspension</a:t>
            </a:r>
            <a:r>
              <a:rPr lang="tr-TR" dirty="0"/>
              <a:t>) </a:t>
            </a:r>
            <a:r>
              <a:rPr lang="tr-TR" dirty="0" err="1"/>
              <a:t>have</a:t>
            </a:r>
            <a:r>
              <a:rPr lang="tr-TR" dirty="0"/>
              <a:t> </a:t>
            </a:r>
            <a:r>
              <a:rPr lang="tr-TR" dirty="0" err="1"/>
              <a:t>higher</a:t>
            </a:r>
            <a:r>
              <a:rPr lang="tr-TR" dirty="0"/>
              <a:t> </a:t>
            </a:r>
            <a:r>
              <a:rPr lang="tr-TR" dirty="0" err="1"/>
              <a:t>surgical</a:t>
            </a:r>
            <a:r>
              <a:rPr lang="tr-TR" dirty="0"/>
              <a:t> risk. 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dirty="0" err="1"/>
              <a:t>Thus</a:t>
            </a:r>
            <a:r>
              <a:rPr lang="tr-TR" dirty="0"/>
              <a:t>, it is </a:t>
            </a:r>
            <a:r>
              <a:rPr lang="tr-TR" dirty="0" err="1"/>
              <a:t>recommended</a:t>
            </a:r>
            <a:r>
              <a:rPr lang="tr-TR" dirty="0"/>
              <a:t>, </a:t>
            </a:r>
            <a:r>
              <a:rPr lang="tr-TR" b="1" dirty="0" err="1">
                <a:solidFill>
                  <a:srgbClr val="FF0000"/>
                </a:solidFill>
              </a:rPr>
              <a:t>especially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for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younger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patients</a:t>
            </a:r>
            <a:r>
              <a:rPr lang="tr-TR" b="1" dirty="0">
                <a:solidFill>
                  <a:srgbClr val="FF0000"/>
                </a:solidFill>
              </a:rPr>
              <a:t>, </a:t>
            </a:r>
            <a:r>
              <a:rPr lang="tr-TR" b="1" dirty="0" err="1">
                <a:solidFill>
                  <a:srgbClr val="FF0000"/>
                </a:solidFill>
              </a:rPr>
              <a:t>to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understand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that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choosing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procedures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with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higher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efficacy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may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come</a:t>
            </a:r>
            <a:r>
              <a:rPr lang="tr-TR" b="1" dirty="0">
                <a:solidFill>
                  <a:srgbClr val="FF0000"/>
                </a:solidFill>
              </a:rPr>
              <a:t> at </a:t>
            </a:r>
            <a:r>
              <a:rPr lang="tr-TR" b="1" dirty="0" err="1">
                <a:solidFill>
                  <a:srgbClr val="FF0000"/>
                </a:solidFill>
              </a:rPr>
              <a:t>the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>
                <a:solidFill>
                  <a:srgbClr val="FF0000"/>
                </a:solidFill>
              </a:rPr>
              <a:t>expense</a:t>
            </a:r>
            <a:r>
              <a:rPr lang="tr-TR" b="1" dirty="0">
                <a:solidFill>
                  <a:srgbClr val="FF0000"/>
                </a:solidFill>
              </a:rPr>
              <a:t> of </a:t>
            </a:r>
            <a:r>
              <a:rPr lang="tr-TR" b="1" dirty="0" err="1">
                <a:solidFill>
                  <a:srgbClr val="FF0000"/>
                </a:solidFill>
              </a:rPr>
              <a:t>higher</a:t>
            </a:r>
            <a:r>
              <a:rPr lang="tr-TR" b="1" dirty="0">
                <a:solidFill>
                  <a:srgbClr val="FF0000"/>
                </a:solidFill>
              </a:rPr>
              <a:t> risk.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274544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6237312"/>
          </a:xfrm>
        </p:spPr>
        <p:txBody>
          <a:bodyPr>
            <a:normAutofit/>
          </a:bodyPr>
          <a:lstStyle/>
          <a:p>
            <a:r>
              <a:rPr lang="tr-TR" sz="3600" dirty="0" err="1"/>
              <a:t>In</a:t>
            </a:r>
            <a:r>
              <a:rPr lang="tr-TR" sz="3600" dirty="0"/>
              <a:t> </a:t>
            </a:r>
            <a:r>
              <a:rPr lang="tr-TR" sz="3600" dirty="0" err="1"/>
              <a:t>contrast</a:t>
            </a:r>
            <a:r>
              <a:rPr lang="tr-TR" sz="3600" dirty="0"/>
              <a:t> </a:t>
            </a:r>
            <a:r>
              <a:rPr lang="tr-TR" sz="3600" dirty="0" err="1"/>
              <a:t>with</a:t>
            </a:r>
            <a:r>
              <a:rPr lang="tr-TR" sz="3600" dirty="0"/>
              <a:t> </a:t>
            </a:r>
            <a:r>
              <a:rPr lang="tr-TR" sz="3600" dirty="0" err="1"/>
              <a:t>younger</a:t>
            </a:r>
            <a:r>
              <a:rPr lang="tr-TR" sz="3600" dirty="0"/>
              <a:t> </a:t>
            </a:r>
            <a:r>
              <a:rPr lang="tr-TR" sz="3600" dirty="0" err="1"/>
              <a:t>women</a:t>
            </a:r>
            <a:r>
              <a:rPr lang="tr-TR" sz="3600" b="1" dirty="0">
                <a:solidFill>
                  <a:srgbClr val="FF0000"/>
                </a:solidFill>
              </a:rPr>
              <a:t>, </a:t>
            </a:r>
            <a:r>
              <a:rPr lang="tr-TR" sz="3600" b="1" dirty="0" err="1">
                <a:solidFill>
                  <a:srgbClr val="FF0000"/>
                </a:solidFill>
              </a:rPr>
              <a:t>older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 err="1">
                <a:solidFill>
                  <a:srgbClr val="FF0000"/>
                </a:solidFill>
              </a:rPr>
              <a:t>women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 err="1">
                <a:solidFill>
                  <a:srgbClr val="FF0000"/>
                </a:solidFill>
              </a:rPr>
              <a:t>are</a:t>
            </a:r>
            <a:r>
              <a:rPr lang="tr-TR" sz="3600" b="1" dirty="0">
                <a:solidFill>
                  <a:srgbClr val="FF0000"/>
                </a:solidFill>
              </a:rPr>
              <a:t> at </a:t>
            </a:r>
            <a:r>
              <a:rPr lang="tr-TR" sz="3600" b="1" dirty="0" err="1">
                <a:solidFill>
                  <a:srgbClr val="FF0000"/>
                </a:solidFill>
              </a:rPr>
              <a:t>lower</a:t>
            </a:r>
            <a:r>
              <a:rPr lang="tr-TR" sz="3600" b="1" dirty="0">
                <a:solidFill>
                  <a:srgbClr val="FF0000"/>
                </a:solidFill>
              </a:rPr>
              <a:t> risk of </a:t>
            </a:r>
            <a:r>
              <a:rPr lang="tr-TR" sz="3600" b="1" dirty="0" err="1">
                <a:solidFill>
                  <a:srgbClr val="FF0000"/>
                </a:solidFill>
              </a:rPr>
              <a:t>recurrence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 err="1">
                <a:solidFill>
                  <a:srgbClr val="FF0000"/>
                </a:solidFill>
              </a:rPr>
              <a:t>and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 err="1">
                <a:solidFill>
                  <a:srgbClr val="FF0000"/>
                </a:solidFill>
              </a:rPr>
              <a:t>higher</a:t>
            </a:r>
            <a:r>
              <a:rPr lang="tr-TR" sz="3600" b="1" dirty="0">
                <a:solidFill>
                  <a:srgbClr val="FF0000"/>
                </a:solidFill>
              </a:rPr>
              <a:t> risk of </a:t>
            </a:r>
            <a:r>
              <a:rPr lang="tr-TR" sz="3600" b="1" dirty="0" err="1">
                <a:solidFill>
                  <a:srgbClr val="FF0000"/>
                </a:solidFill>
              </a:rPr>
              <a:t>complications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 err="1">
                <a:solidFill>
                  <a:srgbClr val="FF0000"/>
                </a:solidFill>
              </a:rPr>
              <a:t>from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 err="1">
                <a:solidFill>
                  <a:srgbClr val="FF0000"/>
                </a:solidFill>
              </a:rPr>
              <a:t>surgery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 err="1">
                <a:solidFill>
                  <a:srgbClr val="FF0000"/>
                </a:solidFill>
              </a:rPr>
              <a:t>compared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 err="1">
                <a:solidFill>
                  <a:srgbClr val="FF0000"/>
                </a:solidFill>
              </a:rPr>
              <a:t>with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 err="1">
                <a:solidFill>
                  <a:srgbClr val="FF0000"/>
                </a:solidFill>
              </a:rPr>
              <a:t>younger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  <a:r>
              <a:rPr lang="tr-TR" sz="3600" b="1" dirty="0" err="1">
                <a:solidFill>
                  <a:srgbClr val="FF0000"/>
                </a:solidFill>
              </a:rPr>
              <a:t>women</a:t>
            </a:r>
            <a:r>
              <a:rPr lang="tr-TR" sz="3600" b="1" dirty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endParaRPr lang="tr-TR" sz="3600" dirty="0"/>
          </a:p>
          <a:p>
            <a:r>
              <a:rPr lang="tr-TR" sz="3600" dirty="0" err="1"/>
              <a:t>Cumulative</a:t>
            </a:r>
            <a:r>
              <a:rPr lang="tr-TR" sz="3600" dirty="0"/>
              <a:t> </a:t>
            </a:r>
            <a:r>
              <a:rPr lang="tr-TR" sz="3600" dirty="0" err="1"/>
              <a:t>incidence</a:t>
            </a:r>
            <a:r>
              <a:rPr lang="tr-TR" sz="3600" dirty="0"/>
              <a:t> of a </a:t>
            </a:r>
            <a:r>
              <a:rPr lang="tr-TR" sz="3600" dirty="0" err="1"/>
              <a:t>repeat</a:t>
            </a:r>
            <a:r>
              <a:rPr lang="tr-TR" sz="3600" dirty="0"/>
              <a:t> </a:t>
            </a:r>
            <a:r>
              <a:rPr lang="tr-TR" sz="3600" dirty="0" err="1"/>
              <a:t>surgery</a:t>
            </a:r>
            <a:r>
              <a:rPr lang="tr-TR" sz="3600" dirty="0"/>
              <a:t> </a:t>
            </a:r>
            <a:r>
              <a:rPr lang="tr-TR" sz="3600" dirty="0" err="1"/>
              <a:t>for</a:t>
            </a:r>
            <a:r>
              <a:rPr lang="tr-TR" sz="3600" dirty="0"/>
              <a:t> </a:t>
            </a:r>
            <a:r>
              <a:rPr lang="tr-TR" sz="3600" dirty="0" err="1"/>
              <a:t>either</a:t>
            </a:r>
            <a:r>
              <a:rPr lang="tr-TR" sz="3600" dirty="0"/>
              <a:t> POP </a:t>
            </a:r>
            <a:r>
              <a:rPr lang="tr-TR" sz="3600" dirty="0" err="1"/>
              <a:t>or</a:t>
            </a:r>
            <a:r>
              <a:rPr lang="tr-TR" sz="3600" dirty="0"/>
              <a:t> SUI </a:t>
            </a:r>
            <a:r>
              <a:rPr lang="tr-TR" sz="3600" dirty="0" err="1"/>
              <a:t>was</a:t>
            </a:r>
            <a:r>
              <a:rPr lang="tr-TR" sz="3600" dirty="0"/>
              <a:t> </a:t>
            </a:r>
            <a:r>
              <a:rPr lang="tr-TR" sz="3600" dirty="0" err="1"/>
              <a:t>greater</a:t>
            </a:r>
            <a:r>
              <a:rPr lang="tr-TR" sz="3600" dirty="0"/>
              <a:t> </a:t>
            </a:r>
            <a:r>
              <a:rPr lang="tr-TR" sz="3600" dirty="0" err="1"/>
              <a:t>for</a:t>
            </a:r>
            <a:r>
              <a:rPr lang="tr-TR" sz="3600" dirty="0"/>
              <a:t> </a:t>
            </a:r>
            <a:r>
              <a:rPr lang="tr-TR" sz="3600" dirty="0" err="1"/>
              <a:t>women</a:t>
            </a:r>
            <a:r>
              <a:rPr lang="tr-TR" sz="3600" dirty="0"/>
              <a:t> </a:t>
            </a:r>
            <a:r>
              <a:rPr lang="tr-TR" sz="3600" dirty="0" err="1"/>
              <a:t>age</a:t>
            </a:r>
            <a:r>
              <a:rPr lang="tr-TR" sz="3600" dirty="0"/>
              <a:t> 65 </a:t>
            </a:r>
            <a:r>
              <a:rPr lang="tr-TR" sz="3600" dirty="0" err="1"/>
              <a:t>or</a:t>
            </a:r>
            <a:r>
              <a:rPr lang="tr-TR" sz="3600" dirty="0"/>
              <a:t> </a:t>
            </a:r>
            <a:r>
              <a:rPr lang="tr-TR" sz="3600" dirty="0" err="1"/>
              <a:t>greater</a:t>
            </a:r>
            <a:r>
              <a:rPr lang="tr-TR" sz="3600" dirty="0"/>
              <a:t> </a:t>
            </a:r>
            <a:r>
              <a:rPr lang="tr-TR" sz="3600" dirty="0" err="1"/>
              <a:t>compared</a:t>
            </a:r>
            <a:r>
              <a:rPr lang="tr-TR" sz="3600" dirty="0"/>
              <a:t> </a:t>
            </a:r>
            <a:r>
              <a:rPr lang="tr-TR" sz="3600" dirty="0" err="1"/>
              <a:t>with</a:t>
            </a:r>
            <a:r>
              <a:rPr lang="tr-TR" sz="3600" dirty="0"/>
              <a:t> </a:t>
            </a:r>
            <a:r>
              <a:rPr lang="tr-TR" sz="3600" dirty="0" err="1"/>
              <a:t>those</a:t>
            </a:r>
            <a:r>
              <a:rPr lang="tr-TR" sz="3600" dirty="0"/>
              <a:t> </a:t>
            </a:r>
            <a:r>
              <a:rPr lang="tr-TR" sz="3600" dirty="0" err="1"/>
              <a:t>under</a:t>
            </a:r>
            <a:r>
              <a:rPr lang="tr-TR" sz="3600" dirty="0"/>
              <a:t> </a:t>
            </a:r>
            <a:r>
              <a:rPr lang="tr-TR" sz="3600" dirty="0" err="1"/>
              <a:t>age</a:t>
            </a:r>
            <a:r>
              <a:rPr lang="tr-TR" sz="3600" dirty="0"/>
              <a:t> 65 </a:t>
            </a:r>
            <a:r>
              <a:rPr lang="tr-TR" sz="3600" b="1" dirty="0">
                <a:solidFill>
                  <a:srgbClr val="FF0000"/>
                </a:solidFill>
              </a:rPr>
              <a:t>(9.9 </a:t>
            </a:r>
            <a:r>
              <a:rPr lang="tr-TR" sz="3600" b="1" dirty="0" err="1">
                <a:solidFill>
                  <a:srgbClr val="FF0000"/>
                </a:solidFill>
              </a:rPr>
              <a:t>versus</a:t>
            </a:r>
            <a:r>
              <a:rPr lang="tr-TR" sz="3600" b="1" dirty="0">
                <a:solidFill>
                  <a:srgbClr val="FF0000"/>
                </a:solidFill>
              </a:rPr>
              <a:t> 7.8 </a:t>
            </a:r>
            <a:r>
              <a:rPr lang="tr-TR" sz="3600" b="1" dirty="0" err="1">
                <a:solidFill>
                  <a:srgbClr val="FF0000"/>
                </a:solidFill>
              </a:rPr>
              <a:t>percent</a:t>
            </a:r>
            <a:r>
              <a:rPr lang="tr-TR" sz="3600" b="1" dirty="0">
                <a:solidFill>
                  <a:srgbClr val="FF0000"/>
                </a:solidFill>
              </a:rPr>
              <a:t>).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314308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9036496" cy="6719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63544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/>
              <a:t>G</a:t>
            </a:r>
            <a:r>
              <a:rPr lang="en-US" b="1" dirty="0"/>
              <a:t>ENERAL APPROACH TO CHOICE OF PROCEDURE 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800" dirty="0"/>
              <a:t>Reconstructive or </a:t>
            </a:r>
            <a:r>
              <a:rPr lang="en-US" sz="3800" dirty="0" err="1"/>
              <a:t>obliterative</a:t>
            </a:r>
            <a:endParaRPr lang="tr-TR" sz="3800" dirty="0"/>
          </a:p>
          <a:p>
            <a:pPr>
              <a:buFont typeface="Wingdings" panose="05000000000000000000" pitchFamily="2" charset="2"/>
              <a:buChar char="§"/>
            </a:pPr>
            <a:endParaRPr lang="en-US" sz="38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800" dirty="0"/>
              <a:t>Concomitant hysterectomy </a:t>
            </a:r>
            <a:endParaRPr lang="tr-TR" sz="3800" dirty="0"/>
          </a:p>
          <a:p>
            <a:pPr>
              <a:buFont typeface="Wingdings" panose="05000000000000000000" pitchFamily="2" charset="2"/>
              <a:buChar char="§"/>
            </a:pPr>
            <a:endParaRPr lang="en-US" sz="38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800" dirty="0"/>
              <a:t>Surgical route for repair of multiple sites of prolapse </a:t>
            </a:r>
            <a:endParaRPr lang="tr-TR" sz="3800" dirty="0"/>
          </a:p>
          <a:p>
            <a:pPr>
              <a:buFont typeface="Wingdings" panose="05000000000000000000" pitchFamily="2" charset="2"/>
              <a:buChar char="§"/>
            </a:pPr>
            <a:endParaRPr lang="en-US" sz="38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800" dirty="0"/>
              <a:t>Concomitant anti-incontinence surgery</a:t>
            </a:r>
            <a:endParaRPr lang="tr-TR" sz="3800" dirty="0"/>
          </a:p>
          <a:p>
            <a:pPr>
              <a:buFont typeface="Wingdings" panose="05000000000000000000" pitchFamily="2" charset="2"/>
              <a:buChar char="§"/>
            </a:pPr>
            <a:endParaRPr lang="en-US" sz="3800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sz="3800" dirty="0"/>
              <a:t>Use of surgical mesh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298261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051F160-4CCE-41D4-8DEC-82A2252327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Videolar yüklenmemiştir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6023A6F-0EBC-473C-9073-3BBC761B511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8194" name="Picture 2" descr="C:\Users\acer\Pictures\Saved Pictures\IMG_37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95535" y="1654384"/>
            <a:ext cx="3672408" cy="419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cer\Pictures\Saved Pictures\IMG_0346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654384"/>
            <a:ext cx="3672408" cy="419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4823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18313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8352928" cy="16176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89470"/>
            <a:ext cx="8291264" cy="25487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6579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sz="3600" b="1" dirty="0"/>
              <a:t>CONCOMITANT REPAIR OF APICAL AND ANTERIOR OR POSTERIOR PROLAPSE</a:t>
            </a:r>
            <a:endParaRPr lang="tr-TR" sz="36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4834880" cy="4525963"/>
          </a:xfrm>
        </p:spPr>
        <p:txBody>
          <a:bodyPr>
            <a:normAutofit fontScale="92500"/>
          </a:bodyPr>
          <a:lstStyle/>
          <a:p>
            <a:r>
              <a:rPr lang="en-US" dirty="0"/>
              <a:t>Patients with apical prolapse are more likely to have anterior prolapse and less likely to experience posterior prolapse . </a:t>
            </a:r>
            <a:endParaRPr lang="tr-TR" dirty="0"/>
          </a:p>
          <a:p>
            <a:endParaRPr lang="tr-TR" dirty="0"/>
          </a:p>
          <a:p>
            <a:r>
              <a:rPr lang="en-US" dirty="0"/>
              <a:t>It is controversial whether repair of apical prolapse is sufficient.</a:t>
            </a:r>
            <a:endParaRPr lang="tr-TR" dirty="0"/>
          </a:p>
        </p:txBody>
      </p:sp>
      <p:pic>
        <p:nvPicPr>
          <p:cNvPr id="4" name="Picture 2" descr="C:\Users\acer\Pictures\Saved Pictures\IMG_4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988840"/>
            <a:ext cx="3460291" cy="346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020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b="1" dirty="0" err="1"/>
              <a:t>Bulge</a:t>
            </a:r>
            <a:r>
              <a:rPr lang="tr-TR" b="1" dirty="0"/>
              <a:t> </a:t>
            </a:r>
            <a:r>
              <a:rPr lang="tr-TR" b="1" dirty="0" err="1"/>
              <a:t>or</a:t>
            </a:r>
            <a:r>
              <a:rPr lang="tr-TR" b="1" dirty="0"/>
              <a:t> </a:t>
            </a:r>
            <a:r>
              <a:rPr lang="tr-TR" b="1" dirty="0" err="1"/>
              <a:t>pressure</a:t>
            </a:r>
            <a:r>
              <a:rPr lang="tr-TR" b="1" dirty="0"/>
              <a:t> </a:t>
            </a:r>
            <a:r>
              <a:rPr lang="tr-TR" b="1" dirty="0" err="1"/>
              <a:t>symptoms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sz="3300" dirty="0"/>
              <a:t>Women with POP often present with the complaint of vaginal or pelvic pressure and/or the sensation of a vaginal bulge or something falling out of the vagina.</a:t>
            </a:r>
            <a:endParaRPr lang="tr-TR" sz="3300" dirty="0"/>
          </a:p>
          <a:p>
            <a:endParaRPr lang="tr-TR" sz="3300" dirty="0"/>
          </a:p>
          <a:p>
            <a:r>
              <a:rPr lang="en-US" sz="3300" dirty="0"/>
              <a:t>Although complaints of a bulge are associated with the presence of prolapse, it is only weakly correlated with prolapse stage, and does not predict site of prolapse </a:t>
            </a:r>
            <a:endParaRPr lang="tr-TR" sz="3300" dirty="0"/>
          </a:p>
          <a:p>
            <a:endParaRPr lang="tr-TR" sz="3300" dirty="0"/>
          </a:p>
          <a:p>
            <a:r>
              <a:rPr lang="en-US" sz="3300" dirty="0"/>
              <a:t>Protrusion of the vagina may result in </a:t>
            </a:r>
            <a:r>
              <a:rPr lang="en-US" sz="3300" b="1" dirty="0">
                <a:solidFill>
                  <a:srgbClr val="FF0000"/>
                </a:solidFill>
              </a:rPr>
              <a:t>chronic discharge and/or bleeding from ulceration.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994914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260648"/>
            <a:ext cx="8964488" cy="627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4512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tr-TR" b="1" dirty="0"/>
              <a:t>CONCOMITANT INCONTINENCE SURGERY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10000"/>
          </a:bodyPr>
          <a:lstStyle/>
          <a:p>
            <a:endParaRPr lang="tr-TR" dirty="0"/>
          </a:p>
          <a:p>
            <a:r>
              <a:rPr lang="en-US" dirty="0"/>
              <a:t>All women planning repair of apical prolapse should have a preoperative evaluation for SUI with clinical or urodynamic urinary stress testing with and without reduction of prolapse. </a:t>
            </a:r>
            <a:endParaRPr lang="tr-TR" dirty="0"/>
          </a:p>
          <a:p>
            <a:endParaRPr lang="tr-TR" dirty="0"/>
          </a:p>
          <a:p>
            <a:r>
              <a:rPr lang="en-US" dirty="0"/>
              <a:t>However, </a:t>
            </a:r>
            <a:r>
              <a:rPr lang="en-US" b="1" dirty="0">
                <a:solidFill>
                  <a:srgbClr val="FF0000"/>
                </a:solidFill>
              </a:rPr>
              <a:t>preoperative prolapse reduction testing does not accurately predict postoperative stress incontinence</a:t>
            </a:r>
            <a:r>
              <a:rPr lang="en-US" dirty="0"/>
              <a:t> (approximately 40 percent of women with negative testing will develop postoperative SUI).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084896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16632"/>
            <a:ext cx="6552728" cy="64770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2411760" y="764704"/>
            <a:ext cx="331236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436197" y="3212976"/>
            <a:ext cx="3312368" cy="8640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748268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tr-TR" sz="3200" b="1" dirty="0"/>
              <a:t>51 yaş, 9 ay önce VAH+SSLF, idrar yaparken zorlanma. Geçirilmiş karın cerrahisi ve ardından karın fıtığı </a:t>
            </a:r>
            <a:r>
              <a:rPr lang="tr-TR" sz="3200" b="1" dirty="0" err="1"/>
              <a:t>meş</a:t>
            </a:r>
            <a:r>
              <a:rPr lang="tr-TR" sz="3200" b="1" dirty="0"/>
              <a:t> cerrahisi, </a:t>
            </a:r>
            <a:r>
              <a:rPr lang="tr-TR" sz="3200" b="1" dirty="0" err="1"/>
              <a:t>overler</a:t>
            </a:r>
            <a:r>
              <a:rPr lang="tr-TR" sz="3200" b="1" dirty="0"/>
              <a:t> yerinde bırakılmış</a:t>
            </a:r>
          </a:p>
        </p:txBody>
      </p:sp>
      <p:pic>
        <p:nvPicPr>
          <p:cNvPr id="9218" name="Picture 2" descr="C:\Users\acer\Pictures\Saved Pictures\A9A7C4F6-E69D-4777-8AF7-909846B6787E$L0$001~photo-fu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4176730" cy="352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cer\Pictures\Saved Pictures\IMG_05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36911"/>
            <a:ext cx="4104456" cy="356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349091" y="2420888"/>
            <a:ext cx="6912768" cy="39679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lphaUcParenR"/>
            </a:pPr>
            <a:r>
              <a:rPr lang="tr-TR" sz="2400" dirty="0" err="1"/>
              <a:t>Pesser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/>
              <a:t>Fizik tedavi</a:t>
            </a:r>
          </a:p>
          <a:p>
            <a:pPr marL="342900" indent="-342900" algn="ctr">
              <a:buAutoNum type="alphaUcParenR"/>
            </a:pPr>
            <a:r>
              <a:rPr lang="tr-TR" sz="2400" dirty="0"/>
              <a:t>BSO+ </a:t>
            </a:r>
            <a:r>
              <a:rPr lang="tr-TR" sz="2400" dirty="0" err="1"/>
              <a:t>McCall</a:t>
            </a:r>
            <a:r>
              <a:rPr lang="tr-TR" sz="2400" dirty="0"/>
              <a:t> </a:t>
            </a:r>
            <a:r>
              <a:rPr lang="tr-TR" sz="2400" dirty="0" err="1"/>
              <a:t>Kuldoplasti+Sakrospinöz</a:t>
            </a:r>
            <a:r>
              <a:rPr lang="tr-TR" sz="2400" dirty="0"/>
              <a:t> </a:t>
            </a:r>
            <a:r>
              <a:rPr lang="tr-TR" sz="2400" dirty="0" err="1"/>
              <a:t>ligament</a:t>
            </a:r>
            <a:r>
              <a:rPr lang="tr-TR" sz="2400" dirty="0"/>
              <a:t> </a:t>
            </a:r>
            <a:r>
              <a:rPr lang="tr-TR" sz="2400" dirty="0" err="1"/>
              <a:t>fiksasyonu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 err="1"/>
              <a:t>Kolpklezis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 err="1"/>
              <a:t>Laparoskopik</a:t>
            </a:r>
            <a:r>
              <a:rPr lang="tr-TR" sz="2400" dirty="0"/>
              <a:t> </a:t>
            </a:r>
            <a:r>
              <a:rPr lang="tr-TR" sz="2400" dirty="0" err="1"/>
              <a:t>Hyteropexy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 err="1"/>
              <a:t>Abdominal</a:t>
            </a:r>
            <a:r>
              <a:rPr lang="tr-TR" sz="2400" dirty="0"/>
              <a:t> </a:t>
            </a:r>
            <a:r>
              <a:rPr lang="tr-TR" sz="2400" dirty="0" err="1"/>
              <a:t>Hsyteropexy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 err="1"/>
              <a:t>Lateral</a:t>
            </a:r>
            <a:r>
              <a:rPr lang="tr-TR" sz="2400" dirty="0"/>
              <a:t> </a:t>
            </a:r>
            <a:r>
              <a:rPr lang="tr-TR" sz="2400" dirty="0" err="1"/>
              <a:t>apikal</a:t>
            </a:r>
            <a:r>
              <a:rPr lang="tr-TR" sz="2400" dirty="0"/>
              <a:t> süspansiyon</a:t>
            </a:r>
          </a:p>
          <a:p>
            <a:pPr marL="342900" indent="-342900" algn="ctr">
              <a:buAutoNum type="alphaUcParenR"/>
            </a:pPr>
            <a:r>
              <a:rPr lang="tr-TR" sz="2400" dirty="0" err="1"/>
              <a:t>Sakrospinöz</a:t>
            </a:r>
            <a:r>
              <a:rPr lang="tr-TR" sz="2400" dirty="0"/>
              <a:t> </a:t>
            </a:r>
            <a:r>
              <a:rPr lang="tr-TR" sz="2400" dirty="0" err="1"/>
              <a:t>Hyteropexy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 err="1"/>
              <a:t>Uterosakral</a:t>
            </a:r>
            <a:r>
              <a:rPr lang="tr-TR" sz="2400" dirty="0"/>
              <a:t> </a:t>
            </a:r>
            <a:r>
              <a:rPr lang="tr-TR" sz="2400" dirty="0" err="1"/>
              <a:t>ligamentopexy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70645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tr-TR" sz="2800" dirty="0"/>
              <a:t>62 yaş, daha önce </a:t>
            </a:r>
            <a:r>
              <a:rPr lang="tr-TR" sz="2800" dirty="0" err="1"/>
              <a:t>malignite</a:t>
            </a:r>
            <a:r>
              <a:rPr lang="tr-TR" sz="2800" dirty="0"/>
              <a:t> nedeniyle karın cerrahisi, karın fıtığı için </a:t>
            </a:r>
            <a:r>
              <a:rPr lang="tr-TR" sz="2800" dirty="0" err="1"/>
              <a:t>meş</a:t>
            </a:r>
            <a:r>
              <a:rPr lang="tr-TR" sz="2800" dirty="0"/>
              <a:t> cerrahisi, kalpte 2 adet </a:t>
            </a:r>
            <a:r>
              <a:rPr lang="tr-TR" sz="2800" dirty="0" err="1"/>
              <a:t>stent</a:t>
            </a:r>
            <a:r>
              <a:rPr lang="tr-TR" sz="2800" dirty="0"/>
              <a:t> mevcut.</a:t>
            </a:r>
          </a:p>
        </p:txBody>
      </p:sp>
      <p:pic>
        <p:nvPicPr>
          <p:cNvPr id="7170" name="Picture 2" descr="C:\Users\acer\Pictures\Saved Pictures\IMG_27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74" y="2492896"/>
            <a:ext cx="4053272" cy="367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cer\Pictures\Saved Pictures\IMG_49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492896"/>
            <a:ext cx="4176464" cy="367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547664" y="2060848"/>
            <a:ext cx="6408712" cy="43280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lphaUcParenR"/>
            </a:pPr>
            <a:r>
              <a:rPr lang="tr-TR" sz="2400" dirty="0" err="1"/>
              <a:t>Pesser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/>
              <a:t>Fizik tedavi</a:t>
            </a:r>
          </a:p>
          <a:p>
            <a:pPr marL="342900" indent="-342900" algn="ctr">
              <a:buAutoNum type="alphaUcParenR"/>
            </a:pPr>
            <a:r>
              <a:rPr lang="tr-TR" sz="2400" dirty="0"/>
              <a:t>Vajinal </a:t>
            </a:r>
            <a:r>
              <a:rPr lang="tr-TR" sz="2400" dirty="0" err="1"/>
              <a:t>histerektomi+BSO</a:t>
            </a:r>
            <a:r>
              <a:rPr lang="tr-TR" sz="2400" dirty="0"/>
              <a:t>+ </a:t>
            </a:r>
            <a:r>
              <a:rPr lang="tr-TR" sz="2400" dirty="0" err="1"/>
              <a:t>McCall</a:t>
            </a:r>
            <a:r>
              <a:rPr lang="tr-TR" sz="2400" dirty="0"/>
              <a:t> </a:t>
            </a:r>
            <a:r>
              <a:rPr lang="tr-TR" sz="2400" dirty="0" err="1"/>
              <a:t>Kuldoplasti+Sakrospinöz</a:t>
            </a:r>
            <a:r>
              <a:rPr lang="tr-TR" sz="2400" dirty="0"/>
              <a:t> </a:t>
            </a:r>
            <a:r>
              <a:rPr lang="tr-TR" sz="2400" dirty="0" err="1"/>
              <a:t>ligament</a:t>
            </a:r>
            <a:r>
              <a:rPr lang="tr-TR" sz="2400" dirty="0"/>
              <a:t> </a:t>
            </a:r>
            <a:r>
              <a:rPr lang="tr-TR" sz="2400" dirty="0" err="1"/>
              <a:t>fiksasyonu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 err="1"/>
              <a:t>Kolpklezis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 err="1"/>
              <a:t>Laparoskopik</a:t>
            </a:r>
            <a:r>
              <a:rPr lang="tr-TR" sz="2400" dirty="0"/>
              <a:t> </a:t>
            </a:r>
            <a:r>
              <a:rPr lang="tr-TR" sz="2400" dirty="0" err="1"/>
              <a:t>Hyteropexy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/>
              <a:t>TAH+BSO</a:t>
            </a:r>
          </a:p>
          <a:p>
            <a:pPr marL="342900" indent="-342900" algn="ctr">
              <a:buAutoNum type="alphaUcParenR"/>
            </a:pPr>
            <a:r>
              <a:rPr lang="tr-TR" sz="2400" dirty="0" err="1"/>
              <a:t>Abdominal</a:t>
            </a:r>
            <a:r>
              <a:rPr lang="tr-TR" sz="2400" dirty="0"/>
              <a:t> </a:t>
            </a:r>
            <a:r>
              <a:rPr lang="tr-TR" sz="2400" dirty="0" err="1"/>
              <a:t>Hsyteropexy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 err="1"/>
              <a:t>Sakrospinöz</a:t>
            </a:r>
            <a:r>
              <a:rPr lang="tr-TR" sz="2400" dirty="0"/>
              <a:t> </a:t>
            </a:r>
            <a:r>
              <a:rPr lang="tr-TR" sz="2400" dirty="0" err="1"/>
              <a:t>Hyteropexy</a:t>
            </a:r>
            <a:endParaRPr lang="tr-TR" sz="2400" dirty="0"/>
          </a:p>
          <a:p>
            <a:pPr marL="342900" indent="-342900" algn="ctr">
              <a:buAutoNum type="alphaUcParenR"/>
            </a:pPr>
            <a:r>
              <a:rPr lang="tr-TR" sz="2400" dirty="0" err="1"/>
              <a:t>Uterosakral</a:t>
            </a:r>
            <a:r>
              <a:rPr lang="tr-TR" sz="2400" dirty="0"/>
              <a:t> </a:t>
            </a:r>
            <a:r>
              <a:rPr lang="tr-TR" sz="2400" dirty="0" err="1"/>
              <a:t>ligamentopexy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93042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tr-TR" sz="6600" b="1" dirty="0"/>
              <a:t>VAIN-3</a:t>
            </a:r>
            <a:endParaRPr lang="tr-TR" b="1" dirty="0"/>
          </a:p>
        </p:txBody>
      </p:sp>
      <p:pic>
        <p:nvPicPr>
          <p:cNvPr id="10242" name="Picture 2" descr="C:\Users\acer\Pictures\Saved Pictures\0A3495D7-61F7-43C8-8C51-24D1452203CF$L0$001~pho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518457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012160" y="1700808"/>
            <a:ext cx="2808312" cy="44644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b="1" dirty="0" err="1"/>
              <a:t>Consider</a:t>
            </a:r>
            <a:r>
              <a:rPr lang="tr-TR" sz="5400" b="1" dirty="0"/>
              <a:t> </a:t>
            </a:r>
            <a:r>
              <a:rPr lang="tr-TR" sz="5400" b="1" dirty="0" err="1"/>
              <a:t>vaginal</a:t>
            </a:r>
            <a:r>
              <a:rPr lang="tr-TR" sz="5400" b="1" dirty="0"/>
              <a:t> </a:t>
            </a:r>
            <a:r>
              <a:rPr lang="tr-TR" sz="5400" b="1" dirty="0" err="1"/>
              <a:t>biopsy</a:t>
            </a:r>
            <a:r>
              <a:rPr lang="tr-TR" sz="5400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273586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b="1" dirty="0"/>
              <a:t>Teşekkürler</a:t>
            </a:r>
          </a:p>
        </p:txBody>
      </p:sp>
      <p:pic>
        <p:nvPicPr>
          <p:cNvPr id="2050" name="Picture 2" descr="İlgili res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646069"/>
            <a:ext cx="3456384" cy="484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4491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Urinary symptoms 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Loss of support of the anterior vaginal wall or vaginal apex</a:t>
            </a:r>
            <a:r>
              <a:rPr lang="en-US" b="1" dirty="0">
                <a:solidFill>
                  <a:srgbClr val="FF0000"/>
                </a:solidFill>
              </a:rPr>
              <a:t> may affect bladder and/or urethral function</a:t>
            </a:r>
            <a:r>
              <a:rPr lang="en-US" dirty="0"/>
              <a:t>. Symptoms of stress urinary incontinence (SUI) often coexist with stage I or II prolapse</a:t>
            </a:r>
            <a:r>
              <a:rPr lang="en-US" b="1" dirty="0"/>
              <a:t> </a:t>
            </a:r>
            <a:endParaRPr lang="tr-TR" b="1" dirty="0"/>
          </a:p>
          <a:p>
            <a:endParaRPr lang="tr-TR" b="1" dirty="0"/>
          </a:p>
          <a:p>
            <a:r>
              <a:rPr lang="en-US" dirty="0"/>
              <a:t>As prolapse advances, women may experience improvement in SUI, but increased difficulty voiding.</a:t>
            </a:r>
            <a:r>
              <a:rPr lang="tr-TR" dirty="0"/>
              <a:t> </a:t>
            </a:r>
            <a:r>
              <a:rPr lang="en-US" dirty="0"/>
              <a:t>Advanced anterior or apical prolapse, the </a:t>
            </a:r>
            <a:r>
              <a:rPr lang="en-US" b="1" dirty="0">
                <a:solidFill>
                  <a:srgbClr val="FF0000"/>
                </a:solidFill>
              </a:rPr>
              <a:t>prolapse may “kink” the urethra,</a:t>
            </a:r>
            <a:r>
              <a:rPr lang="en-US" dirty="0"/>
              <a:t> thereby resulting in symptoms of obstructed voiding, such as a slow urine stream, the need to change position or manually reduce (splint) the prolapse to urinate, a sensation of incomplete emptying and, in rare cases, </a:t>
            </a:r>
            <a:r>
              <a:rPr lang="en-US" b="1" dirty="0">
                <a:solidFill>
                  <a:srgbClr val="FF0000"/>
                </a:solidFill>
              </a:rPr>
              <a:t>complete urinary retention </a:t>
            </a:r>
            <a:endParaRPr lang="tr-TR" b="1" dirty="0">
              <a:solidFill>
                <a:srgbClr val="FF0000"/>
              </a:solidFill>
            </a:endParaRPr>
          </a:p>
          <a:p>
            <a:endParaRPr lang="tr-TR" dirty="0"/>
          </a:p>
          <a:p>
            <a:r>
              <a:rPr lang="tr-TR" dirty="0"/>
              <a:t>13</a:t>
            </a:r>
            <a:r>
              <a:rPr lang="en-US" dirty="0"/>
              <a:t> to 65 percent of continent women develop symptoms of SUI after surgical correction of prolapse. Elevation of prolapse during pelvic examination may </a:t>
            </a:r>
            <a:r>
              <a:rPr lang="en-US" b="1" dirty="0">
                <a:solidFill>
                  <a:srgbClr val="FF0000"/>
                </a:solidFill>
              </a:rPr>
              <a:t>unmask "occult" SUI. </a:t>
            </a:r>
            <a:endParaRPr lang="tr-TR" b="1" dirty="0">
              <a:solidFill>
                <a:srgbClr val="FF0000"/>
              </a:solidFill>
            </a:endParaRPr>
          </a:p>
          <a:p>
            <a:endParaRPr lang="tr-TR" dirty="0"/>
          </a:p>
          <a:p>
            <a:r>
              <a:rPr lang="en-US" dirty="0"/>
              <a:t>Women with POP have a two- to fivefold risk of overactive bladder symptoms </a:t>
            </a:r>
            <a:r>
              <a:rPr lang="en-US" b="1" dirty="0">
                <a:solidFill>
                  <a:srgbClr val="FF0000"/>
                </a:solidFill>
              </a:rPr>
              <a:t>(urgency, urgency urinary incontinence, frequency)</a:t>
            </a:r>
            <a:r>
              <a:rPr lang="en-US" dirty="0"/>
              <a:t> compared with the general population</a:t>
            </a:r>
            <a:r>
              <a:rPr lang="tr-TR" dirty="0"/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04712"/>
            <a:ext cx="3312368" cy="41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231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 err="1"/>
              <a:t>Defecatory</a:t>
            </a:r>
            <a:r>
              <a:rPr lang="en-US" b="1" dirty="0"/>
              <a:t> symptoms 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Two of the most common symptoms associated with prolapse are </a:t>
            </a:r>
            <a:r>
              <a:rPr lang="en-US" b="1" dirty="0">
                <a:solidFill>
                  <a:srgbClr val="FF0000"/>
                </a:solidFill>
              </a:rPr>
              <a:t>constipation and incomplete emptying. </a:t>
            </a:r>
            <a:r>
              <a:rPr lang="en-US" dirty="0"/>
              <a:t>Other </a:t>
            </a:r>
            <a:r>
              <a:rPr lang="en-US" dirty="0" err="1"/>
              <a:t>defecatory</a:t>
            </a:r>
            <a:r>
              <a:rPr lang="en-US" dirty="0"/>
              <a:t> symptoms include </a:t>
            </a:r>
            <a:r>
              <a:rPr lang="en-US" b="1" dirty="0">
                <a:solidFill>
                  <a:srgbClr val="FF0000"/>
                </a:solidFill>
              </a:rPr>
              <a:t>fecal urgency, fecal incontinence (accidental bowel leakage), and obstructive symptoms </a:t>
            </a:r>
            <a:r>
              <a:rPr lang="en-US" dirty="0"/>
              <a:t>[</a:t>
            </a:r>
            <a:r>
              <a:rPr lang="en-US" dirty="0" err="1"/>
              <a:t>eg</a:t>
            </a:r>
            <a:r>
              <a:rPr lang="en-US" dirty="0"/>
              <a:t>, straining, or the need to apply digital pressure to the vagina or perineum (splint) to completely evacuate]; some women report fecal incontinence during sexual </a:t>
            </a:r>
            <a:r>
              <a:rPr lang="en-US"/>
              <a:t>intercourse </a:t>
            </a:r>
            <a:endParaRPr lang="tr-TR"/>
          </a:p>
          <a:p>
            <a:endParaRPr lang="tr-TR" dirty="0"/>
          </a:p>
          <a:p>
            <a:r>
              <a:rPr lang="en-US" dirty="0" err="1"/>
              <a:t>Defecatory</a:t>
            </a:r>
            <a:r>
              <a:rPr lang="en-US" dirty="0"/>
              <a:t> symptoms may be present in women with any anatomic site of prolapse, although they tend to be found more commonly associated with posterior or apical defects. </a:t>
            </a:r>
            <a:endParaRPr lang="tr-TR" dirty="0"/>
          </a:p>
          <a:p>
            <a:endParaRPr lang="tr-TR" dirty="0"/>
          </a:p>
          <a:p>
            <a:r>
              <a:rPr lang="en-US" dirty="0" err="1"/>
              <a:t>Defecatory</a:t>
            </a:r>
            <a:r>
              <a:rPr lang="en-US" dirty="0"/>
              <a:t> symptoms can occur with any posterior compartment defect, including </a:t>
            </a:r>
            <a:r>
              <a:rPr lang="en-US" b="1" dirty="0"/>
              <a:t>rectocele, </a:t>
            </a:r>
            <a:r>
              <a:rPr lang="en-US" b="1" dirty="0" err="1"/>
              <a:t>enterocele</a:t>
            </a:r>
            <a:r>
              <a:rPr lang="en-US" b="1" dirty="0"/>
              <a:t>, </a:t>
            </a:r>
            <a:r>
              <a:rPr lang="en-US" b="1" dirty="0" err="1"/>
              <a:t>sigmoidocele</a:t>
            </a:r>
            <a:r>
              <a:rPr lang="en-US" b="1" dirty="0"/>
              <a:t>, </a:t>
            </a:r>
            <a:r>
              <a:rPr lang="en-US" b="1" dirty="0" err="1"/>
              <a:t>perineocele</a:t>
            </a:r>
            <a:r>
              <a:rPr lang="en-US" b="1" dirty="0"/>
              <a:t>, internal rectal prolapse (intussusception), or full mucosal rectal prolapse.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30052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Effects on sexual function 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dirty="0"/>
              <a:t>Prolapse does not appear to be associated with </a:t>
            </a:r>
            <a:r>
              <a:rPr lang="en-US" b="1" dirty="0">
                <a:solidFill>
                  <a:srgbClr val="FF0000"/>
                </a:solidFill>
              </a:rPr>
              <a:t>decreased sexual desire or with dyspareunia</a:t>
            </a:r>
            <a:r>
              <a:rPr lang="en-US" dirty="0"/>
              <a:t>, although reports vary according to whether POP is associated with adverse effects </a:t>
            </a:r>
            <a:r>
              <a:rPr lang="en-US" b="1" dirty="0">
                <a:solidFill>
                  <a:srgbClr val="FF0000"/>
                </a:solidFill>
              </a:rPr>
              <a:t>on orgasm or sexual satisfaction</a:t>
            </a:r>
            <a:r>
              <a:rPr lang="tr-TR" b="1" dirty="0">
                <a:solidFill>
                  <a:srgbClr val="FF0000"/>
                </a:solidFill>
              </a:rPr>
              <a:t>.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Some women report that </a:t>
            </a:r>
            <a:r>
              <a:rPr lang="en-US" b="1" dirty="0">
                <a:solidFill>
                  <a:srgbClr val="FF0000"/>
                </a:solidFill>
              </a:rPr>
              <a:t>they avoid sexual activity</a:t>
            </a:r>
            <a:r>
              <a:rPr lang="en-US" dirty="0"/>
              <a:t> because of fear of discomfort or embarrassment associated with POP, particularly those with urinary or fecal incontinence during sexual activity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6442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9643"/>
            <a:ext cx="3956248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76596"/>
            <a:ext cx="4648200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181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Indications for treatment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4200" b="1" u="sng" dirty="0">
                <a:solidFill>
                  <a:srgbClr val="FF0000"/>
                </a:solidFill>
              </a:rPr>
              <a:t>Treatment is indicated for women with </a:t>
            </a:r>
            <a:endParaRPr lang="tr-TR" sz="4200" b="1" u="sng" dirty="0">
              <a:solidFill>
                <a:srgbClr val="FF0000"/>
              </a:solidFill>
            </a:endParaRPr>
          </a:p>
          <a:p>
            <a:endParaRPr lang="tr-TR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symptoms of prolapse or associated conditions </a:t>
            </a:r>
            <a:r>
              <a:rPr lang="en-US" b="1" dirty="0">
                <a:solidFill>
                  <a:srgbClr val="FF0000"/>
                </a:solidFill>
              </a:rPr>
              <a:t>(urinary, bowel, or sexual dysfunction). </a:t>
            </a:r>
            <a:endParaRPr lang="tr-TR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tr-TR" dirty="0"/>
          </a:p>
          <a:p>
            <a:pPr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rgbClr val="FF0000"/>
                </a:solidFill>
              </a:rPr>
              <a:t>Obstructed urination or defecation or </a:t>
            </a:r>
            <a:r>
              <a:rPr lang="en-US" b="1" dirty="0" err="1">
                <a:solidFill>
                  <a:srgbClr val="FF0000"/>
                </a:solidFill>
              </a:rPr>
              <a:t>hydronephrosis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/>
              <a:t>from chronic ureteral kinking are all indications for treatment, regardless of degree of prolapse</a:t>
            </a:r>
            <a:r>
              <a:rPr lang="tr-TR" dirty="0"/>
              <a:t>.</a:t>
            </a:r>
          </a:p>
          <a:p>
            <a:pPr marL="0" indent="0">
              <a:buNone/>
            </a:pPr>
            <a:endParaRPr lang="tr-TR" sz="38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4200" b="1" dirty="0">
                <a:solidFill>
                  <a:srgbClr val="FF0000"/>
                </a:solidFill>
              </a:rPr>
              <a:t>Treatment is generally </a:t>
            </a:r>
            <a:r>
              <a:rPr lang="en-US" sz="4200" b="1" u="sng" dirty="0">
                <a:solidFill>
                  <a:srgbClr val="FF0000"/>
                </a:solidFill>
              </a:rPr>
              <a:t>not indicated for women with asymptomatic </a:t>
            </a:r>
            <a:r>
              <a:rPr lang="en-US" sz="4200" b="1" dirty="0">
                <a:solidFill>
                  <a:srgbClr val="FF0000"/>
                </a:solidFill>
              </a:rPr>
              <a:t>prolapse </a:t>
            </a:r>
            <a:r>
              <a:rPr lang="tr-TR" sz="42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22937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en-US" b="1" dirty="0"/>
              <a:t>Establishing patient goals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sz="3600" dirty="0"/>
              <a:t>Treatment is individualized according to </a:t>
            </a:r>
            <a:r>
              <a:rPr lang="en-US" sz="3600" b="1" dirty="0"/>
              <a:t>each patient’s symptoms and their impact on her quality of life. </a:t>
            </a:r>
            <a:endParaRPr lang="tr-TR" sz="3600" b="1" dirty="0"/>
          </a:p>
          <a:p>
            <a:endParaRPr lang="tr-TR" sz="3600" dirty="0"/>
          </a:p>
          <a:p>
            <a:r>
              <a:rPr lang="en-US" sz="3600" dirty="0"/>
              <a:t>Establishing </a:t>
            </a:r>
            <a:r>
              <a:rPr lang="en-US" sz="3600" b="1" dirty="0">
                <a:solidFill>
                  <a:srgbClr val="FF0000"/>
                </a:solidFill>
              </a:rPr>
              <a:t>realistic patient expectations </a:t>
            </a:r>
            <a:r>
              <a:rPr lang="en-US" sz="3600" dirty="0"/>
              <a:t>is also important because medical comorbidities can impact the patient's experience of symptoms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1464130911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</TotalTime>
  <Words>1493</Words>
  <Application>Microsoft Office PowerPoint</Application>
  <PresentationFormat>Ekran Gösterisi (4:3)</PresentationFormat>
  <Paragraphs>150</Paragraphs>
  <Slides>36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40" baseType="lpstr">
      <vt:lpstr>Arial</vt:lpstr>
      <vt:lpstr>Calibri</vt:lpstr>
      <vt:lpstr>Wingdings</vt:lpstr>
      <vt:lpstr>Ofis Teması</vt:lpstr>
      <vt:lpstr>PowerPoint Sunusu</vt:lpstr>
      <vt:lpstr>Pelvic organ prolapse </vt:lpstr>
      <vt:lpstr>Bulge or pressure symptoms</vt:lpstr>
      <vt:lpstr>Urinary symptoms </vt:lpstr>
      <vt:lpstr>Defecatory symptoms </vt:lpstr>
      <vt:lpstr>Effects on sexual function </vt:lpstr>
      <vt:lpstr>PowerPoint Sunusu</vt:lpstr>
      <vt:lpstr>Indications for treatment</vt:lpstr>
      <vt:lpstr>Establishing patient goals</vt:lpstr>
      <vt:lpstr>Management options </vt:lpstr>
      <vt:lpstr>The choice of therapy depends upon </vt:lpstr>
      <vt:lpstr>Expectant management</vt:lpstr>
      <vt:lpstr>NATURAL HISTORY</vt:lpstr>
      <vt:lpstr>PowerPoint Sunusu</vt:lpstr>
      <vt:lpstr>PowerPoint Sunusu</vt:lpstr>
      <vt:lpstr>Conservative management </vt:lpstr>
      <vt:lpstr>Pelvic floor muscle exercises </vt:lpstr>
      <vt:lpstr>Vaginal pessary </vt:lpstr>
      <vt:lpstr>Estrogen therapy </vt:lpstr>
      <vt:lpstr>Surgical treatment</vt:lpstr>
      <vt:lpstr>Surgical prognosis depends upon </vt:lpstr>
      <vt:lpstr>PowerPoint Sunusu</vt:lpstr>
      <vt:lpstr>PowerPoint Sunusu</vt:lpstr>
      <vt:lpstr>PowerPoint Sunusu</vt:lpstr>
      <vt:lpstr>GENERAL APPROACH TO CHOICE OF PROCEDURE </vt:lpstr>
      <vt:lpstr>Videolar yüklenmemiştir</vt:lpstr>
      <vt:lpstr>PowerPoint Sunusu</vt:lpstr>
      <vt:lpstr>PowerPoint Sunusu</vt:lpstr>
      <vt:lpstr>CONCOMITANT REPAIR OF APICAL AND ANTERIOR OR POSTERIOR PROLAPSE</vt:lpstr>
      <vt:lpstr>PowerPoint Sunusu</vt:lpstr>
      <vt:lpstr>CONCOMITANT INCONTINENCE SURGERY</vt:lpstr>
      <vt:lpstr>PowerPoint Sunusu</vt:lpstr>
      <vt:lpstr>51 yaş, 9 ay önce VAH+SSLF, idrar yaparken zorlanma. Geçirilmiş karın cerrahisi ve ardından karın fıtığı meş cerrahisi, overler yerinde bırakılmış</vt:lpstr>
      <vt:lpstr>62 yaş, daha önce malignite nedeniyle karın cerrahisi, karın fıtığı için meş cerrahisi, kalpte 2 adet stent mevcut.</vt:lpstr>
      <vt:lpstr>VAIN-3</vt:lpstr>
      <vt:lpstr>Teşekkürler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acer</dc:creator>
  <cp:lastModifiedBy>DJ ALPHA</cp:lastModifiedBy>
  <cp:revision>63</cp:revision>
  <dcterms:created xsi:type="dcterms:W3CDTF">2018-08-21T20:43:39Z</dcterms:created>
  <dcterms:modified xsi:type="dcterms:W3CDTF">2018-09-16T14:14:23Z</dcterms:modified>
</cp:coreProperties>
</file>