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" ContentType="image/tiff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56" r:id="rId2"/>
    <p:sldId id="268" r:id="rId3"/>
    <p:sldId id="269" r:id="rId4"/>
    <p:sldId id="287" r:id="rId5"/>
    <p:sldId id="271" r:id="rId6"/>
    <p:sldId id="277" r:id="rId7"/>
    <p:sldId id="276" r:id="rId8"/>
    <p:sldId id="259" r:id="rId9"/>
    <p:sldId id="289" r:id="rId10"/>
    <p:sldId id="292" r:id="rId11"/>
    <p:sldId id="297" r:id="rId12"/>
    <p:sldId id="305" r:id="rId13"/>
    <p:sldId id="306" r:id="rId14"/>
    <p:sldId id="307" r:id="rId15"/>
    <p:sldId id="308" r:id="rId16"/>
    <p:sldId id="309" r:id="rId17"/>
    <p:sldId id="310" r:id="rId18"/>
    <p:sldId id="311" r:id="rId1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082"/>
    <p:restoredTop sz="94677"/>
  </p:normalViewPr>
  <p:slideViewPr>
    <p:cSldViewPr>
      <p:cViewPr varScale="1">
        <p:scale>
          <a:sx n="157" d="100"/>
          <a:sy n="157" d="100"/>
        </p:scale>
        <p:origin x="2400" y="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205175-AC10-2A46-A72C-0AC1E6FD3417}" type="datetimeFigureOut">
              <a:rPr lang="tr-TR" smtClean="0"/>
              <a:t>16.09.2018</a:t>
            </a:fld>
            <a:endParaRPr lang="tr-TR"/>
          </a:p>
        </p:txBody>
      </p:sp>
      <p:sp>
        <p:nvSpPr>
          <p:cNvPr id="4" name="Alt Bilgi Yer Tutucusu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38B477-AA37-DB4D-B344-0E5212105A6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899276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04DD02-60F4-1645-BAC5-9E8483FD4A93}" type="datetimeFigureOut">
              <a:rPr lang="tr-TR" smtClean="0"/>
              <a:t>16.09.2018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Ana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88E4CD-FE89-4845-913C-6DC67AB010C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97145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DBEC5-F2AD-4542-A801-1DFDBD2BC6BF}" type="datetimeFigureOut">
              <a:rPr lang="tr-TR" smtClean="0"/>
              <a:t>16.09.2018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4B5D67-13FB-4CDA-897D-6C328AE21F5B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DBEC5-F2AD-4542-A801-1DFDBD2BC6BF}" type="datetimeFigureOut">
              <a:rPr lang="tr-TR" smtClean="0"/>
              <a:t>16.09.2018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4B5D67-13FB-4CDA-897D-6C328AE21F5B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DBEC5-F2AD-4542-A801-1DFDBD2BC6BF}" type="datetimeFigureOut">
              <a:rPr lang="tr-TR" smtClean="0"/>
              <a:t>16.09.2018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4B5D67-13FB-4CDA-897D-6C328AE21F5B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DBEC5-F2AD-4542-A801-1DFDBD2BC6BF}" type="datetimeFigureOut">
              <a:rPr lang="tr-TR" smtClean="0"/>
              <a:t>16.09.2018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4B5D67-13FB-4CDA-897D-6C328AE21F5B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DBEC5-F2AD-4542-A801-1DFDBD2BC6BF}" type="datetimeFigureOut">
              <a:rPr lang="tr-TR" smtClean="0"/>
              <a:t>16.09.2018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4B5D67-13FB-4CDA-897D-6C328AE21F5B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DBEC5-F2AD-4542-A801-1DFDBD2BC6BF}" type="datetimeFigureOut">
              <a:rPr lang="tr-TR" smtClean="0"/>
              <a:t>16.09.2018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4B5D67-13FB-4CDA-897D-6C328AE21F5B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DBEC5-F2AD-4542-A801-1DFDBD2BC6BF}" type="datetimeFigureOut">
              <a:rPr lang="tr-TR" smtClean="0"/>
              <a:t>16.09.2018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4B5D67-13FB-4CDA-897D-6C328AE21F5B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DBEC5-F2AD-4542-A801-1DFDBD2BC6BF}" type="datetimeFigureOut">
              <a:rPr lang="tr-TR" smtClean="0"/>
              <a:t>16.09.2018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4B5D67-13FB-4CDA-897D-6C328AE21F5B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DBEC5-F2AD-4542-A801-1DFDBD2BC6BF}" type="datetimeFigureOut">
              <a:rPr lang="tr-TR" smtClean="0"/>
              <a:t>16.09.2018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4B5D67-13FB-4CDA-897D-6C328AE21F5B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DBEC5-F2AD-4542-A801-1DFDBD2BC6BF}" type="datetimeFigureOut">
              <a:rPr lang="tr-TR" smtClean="0"/>
              <a:t>16.09.2018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4B5D67-13FB-4CDA-897D-6C328AE21F5B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DBEC5-F2AD-4542-A801-1DFDBD2BC6BF}" type="datetimeFigureOut">
              <a:rPr lang="tr-TR" smtClean="0"/>
              <a:t>16.09.2018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4B5D67-13FB-4CDA-897D-6C328AE21F5B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FDBEC5-F2AD-4542-A801-1DFDBD2BC6BF}" type="datetimeFigureOut">
              <a:rPr lang="tr-TR" smtClean="0"/>
              <a:t>16.09.2018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4B5D67-13FB-4CDA-897D-6C328AE21F5B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060848"/>
            <a:ext cx="7772400" cy="1470025"/>
          </a:xfrm>
        </p:spPr>
        <p:txBody>
          <a:bodyPr/>
          <a:lstStyle/>
          <a:p>
            <a:r>
              <a:rPr lang="tr-TR" b="1" dirty="0" err="1"/>
              <a:t>Ürojinekoloji</a:t>
            </a:r>
            <a:r>
              <a:rPr lang="tr-TR" b="1" dirty="0"/>
              <a:t> Olgu Sunumu</a:t>
            </a:r>
          </a:p>
        </p:txBody>
      </p:sp>
      <p:sp>
        <p:nvSpPr>
          <p:cNvPr id="3" name="Metin kutusu 2"/>
          <p:cNvSpPr txBox="1"/>
          <p:nvPr/>
        </p:nvSpPr>
        <p:spPr>
          <a:xfrm>
            <a:off x="5145832" y="4653136"/>
            <a:ext cx="3312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err="1"/>
              <a:t>Dr.Gamze</a:t>
            </a:r>
            <a:r>
              <a:rPr lang="tr-TR" sz="2800" dirty="0"/>
              <a:t> KIRPINAR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600200"/>
            <a:ext cx="3682752" cy="4525963"/>
          </a:xfrm>
        </p:spPr>
        <p:txBody>
          <a:bodyPr>
            <a:normAutofit lnSpcReduction="10000"/>
          </a:bodyPr>
          <a:lstStyle/>
          <a:p>
            <a:r>
              <a:rPr lang="tr-TR" dirty="0"/>
              <a:t>09.01.2017 </a:t>
            </a:r>
            <a:r>
              <a:rPr lang="tr-TR" dirty="0" err="1"/>
              <a:t>Diagnostik</a:t>
            </a:r>
            <a:r>
              <a:rPr lang="tr-TR" dirty="0"/>
              <a:t> </a:t>
            </a:r>
            <a:r>
              <a:rPr lang="tr-TR" dirty="0" err="1"/>
              <a:t>sistoskopi</a:t>
            </a:r>
            <a:r>
              <a:rPr lang="tr-TR" dirty="0"/>
              <a:t> yapıldı. </a:t>
            </a:r>
            <a:r>
              <a:rPr lang="tr-TR" dirty="0" err="1"/>
              <a:t>Meş</a:t>
            </a:r>
            <a:r>
              <a:rPr lang="tr-TR" dirty="0"/>
              <a:t> sağda mesane boynunda izlendi. Mukoza yüzeyinde görülen tüm </a:t>
            </a:r>
            <a:r>
              <a:rPr lang="tr-TR" dirty="0" err="1"/>
              <a:t>meş</a:t>
            </a:r>
            <a:r>
              <a:rPr lang="tr-TR" dirty="0"/>
              <a:t> materyali forseps yardımı ile çıkarıldı. </a:t>
            </a:r>
          </a:p>
          <a:p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 rotWithShape="1">
          <a:blip r:embed="rId2"/>
          <a:srcRect t="26901" b="26901"/>
          <a:stretch/>
        </p:blipFill>
        <p:spPr>
          <a:xfrm>
            <a:off x="4389103" y="1844824"/>
            <a:ext cx="4741767" cy="3888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3720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29387" y="686498"/>
            <a:ext cx="7859216" cy="2664296"/>
          </a:xfrm>
        </p:spPr>
        <p:txBody>
          <a:bodyPr>
            <a:normAutofit fontScale="85000" lnSpcReduction="10000"/>
          </a:bodyPr>
          <a:lstStyle/>
          <a:p>
            <a:r>
              <a:rPr lang="tr-TR" b="1" dirty="0" err="1"/>
              <a:t>Postoperatif</a:t>
            </a:r>
            <a:r>
              <a:rPr lang="tr-TR" b="1" dirty="0"/>
              <a:t> 1.ay kontrolü</a:t>
            </a:r>
          </a:p>
          <a:p>
            <a:pPr marL="0" indent="0">
              <a:buNone/>
            </a:pPr>
            <a:r>
              <a:rPr lang="tr-TR" b="1" dirty="0"/>
              <a:t>Şikayet:</a:t>
            </a:r>
            <a:r>
              <a:rPr lang="tr-TR" dirty="0"/>
              <a:t> </a:t>
            </a:r>
            <a:r>
              <a:rPr lang="tr-TR" dirty="0" err="1"/>
              <a:t>Urgensi</a:t>
            </a:r>
            <a:r>
              <a:rPr lang="tr-TR" dirty="0"/>
              <a:t> </a:t>
            </a:r>
            <a:r>
              <a:rPr lang="tr-TR" dirty="0" err="1"/>
              <a:t>inkontinans</a:t>
            </a:r>
            <a:r>
              <a:rPr lang="tr-TR" dirty="0"/>
              <a:t> devam ediyor. </a:t>
            </a:r>
            <a:r>
              <a:rPr lang="tr-TR" dirty="0" err="1"/>
              <a:t>Antikolinerjik</a:t>
            </a:r>
            <a:r>
              <a:rPr lang="tr-TR" dirty="0"/>
              <a:t> ilacını önerilmesine rağmen kullanmamış. </a:t>
            </a:r>
          </a:p>
          <a:p>
            <a:pPr marL="0" indent="0">
              <a:buNone/>
            </a:pPr>
            <a:r>
              <a:rPr lang="tr-TR" b="1" dirty="0"/>
              <a:t>Öneri:</a:t>
            </a:r>
          </a:p>
          <a:p>
            <a:pPr marL="0" indent="0">
              <a:buNone/>
            </a:pPr>
            <a:r>
              <a:rPr lang="tr-TR" dirty="0" err="1"/>
              <a:t>Antispazmolitik</a:t>
            </a:r>
            <a:r>
              <a:rPr lang="tr-TR" dirty="0"/>
              <a:t> eklendi.</a:t>
            </a:r>
          </a:p>
          <a:p>
            <a:pPr marL="0" indent="0">
              <a:buNone/>
            </a:pPr>
            <a:r>
              <a:rPr lang="tr-TR" dirty="0"/>
              <a:t>3 ay sonra </a:t>
            </a:r>
            <a:r>
              <a:rPr lang="tr-TR" dirty="0" err="1"/>
              <a:t>üriner</a:t>
            </a:r>
            <a:r>
              <a:rPr lang="tr-TR" dirty="0"/>
              <a:t> günlük ile kontrole çağrıldı.</a:t>
            </a:r>
          </a:p>
          <a:p>
            <a:endParaRPr lang="tr-TR" dirty="0"/>
          </a:p>
        </p:txBody>
      </p:sp>
      <p:sp>
        <p:nvSpPr>
          <p:cNvPr id="4" name="İçerik Yer Tutucusu 2"/>
          <p:cNvSpPr txBox="1">
            <a:spLocks/>
          </p:cNvSpPr>
          <p:nvPr/>
        </p:nvSpPr>
        <p:spPr>
          <a:xfrm>
            <a:off x="429387" y="3356992"/>
            <a:ext cx="7887029" cy="326896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3000" b="1" dirty="0" err="1"/>
              <a:t>Postoperatif</a:t>
            </a:r>
            <a:r>
              <a:rPr lang="tr-TR" sz="3000" b="1" dirty="0"/>
              <a:t> 4. ay kontrolü</a:t>
            </a:r>
          </a:p>
          <a:p>
            <a:pPr marL="0" indent="0">
              <a:buFont typeface="Arial" pitchFamily="34" charset="0"/>
              <a:buNone/>
            </a:pPr>
            <a:r>
              <a:rPr lang="tr-TR" sz="3000" b="1" dirty="0"/>
              <a:t>Şikayet: </a:t>
            </a:r>
            <a:r>
              <a:rPr lang="tr-TR" sz="3000" dirty="0"/>
              <a:t>İlaçlarını kullanmasına rağmen fayda görmemiş, yetişemeden kaçırmaları devam ediyormuş. Diyetisyene gitmemiş. </a:t>
            </a:r>
            <a:r>
              <a:rPr lang="tr-TR" sz="3000" dirty="0" err="1"/>
              <a:t>FTR’nin</a:t>
            </a:r>
            <a:r>
              <a:rPr lang="tr-TR" sz="3000" dirty="0"/>
              <a:t> önerdiği EMS tedavisini yarıda kesmiş. </a:t>
            </a:r>
          </a:p>
          <a:p>
            <a:pPr marL="0" indent="0">
              <a:buFont typeface="Arial" pitchFamily="34" charset="0"/>
              <a:buNone/>
            </a:pPr>
            <a:r>
              <a:rPr lang="tr-TR" sz="3000" b="1" dirty="0"/>
              <a:t>Öneri: </a:t>
            </a:r>
            <a:r>
              <a:rPr lang="tr-TR" sz="3000" dirty="0" err="1"/>
              <a:t>Sistoskopi</a:t>
            </a:r>
            <a:r>
              <a:rPr lang="tr-TR" sz="3000" dirty="0"/>
              <a:t> planlandı. Hastaya eğer mesane içerisinde </a:t>
            </a:r>
            <a:r>
              <a:rPr lang="tr-TR" sz="3000" dirty="0" err="1"/>
              <a:t>meş</a:t>
            </a:r>
            <a:r>
              <a:rPr lang="tr-TR" sz="3000" dirty="0"/>
              <a:t> görülürse çıkarılması için L/T gerekebileceği anlatıldı. </a:t>
            </a:r>
          </a:p>
          <a:p>
            <a:pPr marL="0" indent="0">
              <a:buFont typeface="Arial" pitchFamily="34" charset="0"/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731633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r-TR" sz="3000" dirty="0"/>
              <a:t>Mayıs 2018;</a:t>
            </a:r>
          </a:p>
          <a:p>
            <a:pPr marL="0" indent="0">
              <a:buNone/>
            </a:pPr>
            <a:r>
              <a:rPr lang="tr-TR" sz="3000" dirty="0" err="1"/>
              <a:t>Sistoskopi</a:t>
            </a:r>
            <a:r>
              <a:rPr lang="tr-TR" sz="3000" dirty="0"/>
              <a:t>+ L/T mesaneden </a:t>
            </a:r>
            <a:r>
              <a:rPr lang="tr-TR" sz="3000" dirty="0" err="1"/>
              <a:t>meş</a:t>
            </a:r>
            <a:r>
              <a:rPr lang="tr-TR" sz="3000" dirty="0"/>
              <a:t> </a:t>
            </a:r>
            <a:r>
              <a:rPr lang="tr-TR" sz="3000" dirty="0" err="1"/>
              <a:t>eksizyonu</a:t>
            </a:r>
            <a:r>
              <a:rPr lang="tr-TR" sz="3000" dirty="0"/>
              <a:t> yapıldı.</a:t>
            </a:r>
          </a:p>
          <a:p>
            <a:pPr marL="0" indent="0">
              <a:buNone/>
            </a:pPr>
            <a:r>
              <a:rPr lang="tr-TR" sz="3000" dirty="0"/>
              <a:t>GAA batın katlarının geçilerek </a:t>
            </a:r>
            <a:r>
              <a:rPr lang="tr-TR" sz="3000" dirty="0" err="1"/>
              <a:t>retzius</a:t>
            </a:r>
            <a:r>
              <a:rPr lang="tr-TR" sz="3000" dirty="0"/>
              <a:t> aralığına </a:t>
            </a:r>
            <a:r>
              <a:rPr lang="tr-TR" sz="3000" dirty="0" err="1"/>
              <a:t>ulaşıldı.Peritona</a:t>
            </a:r>
            <a:r>
              <a:rPr lang="tr-TR" sz="3000" dirty="0"/>
              <a:t> girilmedi. Mesaneye askı </a:t>
            </a:r>
            <a:r>
              <a:rPr lang="tr-TR" sz="3000" dirty="0" err="1"/>
              <a:t>sütürlerinin</a:t>
            </a:r>
            <a:r>
              <a:rPr lang="tr-TR" sz="3000" dirty="0"/>
              <a:t> atılmasını takiben mesane kubbesine 5-6cmlik </a:t>
            </a:r>
            <a:r>
              <a:rPr lang="tr-TR" sz="3000" dirty="0" err="1"/>
              <a:t>vertikal</a:t>
            </a:r>
            <a:r>
              <a:rPr lang="tr-TR" sz="3000" dirty="0"/>
              <a:t> </a:t>
            </a:r>
            <a:r>
              <a:rPr lang="tr-TR" sz="3000" dirty="0" err="1"/>
              <a:t>insizyon</a:t>
            </a:r>
            <a:r>
              <a:rPr lang="tr-TR" sz="3000" dirty="0"/>
              <a:t> yapıldı. Mesane boynu sağında </a:t>
            </a:r>
            <a:r>
              <a:rPr lang="tr-TR" sz="3000" dirty="0" err="1"/>
              <a:t>meş</a:t>
            </a:r>
            <a:r>
              <a:rPr lang="tr-TR" sz="3000" dirty="0"/>
              <a:t> erozyon alanı görüldü. Erozyon alanı mukozayı içerecek şekilde eksize edildi. Ek patoloji saptanmadı. Mukoza 4/0 </a:t>
            </a:r>
            <a:r>
              <a:rPr lang="tr-TR" sz="3000" dirty="0" err="1"/>
              <a:t>vicryl</a:t>
            </a:r>
            <a:r>
              <a:rPr lang="tr-TR" sz="3000" dirty="0"/>
              <a:t> ile </a:t>
            </a:r>
            <a:r>
              <a:rPr lang="tr-TR" sz="3000" dirty="0" err="1"/>
              <a:t>repare</a:t>
            </a:r>
            <a:r>
              <a:rPr lang="tr-TR" sz="3000" dirty="0"/>
              <a:t> edildi. Mesaneye </a:t>
            </a:r>
            <a:r>
              <a:rPr lang="tr-TR" sz="3000" dirty="0" err="1"/>
              <a:t>foley</a:t>
            </a:r>
            <a:r>
              <a:rPr lang="tr-TR" sz="3000" dirty="0"/>
              <a:t> sonda 3 hafta kalması planlanarak yerleştirildi. Operasyona son verildi. 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7956750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548680"/>
            <a:ext cx="8460432" cy="5722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64780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9649"/>
            <a:ext cx="8424936" cy="6318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56460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476672"/>
            <a:ext cx="6535665" cy="6297563"/>
          </a:xfrm>
        </p:spPr>
      </p:pic>
      <p:sp>
        <p:nvSpPr>
          <p:cNvPr id="2" name="Dikdörtgen 1"/>
          <p:cNvSpPr/>
          <p:nvPr/>
        </p:nvSpPr>
        <p:spPr>
          <a:xfrm>
            <a:off x="1691680" y="1700808"/>
            <a:ext cx="5112568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Dikdörtgen 2"/>
          <p:cNvSpPr/>
          <p:nvPr/>
        </p:nvSpPr>
        <p:spPr>
          <a:xfrm>
            <a:off x="1331640" y="648931"/>
            <a:ext cx="259228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Dikdörtgen 4"/>
          <p:cNvSpPr/>
          <p:nvPr/>
        </p:nvSpPr>
        <p:spPr>
          <a:xfrm>
            <a:off x="1759276" y="1109221"/>
            <a:ext cx="1440160" cy="557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Dikdörtgen 5"/>
          <p:cNvSpPr/>
          <p:nvPr/>
        </p:nvSpPr>
        <p:spPr>
          <a:xfrm>
            <a:off x="4247964" y="1414635"/>
            <a:ext cx="259228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53721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oup 45"/>
          <p:cNvGraphicFramePr>
            <a:graphicFrameLocks noGrp="1"/>
          </p:cNvGraphicFramePr>
          <p:nvPr>
            <p:extLst/>
          </p:nvPr>
        </p:nvGraphicFramePr>
        <p:xfrm>
          <a:off x="1259632" y="1196752"/>
          <a:ext cx="5760640" cy="5125151"/>
        </p:xfrm>
        <a:graphic>
          <a:graphicData uri="http://schemas.openxmlformats.org/drawingml/2006/table">
            <a:tbl>
              <a:tblPr>
                <a:tableStyleId>{8A107856-5554-42FB-B03E-39F5DBC370BA}</a:tableStyleId>
              </a:tblPr>
              <a:tblGrid>
                <a:gridCol w="37483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22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3224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tr-TR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TS</a:t>
                      </a: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1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Tarih </a:t>
                      </a:r>
                      <a:endParaRPr kumimoji="0" lang="tr-TR" sz="1800" b="1" i="0" u="none" strike="noStrike" cap="none" normalizeH="0" baseline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14.08.2018  </a:t>
                      </a: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9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800" b="1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King</a:t>
                      </a:r>
                      <a:r>
                        <a:rPr kumimoji="0" lang="tr-TR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Sağlık Anketi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  Genel sağlığı algılama                                       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  </a:t>
                      </a:r>
                      <a:r>
                        <a:rPr kumimoji="0" lang="tr-TR" sz="18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İnkontinans</a:t>
                      </a:r>
                      <a:r>
                        <a:rPr kumimoji="0" lang="tr-TR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etkisi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  Rol kısıtlamaları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  Fiziksel kısıtlamalar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  Sosyal kısıtlamalar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  Kişiler arası ilişkiler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  Duygular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  Uyku/Enerji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  Şiddet ölçümleri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                TOPLAM</a:t>
                      </a:r>
                      <a:endParaRPr kumimoji="0" lang="tr-TR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99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                                 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66,66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50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33,33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22,22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66,66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50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53,3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342,22                                    </a:t>
                      </a: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3 Metin kutusu"/>
          <p:cNvSpPr txBox="1"/>
          <p:nvPr/>
        </p:nvSpPr>
        <p:spPr>
          <a:xfrm>
            <a:off x="827584" y="332656"/>
            <a:ext cx="38884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/>
              <a:t>OLGU:C.S.</a:t>
            </a:r>
          </a:p>
        </p:txBody>
      </p:sp>
    </p:spTree>
    <p:extLst>
      <p:ext uri="{BB962C8B-B14F-4D97-AF65-F5344CB8AC3E}">
        <p14:creationId xmlns:p14="http://schemas.microsoft.com/office/powerpoint/2010/main" val="75498786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/>
              <a:t>Postoperatif</a:t>
            </a:r>
            <a:r>
              <a:rPr lang="tr-TR" dirty="0"/>
              <a:t> 1. ay;</a:t>
            </a:r>
          </a:p>
          <a:p>
            <a:pPr marL="0" indent="0">
              <a:buNone/>
            </a:pPr>
            <a:r>
              <a:rPr lang="tr-TR" b="1" dirty="0"/>
              <a:t>Şikayet: </a:t>
            </a:r>
            <a:r>
              <a:rPr lang="tr-TR" dirty="0"/>
              <a:t>İdrarını tutmakta zorluk yaşıyormuş. </a:t>
            </a:r>
          </a:p>
          <a:p>
            <a:pPr marL="0" indent="0">
              <a:buNone/>
            </a:pPr>
            <a:r>
              <a:rPr lang="tr-TR" dirty="0"/>
              <a:t>TİT: Özellik yok İdrar kültürü: Steril</a:t>
            </a:r>
          </a:p>
          <a:p>
            <a:pPr marL="0" indent="0">
              <a:buNone/>
            </a:pPr>
            <a:r>
              <a:rPr lang="tr-TR" b="1" dirty="0"/>
              <a:t>Öneri:</a:t>
            </a:r>
          </a:p>
          <a:p>
            <a:pPr marL="0" indent="0">
              <a:buNone/>
            </a:pPr>
            <a:r>
              <a:rPr lang="tr-TR" dirty="0" err="1"/>
              <a:t>Betamimetik</a:t>
            </a:r>
            <a:r>
              <a:rPr lang="tr-TR" dirty="0"/>
              <a:t> ve </a:t>
            </a:r>
            <a:r>
              <a:rPr lang="tr-TR" dirty="0" err="1"/>
              <a:t>antikolinerjik</a:t>
            </a:r>
            <a:r>
              <a:rPr lang="tr-TR" dirty="0"/>
              <a:t> kombinasyonu başlandı. Mesane eğitimi programı tekrar anlatıldı.</a:t>
            </a:r>
          </a:p>
          <a:p>
            <a:pPr marL="0" indent="0">
              <a:buNone/>
            </a:pPr>
            <a:r>
              <a:rPr lang="tr-TR" dirty="0"/>
              <a:t>3 ay sonra </a:t>
            </a:r>
            <a:r>
              <a:rPr lang="tr-TR" dirty="0" err="1"/>
              <a:t>üriner</a:t>
            </a:r>
            <a:r>
              <a:rPr lang="tr-TR" dirty="0"/>
              <a:t> günlük ile kontrole çağrıldı. </a:t>
            </a:r>
          </a:p>
        </p:txBody>
      </p:sp>
    </p:spTree>
    <p:extLst>
      <p:ext uri="{BB962C8B-B14F-4D97-AF65-F5344CB8AC3E}">
        <p14:creationId xmlns:p14="http://schemas.microsoft.com/office/powerpoint/2010/main" val="189591306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4000" dirty="0"/>
              <a:t>Teşekkürler.</a:t>
            </a:r>
          </a:p>
        </p:txBody>
      </p:sp>
    </p:spTree>
    <p:extLst>
      <p:ext uri="{BB962C8B-B14F-4D97-AF65-F5344CB8AC3E}">
        <p14:creationId xmlns:p14="http://schemas.microsoft.com/office/powerpoint/2010/main" val="18152894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827584" y="332656"/>
            <a:ext cx="38884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/>
              <a:t>OLGU:C.S.</a:t>
            </a:r>
          </a:p>
        </p:txBody>
      </p:sp>
      <p:graphicFrame>
        <p:nvGraphicFramePr>
          <p:cNvPr id="3" name="2 Tablo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13431"/>
              </p:ext>
            </p:extLst>
          </p:nvPr>
        </p:nvGraphicFramePr>
        <p:xfrm>
          <a:off x="323528" y="1040542"/>
          <a:ext cx="8352928" cy="5427292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16561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67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87082">
                <a:tc>
                  <a:txBody>
                    <a:bodyPr/>
                    <a:lstStyle/>
                    <a:p>
                      <a:r>
                        <a:rPr lang="tr-TR" sz="1800" b="0" dirty="0">
                          <a:latin typeface="+mn-lt"/>
                        </a:rPr>
                        <a:t>Yaş: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800" b="0" dirty="0">
                          <a:latin typeface="+mn-lt"/>
                        </a:rPr>
                        <a:t>61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1264">
                <a:tc>
                  <a:txBody>
                    <a:bodyPr/>
                    <a:lstStyle/>
                    <a:p>
                      <a:r>
                        <a:rPr lang="tr-TR" sz="1800" dirty="0">
                          <a:latin typeface="+mn-lt"/>
                        </a:rPr>
                        <a:t>Şikayeti: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800" dirty="0">
                          <a:latin typeface="+mn-lt"/>
                        </a:rPr>
                        <a:t>10 yıldır var olan genellikle aniden sıkışarak</a:t>
                      </a:r>
                      <a:r>
                        <a:rPr lang="tr-TR" sz="1800" baseline="0" dirty="0">
                          <a:latin typeface="+mn-lt"/>
                        </a:rPr>
                        <a:t> tuvalete yetişememe, ile birlikte ara sıra öksürürken hapşırırken idrar kaçırması oluyormuş. Hasta ayrıca sık sık idrara çıkma ve geceleri uyanarak idrara gitme ihtiyacından şikayetçi.</a:t>
                      </a:r>
                      <a:endParaRPr lang="tr-TR" sz="18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963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Partus</a:t>
                      </a:r>
                      <a:r>
                        <a:rPr kumimoji="0" lang="tr-TR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:</a:t>
                      </a:r>
                    </a:p>
                    <a:p>
                      <a:endParaRPr lang="tr-TR" sz="18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tr-TR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 NSD</a:t>
                      </a:r>
                      <a:endParaRPr lang="tr-TR" sz="18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8708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Menopoz: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15 yıl (cerrahi) </a:t>
                      </a: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3970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Özgeçmiş: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Tıbbi: </a:t>
                      </a:r>
                      <a:r>
                        <a:rPr kumimoji="0" lang="tr-TR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HT, Tip 2 DM, Astım, </a:t>
                      </a:r>
                      <a:r>
                        <a:rPr kumimoji="0" lang="tr-TR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Hepatosteatoz</a:t>
                      </a:r>
                      <a:r>
                        <a:rPr kumimoji="0" lang="tr-TR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, Depresyon, </a:t>
                      </a:r>
                      <a:r>
                        <a:rPr kumimoji="0" lang="tr-TR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Hipotiroidi</a:t>
                      </a:r>
                      <a:endParaRPr kumimoji="0" lang="tr-TR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Cerrahi:</a:t>
                      </a:r>
                      <a:r>
                        <a:rPr kumimoji="0" lang="tr-TR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0" lang="tr-TR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Tiroidektomi</a:t>
                      </a:r>
                      <a:r>
                        <a:rPr kumimoji="0" lang="tr-TR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(2002), TAH+BSO(2003), 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TOT (Nisan 2011 Gümüşsuyu Asker Hastanesi)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tr-TR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Sistoskopi</a:t>
                      </a:r>
                      <a:r>
                        <a:rPr kumimoji="0" lang="tr-TR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+ mesane boynu </a:t>
                      </a:r>
                      <a:r>
                        <a:rPr kumimoji="0" lang="tr-TR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meş</a:t>
                      </a:r>
                      <a:r>
                        <a:rPr kumimoji="0" lang="tr-TR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0" lang="tr-TR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eksizyonu</a:t>
                      </a:r>
                      <a:r>
                        <a:rPr kumimoji="0" lang="tr-TR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(Temmuz 2011 GATA Haydarpaşa)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tr-TR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Sistoskopi</a:t>
                      </a:r>
                      <a:r>
                        <a:rPr kumimoji="0" lang="tr-TR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+ mesane boynu </a:t>
                      </a:r>
                      <a:r>
                        <a:rPr kumimoji="0" lang="tr-TR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meş</a:t>
                      </a:r>
                      <a:r>
                        <a:rPr kumimoji="0" lang="tr-TR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0" lang="tr-TR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eksizyonu</a:t>
                      </a:r>
                      <a:r>
                        <a:rPr kumimoji="0" lang="tr-TR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(Ocak 2012 GATA Haydarpaşa) </a:t>
                      </a: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8708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İlaçlar: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Karvezide</a:t>
                      </a:r>
                      <a:r>
                        <a:rPr kumimoji="0" lang="tr-TR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,  </a:t>
                      </a:r>
                      <a:r>
                        <a:rPr kumimoji="0" lang="tr-TR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Diaformin</a:t>
                      </a:r>
                      <a:r>
                        <a:rPr kumimoji="0" lang="tr-TR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, </a:t>
                      </a:r>
                      <a:r>
                        <a:rPr kumimoji="0" lang="tr-TR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Calcimax</a:t>
                      </a:r>
                      <a:r>
                        <a:rPr kumimoji="0" lang="tr-TR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, </a:t>
                      </a:r>
                      <a:r>
                        <a:rPr kumimoji="0" lang="tr-TR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Serotide</a:t>
                      </a:r>
                      <a:r>
                        <a:rPr kumimoji="0" lang="tr-TR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0" lang="tr-TR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Diskus</a:t>
                      </a:r>
                      <a:r>
                        <a:rPr kumimoji="0" lang="tr-TR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, </a:t>
                      </a:r>
                      <a:r>
                        <a:rPr kumimoji="0" lang="tr-TR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Euthyrox</a:t>
                      </a:r>
                      <a:r>
                        <a:rPr kumimoji="0" lang="tr-TR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, </a:t>
                      </a:r>
                      <a:r>
                        <a:rPr kumimoji="0" lang="tr-TR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Kreon</a:t>
                      </a:r>
                      <a:r>
                        <a:rPr kumimoji="0" lang="tr-TR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, </a:t>
                      </a:r>
                      <a:r>
                        <a:rPr kumimoji="0" lang="tr-TR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Alcon</a:t>
                      </a:r>
                      <a:r>
                        <a:rPr kumimoji="0" lang="tr-TR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göz damlası</a:t>
                      </a: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Tablo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1179085"/>
              </p:ext>
            </p:extLst>
          </p:nvPr>
        </p:nvGraphicFramePr>
        <p:xfrm>
          <a:off x="539552" y="1556792"/>
          <a:ext cx="7920880" cy="3528392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29523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685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r>
                        <a:rPr lang="tr-TR" sz="1800" b="0" dirty="0"/>
                        <a:t>Pet Testi: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800" b="0" baseline="0" dirty="0"/>
                        <a:t>400 gr</a:t>
                      </a:r>
                      <a:endParaRPr lang="tr-TR" sz="18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800" dirty="0"/>
                        <a:t>Q Tipi</a:t>
                      </a:r>
                      <a:r>
                        <a:rPr lang="tr-TR" sz="1800" baseline="0" dirty="0"/>
                        <a:t> Test:</a:t>
                      </a:r>
                      <a:endParaRPr lang="tr-TR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800" dirty="0"/>
                        <a:t>80⁰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r>
                        <a:rPr lang="tr-TR" sz="1800" dirty="0" err="1"/>
                        <a:t>Digital</a:t>
                      </a:r>
                      <a:r>
                        <a:rPr lang="tr-TR" sz="1800" dirty="0"/>
                        <a:t> </a:t>
                      </a:r>
                      <a:r>
                        <a:rPr lang="tr-TR" sz="1800" dirty="0" err="1"/>
                        <a:t>Palpasyon</a:t>
                      </a:r>
                      <a:r>
                        <a:rPr lang="tr-TR" sz="1800" baseline="0" dirty="0"/>
                        <a:t> Bulgusu:</a:t>
                      </a:r>
                      <a:endParaRPr lang="tr-TR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800" dirty="0"/>
                        <a:t>1/5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6064">
                <a:tc>
                  <a:txBody>
                    <a:bodyPr/>
                    <a:lstStyle/>
                    <a:p>
                      <a:r>
                        <a:rPr lang="tr-TR" sz="1800" dirty="0" err="1"/>
                        <a:t>Perinometer</a:t>
                      </a:r>
                      <a:r>
                        <a:rPr lang="tr-TR" sz="1800" dirty="0"/>
                        <a:t>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800" baseline="0" dirty="0"/>
                        <a:t>12 </a:t>
                      </a:r>
                      <a:r>
                        <a:rPr lang="tr-TR" sz="1800" dirty="0"/>
                        <a:t>cmH</a:t>
                      </a:r>
                      <a:r>
                        <a:rPr lang="tr-TR" sz="1800" baseline="-25000" dirty="0"/>
                        <a:t>2</a:t>
                      </a:r>
                      <a:r>
                        <a:rPr lang="tr-TR" sz="1800" dirty="0"/>
                        <a:t>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r>
                        <a:rPr lang="tr-TR" sz="1800" dirty="0"/>
                        <a:t>BMI: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1800" baseline="0" dirty="0"/>
                        <a:t>39 </a:t>
                      </a:r>
                      <a:r>
                        <a:rPr lang="tr-TR" sz="1800" dirty="0"/>
                        <a:t>(OBEZ)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800" b="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Pelvik</a:t>
                      </a:r>
                      <a:r>
                        <a:rPr kumimoji="0" lang="tr-TR" sz="1800" b="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muayene bulgusu:</a:t>
                      </a:r>
                      <a:endParaRPr kumimoji="0" lang="tr-TR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800" b="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POP-Q: EVRE I</a:t>
                      </a:r>
                      <a:endParaRPr kumimoji="0" lang="tr-TR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sym typeface="Symbol" pitchFamily="18" charset="2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Stres test:</a:t>
                      </a:r>
                      <a:endParaRPr kumimoji="0" lang="tr-TR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(+)</a:t>
                      </a:r>
                      <a:endParaRPr kumimoji="0" lang="tr-TR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4" name="3 Metin kutusu"/>
          <p:cNvSpPr txBox="1"/>
          <p:nvPr/>
        </p:nvSpPr>
        <p:spPr>
          <a:xfrm>
            <a:off x="827584" y="332656"/>
            <a:ext cx="38884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/>
              <a:t>OLGU:C.S.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etin kutusu"/>
          <p:cNvSpPr txBox="1"/>
          <p:nvPr/>
        </p:nvSpPr>
        <p:spPr>
          <a:xfrm>
            <a:off x="2843808" y="1124744"/>
            <a:ext cx="151216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tr-TR" dirty="0"/>
          </a:p>
        </p:txBody>
      </p:sp>
      <p:sp>
        <p:nvSpPr>
          <p:cNvPr id="2" name="Metin kutusu 1"/>
          <p:cNvSpPr txBox="1"/>
          <p:nvPr/>
        </p:nvSpPr>
        <p:spPr>
          <a:xfrm>
            <a:off x="4067944" y="3501008"/>
            <a:ext cx="14670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err="1"/>
              <a:t>Üriner</a:t>
            </a:r>
            <a:r>
              <a:rPr lang="tr-TR" dirty="0"/>
              <a:t> günlük</a:t>
            </a: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523"/>
          <a:stretch/>
        </p:blipFill>
        <p:spPr>
          <a:xfrm>
            <a:off x="0" y="0"/>
            <a:ext cx="5551664" cy="6456853"/>
          </a:xfrm>
          <a:prstGeom prst="rect">
            <a:avLst/>
          </a:prstGeom>
        </p:spPr>
      </p:pic>
      <p:graphicFrame>
        <p:nvGraphicFramePr>
          <p:cNvPr id="6" name="Group 16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6828704"/>
              </p:ext>
            </p:extLst>
          </p:nvPr>
        </p:nvGraphicFramePr>
        <p:xfrm>
          <a:off x="5328153" y="1143108"/>
          <a:ext cx="3708343" cy="4065018"/>
        </p:xfrm>
        <a:graphic>
          <a:graphicData uri="http://schemas.openxmlformats.org/drawingml/2006/table">
            <a:tbl>
              <a:tblPr>
                <a:tableStyleId>{8A107856-5554-42FB-B03E-39F5DBC370BA}</a:tableStyleId>
              </a:tblPr>
              <a:tblGrid>
                <a:gridCol w="254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588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3484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800" b="1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Üriner</a:t>
                      </a:r>
                      <a:r>
                        <a:rPr kumimoji="0" lang="tr-TR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günlük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tr-TR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99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</a:rPr>
                        <a:t>TÖ</a:t>
                      </a: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894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Tarih </a:t>
                      </a:r>
                      <a:endParaRPr kumimoji="0" lang="tr-TR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lt"/>
                        </a:rPr>
                        <a:t>23.07.2015</a:t>
                      </a: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513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Ortalama sıvı alımı (ml)</a:t>
                      </a:r>
                      <a:endParaRPr kumimoji="0" lang="tr-TR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+mn-lt"/>
                        </a:rPr>
                        <a:t>3050</a:t>
                      </a: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19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8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Diüretik</a:t>
                      </a:r>
                      <a:r>
                        <a:rPr kumimoji="0" lang="tr-TR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sıvı alımı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1100</a:t>
                      </a: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06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Ortalama idrar yapma zorunluluğu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4,75</a:t>
                      </a: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25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Ortalama idrar yapma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9.25</a:t>
                      </a: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165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Ortalama </a:t>
                      </a:r>
                      <a:r>
                        <a:rPr kumimoji="0" lang="tr-TR" sz="18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noktüri</a:t>
                      </a:r>
                      <a:endParaRPr kumimoji="0" lang="tr-TR" sz="1800" u="none" strike="noStrike" cap="none" normalizeH="0" baseline="0" dirty="0">
                        <a:ln>
                          <a:noFill/>
                        </a:ln>
                        <a:effectLst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2.75</a:t>
                      </a: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1163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Ortalama idrar kaçırma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(</a:t>
                      </a:r>
                      <a:r>
                        <a:rPr kumimoji="0" lang="tr-TR" sz="18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Urgensi</a:t>
                      </a:r>
                      <a:r>
                        <a:rPr kumimoji="0" lang="tr-TR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baskın)</a:t>
                      </a: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4" name="Dikdörtgen 3"/>
          <p:cNvSpPr/>
          <p:nvPr/>
        </p:nvSpPr>
        <p:spPr>
          <a:xfrm>
            <a:off x="755576" y="1143108"/>
            <a:ext cx="1440160" cy="4856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oup 4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8410526"/>
              </p:ext>
            </p:extLst>
          </p:nvPr>
        </p:nvGraphicFramePr>
        <p:xfrm>
          <a:off x="1259632" y="1196752"/>
          <a:ext cx="5760640" cy="5125151"/>
        </p:xfrm>
        <a:graphic>
          <a:graphicData uri="http://schemas.openxmlformats.org/drawingml/2006/table">
            <a:tbl>
              <a:tblPr>
                <a:tableStyleId>{8A107856-5554-42FB-B03E-39F5DBC370BA}</a:tableStyleId>
              </a:tblPr>
              <a:tblGrid>
                <a:gridCol w="37483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22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3224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tr-TR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TÖ</a:t>
                      </a: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1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Tarih </a:t>
                      </a:r>
                      <a:endParaRPr kumimoji="0" lang="tr-TR" sz="1800" b="1" i="0" u="none" strike="noStrike" cap="none" normalizeH="0" baseline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/>
                        <a:t>2015  </a:t>
                      </a: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9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800" b="1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King</a:t>
                      </a:r>
                      <a:r>
                        <a:rPr kumimoji="0" lang="tr-TR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Sağlık Anketi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  Genel sağlığı algılama                                       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  </a:t>
                      </a:r>
                      <a:r>
                        <a:rPr kumimoji="0" lang="tr-TR" sz="1800" u="none" strike="noStrike" cap="none" normalizeH="0" baseline="0" dirty="0" err="1">
                          <a:ln>
                            <a:noFill/>
                          </a:ln>
                          <a:effectLst/>
                        </a:rPr>
                        <a:t>İnkontinans</a:t>
                      </a:r>
                      <a:r>
                        <a:rPr kumimoji="0" lang="tr-TR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etkisi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  Rol kısıtlamaları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  Fiziksel kısıtlamalar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  Sosyal kısıtlamalar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  Kişiler arası ilişkiler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  Duygular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  Uyku/Enerji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  Şiddet ölçümleri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                TOPLAM</a:t>
                      </a:r>
                      <a:endParaRPr kumimoji="0" lang="tr-TR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99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                                   50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66,66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100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66.6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66.6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100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77,7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83,3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73,3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684,44                                     </a:t>
                      </a: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3 Metin kutusu"/>
          <p:cNvSpPr txBox="1"/>
          <p:nvPr/>
        </p:nvSpPr>
        <p:spPr>
          <a:xfrm>
            <a:off x="827584" y="332656"/>
            <a:ext cx="38884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/>
              <a:t>OLGU:C.S.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etin kutusu"/>
          <p:cNvSpPr txBox="1"/>
          <p:nvPr/>
        </p:nvSpPr>
        <p:spPr>
          <a:xfrm>
            <a:off x="1619672" y="404664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>
                <a:solidFill>
                  <a:schemeClr val="bg1"/>
                </a:solidFill>
              </a:rPr>
              <a:t>Tamponsuz </a:t>
            </a:r>
          </a:p>
        </p:txBody>
      </p:sp>
      <p:sp>
        <p:nvSpPr>
          <p:cNvPr id="2" name="Metin kutusu 1"/>
          <p:cNvSpPr txBox="1"/>
          <p:nvPr/>
        </p:nvSpPr>
        <p:spPr>
          <a:xfrm>
            <a:off x="3707904" y="3789040"/>
            <a:ext cx="13447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/>
              <a:t>ÜRODİNAMİ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600"/>
          <a:stretch/>
        </p:blipFill>
        <p:spPr>
          <a:xfrm>
            <a:off x="755576" y="3019"/>
            <a:ext cx="7679652" cy="6340357"/>
          </a:xfrm>
          <a:prstGeom prst="rect">
            <a:avLst/>
          </a:prstGeom>
        </p:spPr>
      </p:pic>
      <p:sp>
        <p:nvSpPr>
          <p:cNvPr id="6" name="Dikdörtgen 5"/>
          <p:cNvSpPr/>
          <p:nvPr/>
        </p:nvSpPr>
        <p:spPr>
          <a:xfrm>
            <a:off x="6156176" y="260648"/>
            <a:ext cx="151216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551"/>
          <a:stretch/>
        </p:blipFill>
        <p:spPr>
          <a:xfrm>
            <a:off x="272094" y="188640"/>
            <a:ext cx="8260346" cy="5256584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6012160" y="332656"/>
            <a:ext cx="158417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oup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9395850"/>
              </p:ext>
            </p:extLst>
          </p:nvPr>
        </p:nvGraphicFramePr>
        <p:xfrm>
          <a:off x="683568" y="2060848"/>
          <a:ext cx="8064252" cy="2010151"/>
        </p:xfrm>
        <a:graphic>
          <a:graphicData uri="http://schemas.openxmlformats.org/drawingml/2006/table">
            <a:tbl>
              <a:tblPr>
                <a:tableStyleId>{8A107856-5554-42FB-B03E-39F5DBC370BA}</a:tableStyleId>
              </a:tblPr>
              <a:tblGrid>
                <a:gridCol w="14395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247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568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Tanı:</a:t>
                      </a:r>
                      <a:endParaRPr kumimoji="0" lang="tr-TR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SUİ  Tip I + </a:t>
                      </a:r>
                      <a:r>
                        <a:rPr kumimoji="0" lang="tr-TR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Urge</a:t>
                      </a:r>
                      <a:r>
                        <a:rPr kumimoji="0" lang="tr-TR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0" lang="tr-TR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İnkontinans</a:t>
                      </a:r>
                      <a:r>
                        <a:rPr kumimoji="0" lang="tr-TR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(Semptom) +Sıkışma+ Sık idrar yapma+ </a:t>
                      </a:r>
                      <a:r>
                        <a:rPr kumimoji="0" lang="tr-TR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Noktüri</a:t>
                      </a:r>
                      <a:endParaRPr kumimoji="0" lang="tr-TR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9961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Tedavi:</a:t>
                      </a:r>
                      <a:endParaRPr kumimoji="0" lang="tr-TR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Antikolinerjik</a:t>
                      </a:r>
                      <a:endParaRPr kumimoji="0" lang="tr-TR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FTR (EMS) 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Mesane Eğitimi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tr-TR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Diyet düzenlenmesi</a:t>
                      </a: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4 Metin kutusu"/>
          <p:cNvSpPr txBox="1"/>
          <p:nvPr/>
        </p:nvSpPr>
        <p:spPr>
          <a:xfrm>
            <a:off x="827584" y="332656"/>
            <a:ext cx="38884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/>
              <a:t>OLGU:C.S.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79512" y="806543"/>
            <a:ext cx="7848872" cy="3141786"/>
          </a:xfrm>
        </p:spPr>
        <p:txBody>
          <a:bodyPr>
            <a:normAutofit fontScale="92500" lnSpcReduction="20000"/>
          </a:bodyPr>
          <a:lstStyle/>
          <a:p>
            <a:r>
              <a:rPr lang="tr-TR" sz="3000" b="1" dirty="0"/>
              <a:t>Tedavi 3. ayı;</a:t>
            </a:r>
          </a:p>
          <a:p>
            <a:pPr marL="0" indent="0">
              <a:buNone/>
            </a:pPr>
            <a:r>
              <a:rPr lang="tr-TR" sz="3000" b="1" dirty="0"/>
              <a:t>Şikayet: </a:t>
            </a:r>
            <a:r>
              <a:rPr lang="tr-TR" sz="3000" dirty="0" err="1"/>
              <a:t>Antikolinerjik</a:t>
            </a:r>
            <a:r>
              <a:rPr lang="tr-TR" sz="3000" dirty="0"/>
              <a:t> ilacını fayda görmediğini düşünerek 2.kutudan sonra bırakmış. Şikayetleri aynı şekilde devam ediyor.</a:t>
            </a:r>
          </a:p>
          <a:p>
            <a:pPr marL="0" indent="0">
              <a:buNone/>
            </a:pPr>
            <a:r>
              <a:rPr lang="tr-TR" sz="3000" b="1" dirty="0"/>
              <a:t>Öneri: </a:t>
            </a:r>
            <a:r>
              <a:rPr lang="tr-TR" sz="3000" dirty="0" err="1"/>
              <a:t>Antikolinerjik</a:t>
            </a:r>
            <a:r>
              <a:rPr lang="tr-TR" sz="3000" dirty="0"/>
              <a:t> dozu yükseltildi.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dirty="0"/>
              <a:t> </a:t>
            </a:r>
          </a:p>
        </p:txBody>
      </p:sp>
      <p:sp>
        <p:nvSpPr>
          <p:cNvPr id="4" name="İçerik Yer Tutucusu 2"/>
          <p:cNvSpPr txBox="1">
            <a:spLocks/>
          </p:cNvSpPr>
          <p:nvPr/>
        </p:nvSpPr>
        <p:spPr>
          <a:xfrm>
            <a:off x="179512" y="3140968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800" b="1" dirty="0"/>
              <a:t>Tedavi 6. ayı;</a:t>
            </a:r>
          </a:p>
          <a:p>
            <a:pPr marL="0" indent="0">
              <a:buFont typeface="Arial" pitchFamily="34" charset="0"/>
              <a:buNone/>
            </a:pPr>
            <a:r>
              <a:rPr lang="tr-TR" sz="2800" b="1" dirty="0"/>
              <a:t>Şikayet:</a:t>
            </a:r>
            <a:r>
              <a:rPr lang="tr-TR" sz="2800" dirty="0"/>
              <a:t> </a:t>
            </a:r>
            <a:r>
              <a:rPr lang="tr-TR" sz="2800" dirty="0" err="1"/>
              <a:t>Antikolinerjik</a:t>
            </a:r>
            <a:r>
              <a:rPr lang="tr-TR" sz="2800" dirty="0"/>
              <a:t> ilacı kendi isteği ile kesmiş. Öksürürken ve yetişememe şeklinde kaçırmaları devam ediyormuş. Sürekli </a:t>
            </a:r>
            <a:r>
              <a:rPr lang="tr-TR" sz="2800" dirty="0" err="1"/>
              <a:t>ped</a:t>
            </a:r>
            <a:r>
              <a:rPr lang="tr-TR" sz="2800" dirty="0"/>
              <a:t> kullanıyormuş. </a:t>
            </a:r>
          </a:p>
          <a:p>
            <a:pPr marL="0" indent="0">
              <a:buFont typeface="Arial" pitchFamily="34" charset="0"/>
              <a:buNone/>
            </a:pPr>
            <a:r>
              <a:rPr lang="tr-TR" sz="2800" b="1" dirty="0"/>
              <a:t>Öneri: </a:t>
            </a:r>
            <a:r>
              <a:rPr lang="tr-TR" sz="2800" dirty="0" err="1"/>
              <a:t>Antikolinerjik</a:t>
            </a:r>
            <a:r>
              <a:rPr lang="tr-TR" sz="2800" dirty="0"/>
              <a:t> ilacı değiştirildi. Hastadan daha önce TOT </a:t>
            </a:r>
            <a:r>
              <a:rPr lang="tr-TR" sz="2800" dirty="0" err="1"/>
              <a:t>meşi</a:t>
            </a:r>
            <a:r>
              <a:rPr lang="tr-TR" sz="2800" dirty="0"/>
              <a:t> </a:t>
            </a:r>
            <a:r>
              <a:rPr lang="tr-TR" sz="2800" dirty="0" err="1"/>
              <a:t>rezeke</a:t>
            </a:r>
            <a:r>
              <a:rPr lang="tr-TR" sz="2800" dirty="0"/>
              <a:t> edildiği ve dirençli </a:t>
            </a:r>
            <a:r>
              <a:rPr lang="tr-TR" sz="2800" dirty="0" err="1"/>
              <a:t>urge</a:t>
            </a:r>
            <a:r>
              <a:rPr lang="tr-TR" sz="2800" dirty="0"/>
              <a:t> </a:t>
            </a:r>
            <a:r>
              <a:rPr lang="tr-TR" sz="2800" dirty="0" err="1"/>
              <a:t>inkontinans</a:t>
            </a:r>
            <a:r>
              <a:rPr lang="tr-TR" sz="2800" dirty="0"/>
              <a:t> olduğu için </a:t>
            </a:r>
            <a:r>
              <a:rPr lang="tr-TR" sz="2800" dirty="0" err="1"/>
              <a:t>diagnostik</a:t>
            </a:r>
            <a:r>
              <a:rPr lang="tr-TR" sz="2800" dirty="0"/>
              <a:t> </a:t>
            </a:r>
            <a:r>
              <a:rPr lang="tr-TR" sz="2800" dirty="0" err="1"/>
              <a:t>sistoskopi</a:t>
            </a:r>
            <a:r>
              <a:rPr lang="tr-TR" sz="2800" dirty="0"/>
              <a:t> planlandı. </a:t>
            </a:r>
          </a:p>
          <a:p>
            <a:pPr marL="0" indent="0">
              <a:buFont typeface="Arial" pitchFamily="34" charset="0"/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640016491"/>
      </p:ext>
    </p:extLst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i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is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eması">
  <a:themeElements>
    <a:clrScheme name="Ofi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is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1480</TotalTime>
  <Words>673</Words>
  <Application>Microsoft Office PowerPoint</Application>
  <PresentationFormat>Ekran Gösterisi (4:3)</PresentationFormat>
  <Paragraphs>140</Paragraphs>
  <Slides>18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18</vt:i4>
      </vt:variant>
    </vt:vector>
  </HeadingPairs>
  <TitlesOfParts>
    <vt:vector size="23" baseType="lpstr">
      <vt:lpstr>Arial</vt:lpstr>
      <vt:lpstr>Calibri</vt:lpstr>
      <vt:lpstr>Symbol</vt:lpstr>
      <vt:lpstr>Wingdings</vt:lpstr>
      <vt:lpstr>Ofis Teması</vt:lpstr>
      <vt:lpstr>Ürojinekoloji Olgu Sunumu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Ürojinekoloji Bilim Dalı Aylık Toplantıları 1</dc:title>
  <dc:creator>goksen.ayvacikli</dc:creator>
  <cp:lastModifiedBy>DJ ALPHA</cp:lastModifiedBy>
  <cp:revision>88</cp:revision>
  <dcterms:created xsi:type="dcterms:W3CDTF">2017-04-05T07:52:07Z</dcterms:created>
  <dcterms:modified xsi:type="dcterms:W3CDTF">2018-09-16T14:15:08Z</dcterms:modified>
</cp:coreProperties>
</file>