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trictFirstAndLastChars="0" saveSubsetFonts="1">
  <p:sldMasterIdLst>
    <p:sldMasterId id="2147484388" r:id="rId1"/>
    <p:sldMasterId id="2147484418" r:id="rId2"/>
    <p:sldMasterId id="2147484406" r:id="rId3"/>
    <p:sldMasterId id="2147486127" r:id="rId4"/>
    <p:sldMasterId id="2147486140" r:id="rId5"/>
  </p:sldMasterIdLst>
  <p:notesMasterIdLst>
    <p:notesMasterId r:id="rId48"/>
  </p:notesMasterIdLst>
  <p:handoutMasterIdLst>
    <p:handoutMasterId r:id="rId49"/>
  </p:handoutMasterIdLst>
  <p:sldIdLst>
    <p:sldId id="256" r:id="rId6"/>
    <p:sldId id="1309" r:id="rId7"/>
    <p:sldId id="1648" r:id="rId8"/>
    <p:sldId id="1602" r:id="rId9"/>
    <p:sldId id="1604" r:id="rId10"/>
    <p:sldId id="1605" r:id="rId11"/>
    <p:sldId id="1646" r:id="rId12"/>
    <p:sldId id="1611" r:id="rId13"/>
    <p:sldId id="1612" r:id="rId14"/>
    <p:sldId id="1671" r:id="rId15"/>
    <p:sldId id="1650" r:id="rId16"/>
    <p:sldId id="1616" r:id="rId17"/>
    <p:sldId id="1624" r:id="rId18"/>
    <p:sldId id="284" r:id="rId19"/>
    <p:sldId id="1664" r:id="rId20"/>
    <p:sldId id="1670" r:id="rId21"/>
    <p:sldId id="1665" r:id="rId22"/>
    <p:sldId id="283" r:id="rId23"/>
    <p:sldId id="1666" r:id="rId24"/>
    <p:sldId id="1667" r:id="rId25"/>
    <p:sldId id="1625" r:id="rId26"/>
    <p:sldId id="1626" r:id="rId27"/>
    <p:sldId id="1627" r:id="rId28"/>
    <p:sldId id="1652" r:id="rId29"/>
    <p:sldId id="1653" r:id="rId30"/>
    <p:sldId id="1638" r:id="rId31"/>
    <p:sldId id="301" r:id="rId32"/>
    <p:sldId id="1672" r:id="rId33"/>
    <p:sldId id="1669" r:id="rId34"/>
    <p:sldId id="1656" r:id="rId35"/>
    <p:sldId id="1657" r:id="rId36"/>
    <p:sldId id="1659" r:id="rId37"/>
    <p:sldId id="1662" r:id="rId38"/>
    <p:sldId id="1661" r:id="rId39"/>
    <p:sldId id="1629" r:id="rId40"/>
    <p:sldId id="1663" r:id="rId41"/>
    <p:sldId id="1592" r:id="rId42"/>
    <p:sldId id="1632" r:id="rId43"/>
    <p:sldId id="1615" r:id="rId44"/>
    <p:sldId id="1634" r:id="rId45"/>
    <p:sldId id="1642" r:id="rId46"/>
    <p:sldId id="1643" r:id="rId47"/>
  </p:sldIdLst>
  <p:sldSz cx="10267950" cy="7078663"/>
  <p:notesSz cx="6623050" cy="981075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3703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0577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67454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4329" indent="1588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375" algn="l" defTabSz="913751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252" algn="l" defTabSz="913751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127" algn="l" defTabSz="913751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003" algn="l" defTabSz="913751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Untitled Section" id="{C7A8F174-9E9C-814E-AB90-9E0684CDDF13}">
          <p14:sldIdLst>
            <p14:sldId id="256"/>
            <p14:sldId id="1309"/>
            <p14:sldId id="1648"/>
            <p14:sldId id="1602"/>
            <p14:sldId id="1604"/>
            <p14:sldId id="1605"/>
            <p14:sldId id="1646"/>
            <p14:sldId id="1611"/>
            <p14:sldId id="1612"/>
            <p14:sldId id="1671"/>
            <p14:sldId id="1650"/>
            <p14:sldId id="1616"/>
            <p14:sldId id="1624"/>
            <p14:sldId id="284"/>
            <p14:sldId id="1664"/>
            <p14:sldId id="1670"/>
            <p14:sldId id="1665"/>
            <p14:sldId id="283"/>
            <p14:sldId id="1666"/>
            <p14:sldId id="1667"/>
            <p14:sldId id="1625"/>
            <p14:sldId id="1626"/>
            <p14:sldId id="1627"/>
            <p14:sldId id="1652"/>
            <p14:sldId id="1653"/>
            <p14:sldId id="1638"/>
            <p14:sldId id="301"/>
            <p14:sldId id="1672"/>
            <p14:sldId id="1669"/>
            <p14:sldId id="1656"/>
            <p14:sldId id="1657"/>
            <p14:sldId id="1659"/>
            <p14:sldId id="1662"/>
            <p14:sldId id="1661"/>
            <p14:sldId id="1629"/>
            <p14:sldId id="1663"/>
            <p14:sldId id="1592"/>
            <p14:sldId id="1632"/>
            <p14:sldId id="1615"/>
            <p14:sldId id="1634"/>
            <p14:sldId id="1642"/>
            <p14:sldId id="164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56">
          <p15:clr>
            <a:srgbClr val="A4A3A4"/>
          </p15:clr>
        </p15:guide>
        <p15:guide id="2" pos="32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0">
          <p15:clr>
            <a:srgbClr val="A4A3A4"/>
          </p15:clr>
        </p15:guide>
        <p15:guide id="2" pos="208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uat Demirci" initials="FD" lastIdx="1" clrIdx="0">
    <p:extLst>
      <p:ext uri="{19B8F6BF-5375-455C-9EA6-DF929625EA0E}">
        <p15:presenceInfo xmlns:p15="http://schemas.microsoft.com/office/powerpoint/2012/main" userId="Fuat Demirc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66FF33"/>
    <a:srgbClr val="000066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18" autoAdjust="0"/>
    <p:restoredTop sz="95267" autoAdjust="0"/>
  </p:normalViewPr>
  <p:slideViewPr>
    <p:cSldViewPr>
      <p:cViewPr varScale="1">
        <p:scale>
          <a:sx n="92" d="100"/>
          <a:sy n="92" d="100"/>
        </p:scale>
        <p:origin x="1520" y="168"/>
      </p:cViewPr>
      <p:guideLst>
        <p:guide orient="horz" pos="2256"/>
        <p:guide pos="32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4096"/>
    </p:cViewPr>
  </p:sorterViewPr>
  <p:notesViewPr>
    <p:cSldViewPr>
      <p:cViewPr varScale="1">
        <p:scale>
          <a:sx n="54" d="100"/>
          <a:sy n="54" d="100"/>
        </p:scale>
        <p:origin x="-2712" y="-78"/>
      </p:cViewPr>
      <p:guideLst>
        <p:guide orient="horz" pos="3090"/>
        <p:guide pos="208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commentAuthors" Target="commentAuthor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handoutMaster" Target="handoutMasters/handout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09-15T22:22:42.327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5285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0213"/>
            <a:ext cx="28702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52850" y="9320213"/>
            <a:ext cx="2870200" cy="49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5C0DE8D-F88D-4E9D-9178-BA07BAE97C1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12431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52850" y="0"/>
            <a:ext cx="28702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2650" y="4660900"/>
            <a:ext cx="4857750" cy="441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noProof="0"/>
              <a:t>Asıl metin biçemlerini düzenlemek için tıklatın</a:t>
            </a:r>
          </a:p>
          <a:p>
            <a:pPr lvl="1"/>
            <a:r>
              <a:rPr lang="tr-TR" noProof="0"/>
              <a:t>İkinci düzey</a:t>
            </a:r>
          </a:p>
          <a:p>
            <a:pPr lvl="2"/>
            <a:r>
              <a:rPr lang="tr-TR" noProof="0"/>
              <a:t>Üçüncü düzey</a:t>
            </a:r>
          </a:p>
          <a:p>
            <a:pPr lvl="3"/>
            <a:r>
              <a:rPr lang="tr-TR" noProof="0"/>
              <a:t>Dördüncü düzey</a:t>
            </a:r>
          </a:p>
          <a:p>
            <a:pPr lvl="4"/>
            <a:r>
              <a:rPr lang="tr-TR" noProof="0"/>
              <a:t>Beşinci düzey</a:t>
            </a:r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 idx="2"/>
          </p:nvPr>
        </p:nvSpPr>
        <p:spPr>
          <a:xfrm>
            <a:off x="644525" y="736600"/>
            <a:ext cx="5334000" cy="36782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19128318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370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057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674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432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3834" algn="l" defTabSz="9135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603" algn="l" defTabSz="9135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370" algn="l" defTabSz="9135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138" algn="l" defTabSz="91353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752850" y="9320213"/>
            <a:ext cx="2870200" cy="49053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/>
            <a:fld id="{4FAABF2F-0D87-4998-B5C8-E794B54CCD00}" type="slidenum">
              <a:rPr lang="tr-TR"/>
              <a:pPr eaLnBrk="0" hangingPunct="0"/>
              <a:t>2</a:t>
            </a:fld>
            <a:endParaRPr lang="tr-TR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47700" y="738188"/>
            <a:ext cx="5329238" cy="3675062"/>
          </a:xfrm>
          <a:noFill/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2075" tIns="46038" rIns="92075" bIns="46038"/>
          <a:lstStyle/>
          <a:p>
            <a:endParaRPr lang="en-US" baseline="0" dirty="0"/>
          </a:p>
        </p:txBody>
      </p:sp>
    </p:spTree>
    <p:extLst>
      <p:ext uri="{BB962C8B-B14F-4D97-AF65-F5344CB8AC3E}">
        <p14:creationId xmlns:p14="http://schemas.microsoft.com/office/powerpoint/2010/main" val="2560488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44525" y="736600"/>
            <a:ext cx="5334000" cy="36782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sz="1600" baseline="0" dirty="0"/>
          </a:p>
          <a:p>
            <a:pPr lvl="0" algn="l"/>
            <a:r>
              <a:rPr lang="en-US" sz="1600" baseline="0" dirty="0"/>
              <a:t>Other procedures such as </a:t>
            </a:r>
            <a:r>
              <a:rPr lang="tr-TR" dirty="0"/>
              <a:t>High </a:t>
            </a:r>
            <a:r>
              <a:rPr lang="tr-TR" dirty="0" err="1"/>
              <a:t>uterosakral</a:t>
            </a:r>
            <a:r>
              <a:rPr lang="tr-TR" dirty="0"/>
              <a:t> </a:t>
            </a:r>
            <a:r>
              <a:rPr lang="tr-TR" dirty="0" err="1"/>
              <a:t>plication</a:t>
            </a:r>
            <a:r>
              <a:rPr lang="tr-TR" dirty="0"/>
              <a:t>,</a:t>
            </a:r>
            <a:r>
              <a:rPr lang="tr-TR" baseline="0" dirty="0"/>
              <a:t> </a:t>
            </a:r>
            <a:r>
              <a:rPr lang="tr-TR" dirty="0"/>
              <a:t>Manchester-</a:t>
            </a:r>
            <a:r>
              <a:rPr lang="tr-TR" dirty="0" err="1"/>
              <a:t>Fothergill</a:t>
            </a:r>
            <a:r>
              <a:rPr lang="tr-TR" baseline="0" dirty="0"/>
              <a:t> </a:t>
            </a:r>
            <a:r>
              <a:rPr lang="tr-TR" baseline="0" dirty="0" err="1"/>
              <a:t>an</a:t>
            </a:r>
            <a:r>
              <a:rPr lang="tr-TR" dirty="0" err="1"/>
              <a:t>VH+McCall</a:t>
            </a:r>
            <a:r>
              <a:rPr lang="tr-TR" dirty="0"/>
              <a:t> </a:t>
            </a:r>
            <a:r>
              <a:rPr lang="tr-TR" dirty="0" err="1"/>
              <a:t>kuldoplasti</a:t>
            </a:r>
            <a:r>
              <a:rPr lang="tr-TR" dirty="0"/>
              <a:t> </a:t>
            </a:r>
            <a:r>
              <a:rPr lang="tr-TR" dirty="0" err="1"/>
              <a:t>are</a:t>
            </a:r>
            <a:r>
              <a:rPr lang="tr-TR" dirty="0"/>
              <a:t> </a:t>
            </a:r>
            <a:r>
              <a:rPr lang="tr-TR" dirty="0" err="1"/>
              <a:t>less</a:t>
            </a:r>
            <a:r>
              <a:rPr lang="tr-TR" dirty="0"/>
              <a:t> </a:t>
            </a:r>
            <a:r>
              <a:rPr lang="tr-TR" dirty="0" err="1"/>
              <a:t>frequently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baseline="0" dirty="0"/>
              <a:t>. </a:t>
            </a:r>
            <a:r>
              <a:rPr lang="tr-TR" baseline="0" dirty="0" err="1"/>
              <a:t>Therefore</a:t>
            </a:r>
            <a:r>
              <a:rPr lang="tr-TR" baseline="0" dirty="0"/>
              <a:t>,  I </a:t>
            </a:r>
            <a:r>
              <a:rPr lang="tr-TR" baseline="0" dirty="0" err="1"/>
              <a:t>wont</a:t>
            </a:r>
            <a:r>
              <a:rPr lang="tr-TR" baseline="0" dirty="0"/>
              <a:t> </a:t>
            </a:r>
            <a:r>
              <a:rPr lang="tr-TR" baseline="0" dirty="0" err="1"/>
              <a:t>mention</a:t>
            </a:r>
            <a:r>
              <a:rPr lang="tr-TR" baseline="0" dirty="0"/>
              <a:t> </a:t>
            </a:r>
            <a:r>
              <a:rPr lang="tr-TR" baseline="0" dirty="0" err="1"/>
              <a:t>them</a:t>
            </a:r>
            <a:r>
              <a:rPr lang="tr-TR" baseline="0" dirty="0"/>
              <a:t>.</a:t>
            </a:r>
          </a:p>
          <a:p>
            <a:pPr lvl="0" algn="l"/>
            <a:endParaRPr lang="tr-TR" baseline="0" dirty="0"/>
          </a:p>
          <a:p>
            <a:pPr lvl="0" algn="l"/>
            <a:endParaRPr lang="tr-TR" baseline="0" dirty="0"/>
          </a:p>
          <a:p>
            <a:pPr lvl="0" algn="l"/>
            <a:r>
              <a:rPr lang="tr-TR" baseline="0" dirty="0"/>
              <a:t>As </a:t>
            </a:r>
            <a:r>
              <a:rPr lang="tr-TR" baseline="0" dirty="0" err="1"/>
              <a:t>youknow</a:t>
            </a:r>
            <a:r>
              <a:rPr lang="tr-TR" baseline="0" dirty="0"/>
              <a:t> </a:t>
            </a:r>
            <a:r>
              <a:rPr lang="tr-TR" baseline="0" dirty="0" err="1"/>
              <a:t>there</a:t>
            </a:r>
            <a:r>
              <a:rPr lang="tr-TR" baseline="0" dirty="0"/>
              <a:t> </a:t>
            </a:r>
            <a:r>
              <a:rPr lang="tr-TR" baseline="0" dirty="0" err="1"/>
              <a:t>are</a:t>
            </a:r>
            <a:r>
              <a:rPr lang="tr-TR" baseline="0" dirty="0"/>
              <a:t> </a:t>
            </a:r>
            <a:r>
              <a:rPr lang="tr-TR" baseline="0" dirty="0" err="1"/>
              <a:t>various</a:t>
            </a:r>
            <a:r>
              <a:rPr lang="tr-TR" baseline="0" dirty="0"/>
              <a:t> </a:t>
            </a:r>
            <a:r>
              <a:rPr lang="tr-TR" baseline="0" dirty="0" err="1"/>
              <a:t>surgical</a:t>
            </a:r>
            <a:r>
              <a:rPr lang="tr-TR" baseline="0" dirty="0"/>
              <a:t> </a:t>
            </a:r>
            <a:r>
              <a:rPr lang="tr-TR" baseline="0" dirty="0" err="1"/>
              <a:t>treatment</a:t>
            </a:r>
            <a:r>
              <a:rPr lang="tr-TR" baseline="0" dirty="0"/>
              <a:t> </a:t>
            </a:r>
            <a:r>
              <a:rPr lang="tr-TR" baseline="0" dirty="0" err="1"/>
              <a:t>modalities</a:t>
            </a:r>
            <a:r>
              <a:rPr lang="tr-TR" baseline="0" dirty="0"/>
              <a:t> </a:t>
            </a:r>
            <a:r>
              <a:rPr lang="tr-TR" baseline="0" dirty="0" err="1"/>
              <a:t>for</a:t>
            </a:r>
            <a:r>
              <a:rPr lang="tr-TR" baseline="0" dirty="0"/>
              <a:t> </a:t>
            </a:r>
            <a:r>
              <a:rPr lang="tr-TR" baseline="0" dirty="0" err="1"/>
              <a:t>apical</a:t>
            </a:r>
            <a:r>
              <a:rPr lang="tr-TR" baseline="0" dirty="0"/>
              <a:t> </a:t>
            </a:r>
            <a:r>
              <a:rPr lang="tr-TR" baseline="0" dirty="0" err="1"/>
              <a:t>prolapse</a:t>
            </a:r>
            <a:r>
              <a:rPr lang="tr-TR" baseline="0" dirty="0"/>
              <a:t>. My </a:t>
            </a:r>
            <a:r>
              <a:rPr lang="tr-TR" baseline="0" dirty="0" err="1"/>
              <a:t>topic</a:t>
            </a:r>
            <a:r>
              <a:rPr lang="tr-TR" baseline="0" dirty="0"/>
              <a:t> is on </a:t>
            </a:r>
            <a:r>
              <a:rPr lang="tr-TR" baseline="0" dirty="0" err="1"/>
              <a:t>conventional</a:t>
            </a:r>
            <a:r>
              <a:rPr lang="tr-TR" baseline="0" dirty="0"/>
              <a:t> </a:t>
            </a:r>
            <a:r>
              <a:rPr lang="tr-TR" baseline="0" dirty="0" err="1"/>
              <a:t>surgical</a:t>
            </a:r>
            <a:r>
              <a:rPr lang="tr-TR" baseline="0" dirty="0"/>
              <a:t> </a:t>
            </a:r>
            <a:r>
              <a:rPr lang="tr-TR" baseline="0" dirty="0" err="1"/>
              <a:t>treatment</a:t>
            </a:r>
            <a:r>
              <a:rPr lang="tr-TR" baseline="0" dirty="0"/>
              <a:t>. </a:t>
            </a:r>
            <a:r>
              <a:rPr lang="en-US" sz="1200" baseline="0" dirty="0"/>
              <a:t>I will focus on the most used procedures which are </a:t>
            </a:r>
            <a:r>
              <a:rPr lang="en-US" sz="1200" baseline="0" dirty="0" err="1"/>
              <a:t>colpocleisis</a:t>
            </a:r>
            <a:r>
              <a:rPr lang="en-US" sz="1200" baseline="0" dirty="0"/>
              <a:t> and </a:t>
            </a:r>
            <a:r>
              <a:rPr lang="en-US" sz="1200" baseline="0" dirty="0" err="1"/>
              <a:t>sacrospinous</a:t>
            </a:r>
            <a:r>
              <a:rPr lang="en-US" sz="1200" baseline="0" dirty="0"/>
              <a:t> ligament fixation which are performed by vaginal approach and  </a:t>
            </a:r>
            <a:r>
              <a:rPr lang="en-US" sz="1200" baseline="0" dirty="0" err="1"/>
              <a:t>sacrocolpopexy</a:t>
            </a:r>
            <a:r>
              <a:rPr lang="en-US" sz="1200" baseline="0" dirty="0"/>
              <a:t> by </a:t>
            </a:r>
            <a:r>
              <a:rPr lang="en-US" sz="1200" baseline="0" dirty="0" err="1"/>
              <a:t>abdomial</a:t>
            </a:r>
            <a:r>
              <a:rPr lang="en-US" sz="1200" baseline="0" dirty="0"/>
              <a:t> approach.</a:t>
            </a:r>
            <a:endParaRPr lang="tr-TR" dirty="0"/>
          </a:p>
          <a:p>
            <a:r>
              <a:rPr lang="en-US" sz="1600" baseline="0" dirty="0"/>
              <a:t>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77512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60998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1465935-FF15-4608-A04D-5FF34D6C0F83}" type="slidenum">
              <a:rPr lang="tr-TR" altLang="tr-TR" smtClean="0">
                <a:latin typeface="Arial" charset="0"/>
                <a:cs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tr-TR" altLang="tr-TR">
              <a:latin typeface="Arial" charset="0"/>
              <a:cs typeface="Arial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/>
            <a:endParaRPr lang="tr-TR" altLang="tr-TR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8404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2 Not Yer Tutucusu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r-TR" altLang="tr-TR" dirty="0"/>
              <a:t>2011 deki FDA raporundan sonra birçok tazminat davası açıldı ve TV </a:t>
            </a:r>
            <a:r>
              <a:rPr lang="tr-TR" altLang="tr-TR" dirty="0" err="1"/>
              <a:t>lerde</a:t>
            </a:r>
            <a:r>
              <a:rPr lang="tr-TR" altLang="tr-TR" dirty="0"/>
              <a:t> avukatlık firmalarının reklamları hala oynuyor.</a:t>
            </a:r>
          </a:p>
          <a:p>
            <a:pPr eaLnBrk="1" hangingPunct="1"/>
            <a:r>
              <a:rPr lang="tr-TR" altLang="tr-TR" dirty="0" err="1"/>
              <a:t>Prolift</a:t>
            </a:r>
            <a:r>
              <a:rPr lang="tr-TR" altLang="tr-TR" dirty="0"/>
              <a:t> </a:t>
            </a:r>
            <a:r>
              <a:rPr lang="tr-TR" altLang="tr-TR" dirty="0" err="1"/>
              <a:t>meş</a:t>
            </a:r>
            <a:r>
              <a:rPr lang="tr-TR" altLang="tr-TR" dirty="0"/>
              <a:t> sistemi(</a:t>
            </a:r>
            <a:r>
              <a:rPr lang="tr-TR" altLang="tr-TR" dirty="0" err="1"/>
              <a:t>Ethicon</a:t>
            </a:r>
            <a:r>
              <a:rPr lang="tr-TR" altLang="tr-TR" dirty="0"/>
              <a:t>) Piyasadan </a:t>
            </a:r>
            <a:r>
              <a:rPr lang="tr-TR" altLang="tr-TR" dirty="0" err="1"/>
              <a:t>çekildi.Şu</a:t>
            </a:r>
            <a:r>
              <a:rPr lang="tr-TR" altLang="tr-TR" dirty="0"/>
              <a:t> an sadece </a:t>
            </a:r>
            <a:r>
              <a:rPr lang="tr-TR" altLang="tr-TR" dirty="0" err="1"/>
              <a:t>Uphold</a:t>
            </a:r>
            <a:r>
              <a:rPr lang="tr-TR" altLang="tr-TR" dirty="0"/>
              <a:t> </a:t>
            </a:r>
            <a:r>
              <a:rPr lang="tr-TR" altLang="tr-TR" dirty="0" err="1"/>
              <a:t>meş</a:t>
            </a:r>
            <a:r>
              <a:rPr lang="tr-TR" altLang="tr-TR" dirty="0"/>
              <a:t> sistemi(Boston </a:t>
            </a:r>
            <a:r>
              <a:rPr lang="tr-TR" altLang="tr-TR" dirty="0" err="1"/>
              <a:t>scientific</a:t>
            </a:r>
            <a:r>
              <a:rPr lang="tr-TR" altLang="tr-TR" dirty="0"/>
              <a:t>) </a:t>
            </a:r>
            <a:r>
              <a:rPr lang="tr-TR" altLang="tr-TR" dirty="0" err="1"/>
              <a:t>sakrospinöz</a:t>
            </a:r>
            <a:r>
              <a:rPr lang="tr-TR" altLang="tr-TR" dirty="0"/>
              <a:t> </a:t>
            </a:r>
            <a:r>
              <a:rPr lang="tr-TR" altLang="tr-TR" dirty="0" err="1"/>
              <a:t>histeropeksi</a:t>
            </a:r>
            <a:r>
              <a:rPr lang="tr-TR" altLang="tr-TR" dirty="0"/>
              <a:t> için mevcut.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58D059-1CB7-47B5-9D6B-E165FFDD8359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427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" y="6779691"/>
            <a:ext cx="1245543" cy="298972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94218" y="6779691"/>
            <a:ext cx="2973734" cy="298972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5D943-4802-4C84-8ABA-9C34B16A9C5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4B6CC-5640-4A54-B62D-90F0821279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60537" y="293306"/>
            <a:ext cx="2593728" cy="6233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5790" y="293306"/>
            <a:ext cx="7613613" cy="6233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3D9D-8572-42E5-9F78-A814E1877D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96"/>
            <a:ext cx="4535011" cy="467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4"/>
            <a:ext cx="4535011" cy="225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9" y="6453188"/>
            <a:ext cx="2397125" cy="490538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6752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88"/>
            <a:ext cx="4535011" cy="4676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19541" y="1651688"/>
            <a:ext cx="4535011" cy="4676506"/>
          </a:xfrm>
        </p:spPr>
        <p:txBody>
          <a:bodyPr rtlCol="0">
            <a:normAutofit/>
          </a:bodyPr>
          <a:lstStyle/>
          <a:p>
            <a:pPr lvl="0"/>
            <a:endParaRPr lang="tr-TR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9" y="6445250"/>
            <a:ext cx="2397125" cy="471488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450020"/>
            <a:ext cx="3251200" cy="47148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58069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B740B-9AAD-4853-8497-2D267AA171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513402" y="1651695"/>
            <a:ext cx="9241155" cy="4671590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xfrm>
            <a:off x="512769" y="6453188"/>
            <a:ext cx="2397125" cy="490538"/>
          </a:xfrm>
          <a:prstGeom prst="rect">
            <a:avLst/>
          </a:prstGeom>
        </p:spPr>
        <p:txBody>
          <a:bodyPr lIns="99049" tIns="49525" rIns="99049" bIns="49525"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44" y="2198689"/>
            <a:ext cx="8728075" cy="15176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9882" y="4011613"/>
            <a:ext cx="7188199" cy="1808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1265A-05B4-4A79-BCA8-A7AE25E9966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AD4F6-5988-4A78-B09E-F4C3899E86E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219" y="4548194"/>
            <a:ext cx="8728075" cy="1406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219" y="3000381"/>
            <a:ext cx="8728075" cy="15478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7FB37-5FDB-48B7-87AC-E4A0A504F44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763" y="1651000"/>
            <a:ext cx="4545012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81" y="1651000"/>
            <a:ext cx="4545013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48E5-CA12-40B4-A53A-FE2981DEFF1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754" y="253184"/>
            <a:ext cx="9858444" cy="92869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192" y="1253321"/>
            <a:ext cx="9715568" cy="55721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9491669" y="6826256"/>
            <a:ext cx="776287" cy="2524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E4F31-8D00-45A7-98B1-ABD3130074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763" y="1584325"/>
            <a:ext cx="4537075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5" indent="0">
              <a:buNone/>
              <a:defRPr sz="2000" b="1"/>
            </a:lvl2pPr>
            <a:lvl3pPr marL="913751" indent="0">
              <a:buNone/>
              <a:defRPr sz="1800" b="1"/>
            </a:lvl3pPr>
            <a:lvl4pPr marL="1370626" indent="0">
              <a:buNone/>
              <a:defRPr sz="1600" b="1"/>
            </a:lvl4pPr>
            <a:lvl5pPr marL="1827500" indent="0">
              <a:buNone/>
              <a:defRPr sz="1600" b="1"/>
            </a:lvl5pPr>
            <a:lvl6pPr marL="2284375" indent="0">
              <a:buNone/>
              <a:defRPr sz="1600" b="1"/>
            </a:lvl6pPr>
            <a:lvl7pPr marL="2741252" indent="0">
              <a:buNone/>
              <a:defRPr sz="1600" b="1"/>
            </a:lvl7pPr>
            <a:lvl8pPr marL="3198127" indent="0">
              <a:buNone/>
              <a:defRPr sz="1600" b="1"/>
            </a:lvl8pPr>
            <a:lvl9pPr marL="36550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3" y="2244725"/>
            <a:ext cx="4537075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6525" y="1584325"/>
            <a:ext cx="4538663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5" indent="0">
              <a:buNone/>
              <a:defRPr sz="2000" b="1"/>
            </a:lvl2pPr>
            <a:lvl3pPr marL="913751" indent="0">
              <a:buNone/>
              <a:defRPr sz="1800" b="1"/>
            </a:lvl3pPr>
            <a:lvl4pPr marL="1370626" indent="0">
              <a:buNone/>
              <a:defRPr sz="1600" b="1"/>
            </a:lvl4pPr>
            <a:lvl5pPr marL="1827500" indent="0">
              <a:buNone/>
              <a:defRPr sz="1600" b="1"/>
            </a:lvl5pPr>
            <a:lvl6pPr marL="2284375" indent="0">
              <a:buNone/>
              <a:defRPr sz="1600" b="1"/>
            </a:lvl6pPr>
            <a:lvl7pPr marL="2741252" indent="0">
              <a:buNone/>
              <a:defRPr sz="1600" b="1"/>
            </a:lvl7pPr>
            <a:lvl8pPr marL="3198127" indent="0">
              <a:buNone/>
              <a:defRPr sz="1600" b="1"/>
            </a:lvl8pPr>
            <a:lvl9pPr marL="36550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6525" y="2244725"/>
            <a:ext cx="4538663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DFF48-9374-405E-9129-433A0543DCB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E04FD-3617-4E36-A66A-3C22BCCAE53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CDB31-5D68-42E8-A8FD-8DEAA1BF08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63" y="282581"/>
            <a:ext cx="3378200" cy="11985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93" y="282575"/>
            <a:ext cx="5740401" cy="604043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763" y="1481144"/>
            <a:ext cx="3378200" cy="4841875"/>
          </a:xfrm>
        </p:spPr>
        <p:txBody>
          <a:bodyPr/>
          <a:lstStyle>
            <a:lvl1pPr marL="0" indent="0">
              <a:buNone/>
              <a:defRPr sz="1400"/>
            </a:lvl1pPr>
            <a:lvl2pPr marL="456875" indent="0">
              <a:buNone/>
              <a:defRPr sz="1200"/>
            </a:lvl2pPr>
            <a:lvl3pPr marL="913751" indent="0">
              <a:buNone/>
              <a:defRPr sz="1000"/>
            </a:lvl3pPr>
            <a:lvl4pPr marL="1370626" indent="0">
              <a:buNone/>
              <a:defRPr sz="900"/>
            </a:lvl4pPr>
            <a:lvl5pPr marL="1827500" indent="0">
              <a:buNone/>
              <a:defRPr sz="900"/>
            </a:lvl5pPr>
            <a:lvl6pPr marL="2284375" indent="0">
              <a:buNone/>
              <a:defRPr sz="900"/>
            </a:lvl6pPr>
            <a:lvl7pPr marL="2741252" indent="0">
              <a:buNone/>
              <a:defRPr sz="900"/>
            </a:lvl7pPr>
            <a:lvl8pPr marL="3198127" indent="0">
              <a:buNone/>
              <a:defRPr sz="900"/>
            </a:lvl8pPr>
            <a:lvl9pPr marL="36550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24C65-1077-4990-B218-C4533C1386D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952" y="4954588"/>
            <a:ext cx="6161088" cy="5857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952" y="631831"/>
            <a:ext cx="6161088" cy="4248150"/>
          </a:xfrm>
        </p:spPr>
        <p:txBody>
          <a:bodyPr rtlCol="0">
            <a:normAutofit/>
          </a:bodyPr>
          <a:lstStyle>
            <a:lvl1pPr marL="0" indent="0">
              <a:buNone/>
              <a:defRPr sz="3300"/>
            </a:lvl1pPr>
            <a:lvl2pPr marL="456875" indent="0">
              <a:buNone/>
              <a:defRPr sz="2800"/>
            </a:lvl2pPr>
            <a:lvl3pPr marL="913751" indent="0">
              <a:buNone/>
              <a:defRPr sz="2400"/>
            </a:lvl3pPr>
            <a:lvl4pPr marL="1370626" indent="0">
              <a:buNone/>
              <a:defRPr sz="2000"/>
            </a:lvl4pPr>
            <a:lvl5pPr marL="1827500" indent="0">
              <a:buNone/>
              <a:defRPr sz="2000"/>
            </a:lvl5pPr>
            <a:lvl6pPr marL="2284375" indent="0">
              <a:buNone/>
              <a:defRPr sz="2000"/>
            </a:lvl6pPr>
            <a:lvl7pPr marL="2741252" indent="0">
              <a:buNone/>
              <a:defRPr sz="2000"/>
            </a:lvl7pPr>
            <a:lvl8pPr marL="3198127" indent="0">
              <a:buNone/>
              <a:defRPr sz="2000"/>
            </a:lvl8pPr>
            <a:lvl9pPr marL="3655003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952" y="5540382"/>
            <a:ext cx="6161088" cy="830263"/>
          </a:xfrm>
        </p:spPr>
        <p:txBody>
          <a:bodyPr/>
          <a:lstStyle>
            <a:lvl1pPr marL="0" indent="0">
              <a:buNone/>
              <a:defRPr sz="1400"/>
            </a:lvl1pPr>
            <a:lvl2pPr marL="456875" indent="0">
              <a:buNone/>
              <a:defRPr sz="1200"/>
            </a:lvl2pPr>
            <a:lvl3pPr marL="913751" indent="0">
              <a:buNone/>
              <a:defRPr sz="1000"/>
            </a:lvl3pPr>
            <a:lvl4pPr marL="1370626" indent="0">
              <a:buNone/>
              <a:defRPr sz="900"/>
            </a:lvl4pPr>
            <a:lvl5pPr marL="1827500" indent="0">
              <a:buNone/>
              <a:defRPr sz="900"/>
            </a:lvl5pPr>
            <a:lvl6pPr marL="2284375" indent="0">
              <a:buNone/>
              <a:defRPr sz="900"/>
            </a:lvl6pPr>
            <a:lvl7pPr marL="2741252" indent="0">
              <a:buNone/>
              <a:defRPr sz="900"/>
            </a:lvl7pPr>
            <a:lvl8pPr marL="3198127" indent="0">
              <a:buNone/>
              <a:defRPr sz="900"/>
            </a:lvl8pPr>
            <a:lvl9pPr marL="36550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7E823-50B6-41BF-B27C-5809CA38B4C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893A9-28B6-429D-A98B-B7C7B64D924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375" y="284169"/>
            <a:ext cx="2309813" cy="6038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2766" y="284169"/>
            <a:ext cx="6780212" cy="6038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47759-E73C-43C0-B5E6-A1E3F725AD4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96"/>
            <a:ext cx="4535011" cy="467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4"/>
            <a:ext cx="4535011" cy="225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9" y="645318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13402" y="1651696"/>
            <a:ext cx="9241155" cy="4671590"/>
          </a:xfrm>
        </p:spPr>
        <p:txBody>
          <a:bodyPr rtlCol="0">
            <a:normAutofit/>
          </a:bodyPr>
          <a:lstStyle/>
          <a:p>
            <a:pPr lvl="0"/>
            <a:endParaRPr lang="tr-TR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9" y="645318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97" y="4548704"/>
            <a:ext cx="8727758" cy="14059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97" y="3000247"/>
            <a:ext cx="8727758" cy="154845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3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558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07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5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11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63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15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1505-DB21-4147-A71E-9948221B9E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6752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88"/>
            <a:ext cx="4535011" cy="4676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19541" y="1651688"/>
            <a:ext cx="4535011" cy="4676506"/>
          </a:xfrm>
        </p:spPr>
        <p:txBody>
          <a:bodyPr rtlCol="0">
            <a:normAutofit/>
          </a:bodyPr>
          <a:lstStyle/>
          <a:p>
            <a:pPr lvl="0"/>
            <a:endParaRPr lang="tr-TR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9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450020"/>
            <a:ext cx="3251200" cy="4714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58069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8B885-7F74-4F3C-A4C5-6856875E24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3401" y="1651696"/>
            <a:ext cx="4535011" cy="467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4"/>
            <a:ext cx="4535011" cy="225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9" y="644683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08376" y="6446838"/>
            <a:ext cx="3251200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7358069" y="6446838"/>
            <a:ext cx="2397125" cy="4905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484B3-B847-46A4-BF10-DE75C79F690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0096" y="629221"/>
            <a:ext cx="8727758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770096" y="2044947"/>
            <a:ext cx="4278313" cy="4247198"/>
          </a:xfrm>
        </p:spPr>
        <p:txBody>
          <a:bodyPr/>
          <a:lstStyle/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9541" y="2044947"/>
            <a:ext cx="4278313" cy="42471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642357" y="6607181"/>
            <a:ext cx="512763" cy="314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30F815-0CCB-4DD3-9CD1-79C7B5E454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9944" y="2198689"/>
            <a:ext cx="8728075" cy="15176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9882" y="4011613"/>
            <a:ext cx="7188199" cy="180816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3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0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D1F1F-9E21-4345-8C28-61587290DA9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D641B-988B-46EE-AE69-ABCDEABBA57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219" y="4548194"/>
            <a:ext cx="8728075" cy="14065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219" y="3000381"/>
            <a:ext cx="8728075" cy="15478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6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3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1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0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AF698-D5C0-4B3F-A4A3-EBB466F8464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763" y="1651000"/>
            <a:ext cx="4545012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81" y="1651000"/>
            <a:ext cx="4545013" cy="4672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5174-0CCB-43A9-834B-B3798F2E023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763" y="1584325"/>
            <a:ext cx="4537075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5" indent="0">
              <a:buNone/>
              <a:defRPr sz="2000" b="1"/>
            </a:lvl2pPr>
            <a:lvl3pPr marL="913751" indent="0">
              <a:buNone/>
              <a:defRPr sz="1800" b="1"/>
            </a:lvl3pPr>
            <a:lvl4pPr marL="1370626" indent="0">
              <a:buNone/>
              <a:defRPr sz="1600" b="1"/>
            </a:lvl4pPr>
            <a:lvl5pPr marL="1827500" indent="0">
              <a:buNone/>
              <a:defRPr sz="1600" b="1"/>
            </a:lvl5pPr>
            <a:lvl6pPr marL="2284375" indent="0">
              <a:buNone/>
              <a:defRPr sz="1600" b="1"/>
            </a:lvl6pPr>
            <a:lvl7pPr marL="2741252" indent="0">
              <a:buNone/>
              <a:defRPr sz="1600" b="1"/>
            </a:lvl7pPr>
            <a:lvl8pPr marL="3198127" indent="0">
              <a:buNone/>
              <a:defRPr sz="1600" b="1"/>
            </a:lvl8pPr>
            <a:lvl9pPr marL="36550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3" y="2244725"/>
            <a:ext cx="4537075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6525" y="1584325"/>
            <a:ext cx="4538663" cy="6604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75" indent="0">
              <a:buNone/>
              <a:defRPr sz="2000" b="1"/>
            </a:lvl2pPr>
            <a:lvl3pPr marL="913751" indent="0">
              <a:buNone/>
              <a:defRPr sz="1800" b="1"/>
            </a:lvl3pPr>
            <a:lvl4pPr marL="1370626" indent="0">
              <a:buNone/>
              <a:defRPr sz="1600" b="1"/>
            </a:lvl4pPr>
            <a:lvl5pPr marL="1827500" indent="0">
              <a:buNone/>
              <a:defRPr sz="1600" b="1"/>
            </a:lvl5pPr>
            <a:lvl6pPr marL="2284375" indent="0">
              <a:buNone/>
              <a:defRPr sz="1600" b="1"/>
            </a:lvl6pPr>
            <a:lvl7pPr marL="2741252" indent="0">
              <a:buNone/>
              <a:defRPr sz="1600" b="1"/>
            </a:lvl7pPr>
            <a:lvl8pPr marL="3198127" indent="0">
              <a:buNone/>
              <a:defRPr sz="1600" b="1"/>
            </a:lvl8pPr>
            <a:lvl9pPr marL="365500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6525" y="2244725"/>
            <a:ext cx="4538663" cy="4078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467A5-36F5-4C87-A34F-B30ECD4FD40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2F8B54-887E-4B80-8895-557145C615E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DEA83-C4A1-44DB-8E93-FE70912F2A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5790" y="1704126"/>
            <a:ext cx="5103670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0601" y="1704126"/>
            <a:ext cx="5103671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C2C83-8275-499E-A590-DE203BE851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2763" y="282581"/>
            <a:ext cx="3378200" cy="11985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793" y="282575"/>
            <a:ext cx="5740401" cy="604043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2763" y="1481144"/>
            <a:ext cx="3378200" cy="4841875"/>
          </a:xfrm>
        </p:spPr>
        <p:txBody>
          <a:bodyPr/>
          <a:lstStyle>
            <a:lvl1pPr marL="0" indent="0">
              <a:buNone/>
              <a:defRPr sz="1400"/>
            </a:lvl1pPr>
            <a:lvl2pPr marL="456875" indent="0">
              <a:buNone/>
              <a:defRPr sz="1200"/>
            </a:lvl2pPr>
            <a:lvl3pPr marL="913751" indent="0">
              <a:buNone/>
              <a:defRPr sz="1000"/>
            </a:lvl3pPr>
            <a:lvl4pPr marL="1370626" indent="0">
              <a:buNone/>
              <a:defRPr sz="900"/>
            </a:lvl4pPr>
            <a:lvl5pPr marL="1827500" indent="0">
              <a:buNone/>
              <a:defRPr sz="900"/>
            </a:lvl5pPr>
            <a:lvl6pPr marL="2284375" indent="0">
              <a:buNone/>
              <a:defRPr sz="900"/>
            </a:lvl6pPr>
            <a:lvl7pPr marL="2741252" indent="0">
              <a:buNone/>
              <a:defRPr sz="900"/>
            </a:lvl7pPr>
            <a:lvl8pPr marL="3198127" indent="0">
              <a:buNone/>
              <a:defRPr sz="900"/>
            </a:lvl8pPr>
            <a:lvl9pPr marL="36550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3CED-B220-4698-9F72-D612DEC6A97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952" y="4954588"/>
            <a:ext cx="6161088" cy="5857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952" y="631831"/>
            <a:ext cx="6161088" cy="4248150"/>
          </a:xfrm>
        </p:spPr>
        <p:txBody>
          <a:bodyPr rtlCol="0">
            <a:normAutofit/>
          </a:bodyPr>
          <a:lstStyle>
            <a:lvl1pPr marL="0" indent="0">
              <a:buNone/>
              <a:defRPr sz="3300"/>
            </a:lvl1pPr>
            <a:lvl2pPr marL="456875" indent="0">
              <a:buNone/>
              <a:defRPr sz="2800"/>
            </a:lvl2pPr>
            <a:lvl3pPr marL="913751" indent="0">
              <a:buNone/>
              <a:defRPr sz="2400"/>
            </a:lvl3pPr>
            <a:lvl4pPr marL="1370626" indent="0">
              <a:buNone/>
              <a:defRPr sz="2000"/>
            </a:lvl4pPr>
            <a:lvl5pPr marL="1827500" indent="0">
              <a:buNone/>
              <a:defRPr sz="2000"/>
            </a:lvl5pPr>
            <a:lvl6pPr marL="2284375" indent="0">
              <a:buNone/>
              <a:defRPr sz="2000"/>
            </a:lvl6pPr>
            <a:lvl7pPr marL="2741252" indent="0">
              <a:buNone/>
              <a:defRPr sz="2000"/>
            </a:lvl7pPr>
            <a:lvl8pPr marL="3198127" indent="0">
              <a:buNone/>
              <a:defRPr sz="2000"/>
            </a:lvl8pPr>
            <a:lvl9pPr marL="3655003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952" y="5540382"/>
            <a:ext cx="6161088" cy="830263"/>
          </a:xfrm>
        </p:spPr>
        <p:txBody>
          <a:bodyPr/>
          <a:lstStyle>
            <a:lvl1pPr marL="0" indent="0">
              <a:buNone/>
              <a:defRPr sz="1400"/>
            </a:lvl1pPr>
            <a:lvl2pPr marL="456875" indent="0">
              <a:buNone/>
              <a:defRPr sz="1200"/>
            </a:lvl2pPr>
            <a:lvl3pPr marL="913751" indent="0">
              <a:buNone/>
              <a:defRPr sz="1000"/>
            </a:lvl3pPr>
            <a:lvl4pPr marL="1370626" indent="0">
              <a:buNone/>
              <a:defRPr sz="900"/>
            </a:lvl4pPr>
            <a:lvl5pPr marL="1827500" indent="0">
              <a:buNone/>
              <a:defRPr sz="900"/>
            </a:lvl5pPr>
            <a:lvl6pPr marL="2284375" indent="0">
              <a:buNone/>
              <a:defRPr sz="900"/>
            </a:lvl6pPr>
            <a:lvl7pPr marL="2741252" indent="0">
              <a:buNone/>
              <a:defRPr sz="900"/>
            </a:lvl7pPr>
            <a:lvl8pPr marL="3198127" indent="0">
              <a:buNone/>
              <a:defRPr sz="900"/>
            </a:lvl8pPr>
            <a:lvl9pPr marL="365500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F8824-21A4-4A31-9E1F-8ECACE1EC18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1B6AA-12EE-429C-BE81-F4197C94E15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5375" y="284169"/>
            <a:ext cx="2309813" cy="6038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2766" y="284169"/>
            <a:ext cx="6780212" cy="6038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EF1F4-E310-49DE-A4D5-6D89B7468D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312" y="314614"/>
            <a:ext cx="8984456" cy="12551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36400" y="1808996"/>
            <a:ext cx="8984456" cy="4404501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3D87C-A658-4EE2-87B4-BEA4EDE8B3D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70096" y="2198981"/>
            <a:ext cx="8727758" cy="15173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40197" y="4011242"/>
            <a:ext cx="7187565" cy="18089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5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0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5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63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1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11097" y="4548704"/>
            <a:ext cx="8727758" cy="14059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811097" y="3000247"/>
            <a:ext cx="8727758" cy="154845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38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558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077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5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116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635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155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3401" y="1651696"/>
            <a:ext cx="4535011" cy="467159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19541" y="1651696"/>
            <a:ext cx="4535011" cy="467159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398" y="1584514"/>
            <a:ext cx="4536794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195" indent="0">
              <a:buNone/>
              <a:defRPr sz="2200" b="1"/>
            </a:lvl2pPr>
            <a:lvl3pPr marL="990388" indent="0">
              <a:buNone/>
              <a:defRPr sz="2000" b="1"/>
            </a:lvl3pPr>
            <a:lvl4pPr marL="1485583" indent="0">
              <a:buNone/>
              <a:defRPr sz="1700" b="1"/>
            </a:lvl4pPr>
            <a:lvl5pPr marL="1980777" indent="0">
              <a:buNone/>
              <a:defRPr sz="1700" b="1"/>
            </a:lvl5pPr>
            <a:lvl6pPr marL="2475970" indent="0">
              <a:buNone/>
              <a:defRPr sz="1700" b="1"/>
            </a:lvl6pPr>
            <a:lvl7pPr marL="2971165" indent="0">
              <a:buNone/>
              <a:defRPr sz="1700" b="1"/>
            </a:lvl7pPr>
            <a:lvl8pPr marL="3466359" indent="0">
              <a:buNone/>
              <a:defRPr sz="1700" b="1"/>
            </a:lvl8pPr>
            <a:lvl9pPr marL="3961554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398" y="2244861"/>
            <a:ext cx="4536794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5984" y="1584514"/>
            <a:ext cx="4538577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195" indent="0">
              <a:buNone/>
              <a:defRPr sz="2200" b="1"/>
            </a:lvl2pPr>
            <a:lvl3pPr marL="990388" indent="0">
              <a:buNone/>
              <a:defRPr sz="2000" b="1"/>
            </a:lvl3pPr>
            <a:lvl4pPr marL="1485583" indent="0">
              <a:buNone/>
              <a:defRPr sz="1700" b="1"/>
            </a:lvl4pPr>
            <a:lvl5pPr marL="1980777" indent="0">
              <a:buNone/>
              <a:defRPr sz="1700" b="1"/>
            </a:lvl5pPr>
            <a:lvl6pPr marL="2475970" indent="0">
              <a:buNone/>
              <a:defRPr sz="1700" b="1"/>
            </a:lvl6pPr>
            <a:lvl7pPr marL="2971165" indent="0">
              <a:buNone/>
              <a:defRPr sz="1700" b="1"/>
            </a:lvl7pPr>
            <a:lvl8pPr marL="3466359" indent="0">
              <a:buNone/>
              <a:defRPr sz="1700" b="1"/>
            </a:lvl8pPr>
            <a:lvl9pPr marL="3961554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5984" y="2244861"/>
            <a:ext cx="4538577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9E6-AAC6-49EC-BFA4-C516994AB36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13398" y="1584514"/>
            <a:ext cx="4536794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195" indent="0">
              <a:buNone/>
              <a:defRPr sz="2200" b="1"/>
            </a:lvl2pPr>
            <a:lvl3pPr marL="990388" indent="0">
              <a:buNone/>
              <a:defRPr sz="2000" b="1"/>
            </a:lvl3pPr>
            <a:lvl4pPr marL="1485583" indent="0">
              <a:buNone/>
              <a:defRPr sz="1700" b="1"/>
            </a:lvl4pPr>
            <a:lvl5pPr marL="1980777" indent="0">
              <a:buNone/>
              <a:defRPr sz="1700" b="1"/>
            </a:lvl5pPr>
            <a:lvl6pPr marL="2475970" indent="0">
              <a:buNone/>
              <a:defRPr sz="1700" b="1"/>
            </a:lvl6pPr>
            <a:lvl7pPr marL="2971165" indent="0">
              <a:buNone/>
              <a:defRPr sz="1700" b="1"/>
            </a:lvl7pPr>
            <a:lvl8pPr marL="3466359" indent="0">
              <a:buNone/>
              <a:defRPr sz="1700" b="1"/>
            </a:lvl8pPr>
            <a:lvl9pPr marL="3961554" indent="0">
              <a:buNone/>
              <a:defRPr sz="17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13398" y="2244861"/>
            <a:ext cx="4536794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5215984" y="1584514"/>
            <a:ext cx="4538577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195" indent="0">
              <a:buNone/>
              <a:defRPr sz="2200" b="1"/>
            </a:lvl2pPr>
            <a:lvl3pPr marL="990388" indent="0">
              <a:buNone/>
              <a:defRPr sz="2000" b="1"/>
            </a:lvl3pPr>
            <a:lvl4pPr marL="1485583" indent="0">
              <a:buNone/>
              <a:defRPr sz="1700" b="1"/>
            </a:lvl4pPr>
            <a:lvl5pPr marL="1980777" indent="0">
              <a:buNone/>
              <a:defRPr sz="1700" b="1"/>
            </a:lvl5pPr>
            <a:lvl6pPr marL="2475970" indent="0">
              <a:buNone/>
              <a:defRPr sz="1700" b="1"/>
            </a:lvl6pPr>
            <a:lvl7pPr marL="2971165" indent="0">
              <a:buNone/>
              <a:defRPr sz="1700" b="1"/>
            </a:lvl7pPr>
            <a:lvl8pPr marL="3466359" indent="0">
              <a:buNone/>
              <a:defRPr sz="1700" b="1"/>
            </a:lvl8pPr>
            <a:lvl9pPr marL="3961554" indent="0">
              <a:buNone/>
              <a:defRPr sz="17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5215984" y="2244861"/>
            <a:ext cx="4538577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3406" y="281836"/>
            <a:ext cx="3378085" cy="11994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014483" y="281843"/>
            <a:ext cx="5740069" cy="604144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13406" y="1481283"/>
            <a:ext cx="3378085" cy="4842003"/>
          </a:xfrm>
        </p:spPr>
        <p:txBody>
          <a:bodyPr/>
          <a:lstStyle>
            <a:lvl1pPr marL="0" indent="0">
              <a:buNone/>
              <a:defRPr sz="1500"/>
            </a:lvl1pPr>
            <a:lvl2pPr marL="495195" indent="0">
              <a:buNone/>
              <a:defRPr sz="1300"/>
            </a:lvl2pPr>
            <a:lvl3pPr marL="990388" indent="0">
              <a:buNone/>
              <a:defRPr sz="1100"/>
            </a:lvl3pPr>
            <a:lvl4pPr marL="1485583" indent="0">
              <a:buNone/>
              <a:defRPr sz="1000"/>
            </a:lvl4pPr>
            <a:lvl5pPr marL="1980777" indent="0">
              <a:buNone/>
              <a:defRPr sz="1000"/>
            </a:lvl5pPr>
            <a:lvl6pPr marL="2475970" indent="0">
              <a:buNone/>
              <a:defRPr sz="1000"/>
            </a:lvl6pPr>
            <a:lvl7pPr marL="2971165" indent="0">
              <a:buNone/>
              <a:defRPr sz="1000"/>
            </a:lvl7pPr>
            <a:lvl8pPr marL="3466359" indent="0">
              <a:buNone/>
              <a:defRPr sz="1000"/>
            </a:lvl8pPr>
            <a:lvl9pPr marL="3961554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12590" y="4955064"/>
            <a:ext cx="6160770" cy="5849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012590" y="632492"/>
            <a:ext cx="6160770" cy="4247198"/>
          </a:xfrm>
        </p:spPr>
        <p:txBody>
          <a:bodyPr/>
          <a:lstStyle>
            <a:lvl1pPr marL="0" indent="0">
              <a:buNone/>
              <a:defRPr sz="3500"/>
            </a:lvl1pPr>
            <a:lvl2pPr marL="495195" indent="0">
              <a:buNone/>
              <a:defRPr sz="3000"/>
            </a:lvl2pPr>
            <a:lvl3pPr marL="990388" indent="0">
              <a:buNone/>
              <a:defRPr sz="2600"/>
            </a:lvl3pPr>
            <a:lvl4pPr marL="1485583" indent="0">
              <a:buNone/>
              <a:defRPr sz="2200"/>
            </a:lvl4pPr>
            <a:lvl5pPr marL="1980777" indent="0">
              <a:buNone/>
              <a:defRPr sz="2200"/>
            </a:lvl5pPr>
            <a:lvl6pPr marL="2475970" indent="0">
              <a:buNone/>
              <a:defRPr sz="2200"/>
            </a:lvl6pPr>
            <a:lvl7pPr marL="2971165" indent="0">
              <a:buNone/>
              <a:defRPr sz="2200"/>
            </a:lvl7pPr>
            <a:lvl8pPr marL="3466359" indent="0">
              <a:buNone/>
              <a:defRPr sz="2200"/>
            </a:lvl8pPr>
            <a:lvl9pPr marL="3961554" indent="0">
              <a:buNone/>
              <a:defRPr sz="22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2012590" y="5540045"/>
            <a:ext cx="6160770" cy="830759"/>
          </a:xfrm>
        </p:spPr>
        <p:txBody>
          <a:bodyPr/>
          <a:lstStyle>
            <a:lvl1pPr marL="0" indent="0">
              <a:buNone/>
              <a:defRPr sz="1500"/>
            </a:lvl1pPr>
            <a:lvl2pPr marL="495195" indent="0">
              <a:buNone/>
              <a:defRPr sz="1300"/>
            </a:lvl2pPr>
            <a:lvl3pPr marL="990388" indent="0">
              <a:buNone/>
              <a:defRPr sz="1100"/>
            </a:lvl3pPr>
            <a:lvl4pPr marL="1485583" indent="0">
              <a:buNone/>
              <a:defRPr sz="1000"/>
            </a:lvl4pPr>
            <a:lvl5pPr marL="1980777" indent="0">
              <a:buNone/>
              <a:defRPr sz="1000"/>
            </a:lvl5pPr>
            <a:lvl6pPr marL="2475970" indent="0">
              <a:buNone/>
              <a:defRPr sz="1000"/>
            </a:lvl6pPr>
            <a:lvl7pPr marL="2971165" indent="0">
              <a:buNone/>
              <a:defRPr sz="1000"/>
            </a:lvl7pPr>
            <a:lvl8pPr marL="3466359" indent="0">
              <a:buNone/>
              <a:defRPr sz="1000"/>
            </a:lvl8pPr>
            <a:lvl9pPr marL="3961554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444267" y="283475"/>
            <a:ext cx="2310289" cy="6039804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13397" y="283475"/>
            <a:ext cx="6759734" cy="603980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779691"/>
            <a:ext cx="1245543" cy="298972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94216" y="6779691"/>
            <a:ext cx="2973734" cy="298972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5D943-4802-4C84-8ABA-9C34B16A9C5A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00031346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754" y="253184"/>
            <a:ext cx="9858444" cy="928694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192" y="1253319"/>
            <a:ext cx="9715568" cy="55721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9491667" y="6826254"/>
            <a:ext cx="776287" cy="2524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E4F31-8D00-45A7-98B1-ABD3130074E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359395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24F4-89E4-4619-8E55-ADEBA82A019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1097" y="4548702"/>
            <a:ext cx="8727758" cy="1405901"/>
          </a:xfrm>
        </p:spPr>
        <p:txBody>
          <a:bodyPr anchor="t"/>
          <a:lstStyle>
            <a:lvl1pPr algn="l">
              <a:defRPr sz="43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1097" y="3000245"/>
            <a:ext cx="8727758" cy="1548457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531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062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859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8124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7655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718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6717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624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61505-DB21-4147-A71E-9948221B9E3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8228968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5790" y="1704126"/>
            <a:ext cx="5103670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0598" y="1704126"/>
            <a:ext cx="5103671" cy="4822340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C2C83-8275-499E-A590-DE203BE851D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558363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3398" y="1584512"/>
            <a:ext cx="4536794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3398" y="2244859"/>
            <a:ext cx="4536794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15982" y="1584512"/>
            <a:ext cx="4538577" cy="660347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312" indent="0">
              <a:buNone/>
              <a:defRPr sz="2200" b="1"/>
            </a:lvl2pPr>
            <a:lvl3pPr marL="990622" indent="0">
              <a:buNone/>
              <a:defRPr sz="2000" b="1"/>
            </a:lvl3pPr>
            <a:lvl4pPr marL="1485934" indent="0">
              <a:buNone/>
              <a:defRPr sz="1700" b="1"/>
            </a:lvl4pPr>
            <a:lvl5pPr marL="1981247" indent="0">
              <a:buNone/>
              <a:defRPr sz="1700" b="1"/>
            </a:lvl5pPr>
            <a:lvl6pPr marL="2476556" indent="0">
              <a:buNone/>
              <a:defRPr sz="1700" b="1"/>
            </a:lvl6pPr>
            <a:lvl7pPr marL="2971869" indent="0">
              <a:buNone/>
              <a:defRPr sz="1700" b="1"/>
            </a:lvl7pPr>
            <a:lvl8pPr marL="3467179" indent="0">
              <a:buNone/>
              <a:defRPr sz="1700" b="1"/>
            </a:lvl8pPr>
            <a:lvl9pPr marL="396249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15982" y="2244859"/>
            <a:ext cx="4538577" cy="4078425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89E6-AAC6-49EC-BFA4-C516994AB36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1158193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D24F4-89E4-4619-8E55-ADEBA82A019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93049"/>
      </p:ext>
    </p:extLst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B7B2-E8C4-484F-8751-C9014B7050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3134216"/>
      </p:ext>
    </p:extLst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4" y="281836"/>
            <a:ext cx="3378085" cy="11994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83" y="281841"/>
            <a:ext cx="5740069" cy="604144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404" y="1481281"/>
            <a:ext cx="3378085" cy="4842003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932C-0801-4E17-95DE-1DA4749054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9597696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590" y="4955064"/>
            <a:ext cx="6160770" cy="5849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590" y="632492"/>
            <a:ext cx="6160770" cy="4247198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5312" indent="0">
              <a:buNone/>
              <a:defRPr sz="3000"/>
            </a:lvl2pPr>
            <a:lvl3pPr marL="990622" indent="0">
              <a:buNone/>
              <a:defRPr sz="2600"/>
            </a:lvl3pPr>
            <a:lvl4pPr marL="1485934" indent="0">
              <a:buNone/>
              <a:defRPr sz="2200"/>
            </a:lvl4pPr>
            <a:lvl5pPr marL="1981247" indent="0">
              <a:buNone/>
              <a:defRPr sz="2200"/>
            </a:lvl5pPr>
            <a:lvl6pPr marL="2476556" indent="0">
              <a:buNone/>
              <a:defRPr sz="2200"/>
            </a:lvl6pPr>
            <a:lvl7pPr marL="2971869" indent="0">
              <a:buNone/>
              <a:defRPr sz="2200"/>
            </a:lvl7pPr>
            <a:lvl8pPr marL="3467179" indent="0">
              <a:buNone/>
              <a:defRPr sz="2200"/>
            </a:lvl8pPr>
            <a:lvl9pPr marL="3962492" indent="0">
              <a:buNone/>
              <a:defRPr sz="22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590" y="5540043"/>
            <a:ext cx="6160770" cy="830759"/>
          </a:xfrm>
        </p:spPr>
        <p:txBody>
          <a:bodyPr/>
          <a:lstStyle>
            <a:lvl1pPr marL="0" indent="0">
              <a:buNone/>
              <a:defRPr sz="1500"/>
            </a:lvl1pPr>
            <a:lvl2pPr marL="495312" indent="0">
              <a:buNone/>
              <a:defRPr sz="1300"/>
            </a:lvl2pPr>
            <a:lvl3pPr marL="990622" indent="0">
              <a:buNone/>
              <a:defRPr sz="1100"/>
            </a:lvl3pPr>
            <a:lvl4pPr marL="1485934" indent="0">
              <a:buNone/>
              <a:defRPr sz="1000"/>
            </a:lvl4pPr>
            <a:lvl5pPr marL="1981247" indent="0">
              <a:buNone/>
              <a:defRPr sz="1000"/>
            </a:lvl5pPr>
            <a:lvl6pPr marL="2476556" indent="0">
              <a:buNone/>
              <a:defRPr sz="1000"/>
            </a:lvl6pPr>
            <a:lvl7pPr marL="2971869" indent="0">
              <a:buNone/>
              <a:defRPr sz="1000"/>
            </a:lvl7pPr>
            <a:lvl8pPr marL="3467179" indent="0">
              <a:buNone/>
              <a:defRPr sz="1000"/>
            </a:lvl8pPr>
            <a:lvl9pPr marL="396249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233E8-1180-4668-924B-DE06DC19DD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5861705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4B6CC-5640-4A54-B62D-90F08212790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5989282"/>
      </p:ext>
    </p:extLst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60537" y="293306"/>
            <a:ext cx="2593728" cy="62331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5790" y="293306"/>
            <a:ext cx="7613613" cy="62331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12767" y="6561142"/>
            <a:ext cx="2397125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508376" y="6561142"/>
            <a:ext cx="3251200" cy="37623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D3D9D-8572-42E5-9F78-A814E1877D5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1194336"/>
      </p:ext>
    </p:extLst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94"/>
            <a:ext cx="4535011" cy="46715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541" y="1651688"/>
            <a:ext cx="4535011" cy="22563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541" y="4065322"/>
            <a:ext cx="4535011" cy="2257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512767" y="6453188"/>
            <a:ext cx="2397125" cy="490538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07453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5B7B2-E8C4-484F-8751-C9014B7050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6752"/>
            <a:ext cx="9241155" cy="117977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3401" y="1651688"/>
            <a:ext cx="4535011" cy="4676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219541" y="1651688"/>
            <a:ext cx="4535011" cy="4676506"/>
          </a:xfrm>
        </p:spPr>
        <p:txBody>
          <a:bodyPr rtlCol="0">
            <a:normAutofit/>
          </a:bodyPr>
          <a:lstStyle/>
          <a:p>
            <a:pPr lvl="0"/>
            <a:endParaRPr lang="tr-TR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7" y="6445250"/>
            <a:ext cx="2397125" cy="471488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450018"/>
            <a:ext cx="3251200" cy="471487"/>
          </a:xfrm>
          <a:prstGeom prst="rect">
            <a:avLst/>
          </a:prstGeom>
        </p:spPr>
        <p:txBody>
          <a:bodyPr lIns="91396" tIns="45698" rIns="91396" bIns="45698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358067" y="6445250"/>
            <a:ext cx="2397125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B740B-9AAD-4853-8497-2D267AA171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2855"/>
      </p:ext>
    </p:extLst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70096" y="2198980"/>
            <a:ext cx="8727758" cy="15173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540197" y="4011242"/>
            <a:ext cx="7187565" cy="180899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5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67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29287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128" y="298452"/>
            <a:ext cx="9720263" cy="10810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3812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0175" y="1522420"/>
            <a:ext cx="481965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942658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6" y="281836"/>
            <a:ext cx="3378085" cy="119944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14483" y="281843"/>
            <a:ext cx="5740069" cy="604144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3406" y="1481283"/>
            <a:ext cx="3378085" cy="4842003"/>
          </a:xfrm>
        </p:spPr>
        <p:txBody>
          <a:bodyPr/>
          <a:lstStyle>
            <a:lvl1pPr marL="0" indent="0">
              <a:buNone/>
              <a:defRPr sz="1500"/>
            </a:lvl1pPr>
            <a:lvl2pPr marL="495195" indent="0">
              <a:buNone/>
              <a:defRPr sz="1300"/>
            </a:lvl2pPr>
            <a:lvl3pPr marL="990388" indent="0">
              <a:buNone/>
              <a:defRPr sz="1100"/>
            </a:lvl3pPr>
            <a:lvl4pPr marL="1485583" indent="0">
              <a:buNone/>
              <a:defRPr sz="1000"/>
            </a:lvl4pPr>
            <a:lvl5pPr marL="1980777" indent="0">
              <a:buNone/>
              <a:defRPr sz="1000"/>
            </a:lvl5pPr>
            <a:lvl6pPr marL="2475970" indent="0">
              <a:buNone/>
              <a:defRPr sz="1000"/>
            </a:lvl6pPr>
            <a:lvl7pPr marL="2971165" indent="0">
              <a:buNone/>
              <a:defRPr sz="1000"/>
            </a:lvl7pPr>
            <a:lvl8pPr marL="3466359" indent="0">
              <a:buNone/>
              <a:defRPr sz="1000"/>
            </a:lvl8pPr>
            <a:lvl9pPr marL="396155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3932C-0801-4E17-95DE-1DA4749054D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2590" y="4955064"/>
            <a:ext cx="6160770" cy="5849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2590" y="632492"/>
            <a:ext cx="6160770" cy="4247198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5195" indent="0">
              <a:buNone/>
              <a:defRPr sz="3000"/>
            </a:lvl2pPr>
            <a:lvl3pPr marL="990388" indent="0">
              <a:buNone/>
              <a:defRPr sz="2600"/>
            </a:lvl3pPr>
            <a:lvl4pPr marL="1485583" indent="0">
              <a:buNone/>
              <a:defRPr sz="2200"/>
            </a:lvl4pPr>
            <a:lvl5pPr marL="1980777" indent="0">
              <a:buNone/>
              <a:defRPr sz="2200"/>
            </a:lvl5pPr>
            <a:lvl6pPr marL="2475970" indent="0">
              <a:buNone/>
              <a:defRPr sz="2200"/>
            </a:lvl6pPr>
            <a:lvl7pPr marL="2971165" indent="0">
              <a:buNone/>
              <a:defRPr sz="2200"/>
            </a:lvl7pPr>
            <a:lvl8pPr marL="3466359" indent="0">
              <a:buNone/>
              <a:defRPr sz="2200"/>
            </a:lvl8pPr>
            <a:lvl9pPr marL="3961554" indent="0">
              <a:buNone/>
              <a:defRPr sz="2200"/>
            </a:lvl9pPr>
          </a:lstStyle>
          <a:p>
            <a:pPr lvl="0"/>
            <a:endParaRPr lang="tr-T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2590" y="5540045"/>
            <a:ext cx="6160770" cy="830759"/>
          </a:xfrm>
        </p:spPr>
        <p:txBody>
          <a:bodyPr/>
          <a:lstStyle>
            <a:lvl1pPr marL="0" indent="0">
              <a:buNone/>
              <a:defRPr sz="1500"/>
            </a:lvl1pPr>
            <a:lvl2pPr marL="495195" indent="0">
              <a:buNone/>
              <a:defRPr sz="1300"/>
            </a:lvl2pPr>
            <a:lvl3pPr marL="990388" indent="0">
              <a:buNone/>
              <a:defRPr sz="1100"/>
            </a:lvl3pPr>
            <a:lvl4pPr marL="1485583" indent="0">
              <a:buNone/>
              <a:defRPr sz="1000"/>
            </a:lvl4pPr>
            <a:lvl5pPr marL="1980777" indent="0">
              <a:buNone/>
              <a:defRPr sz="1000"/>
            </a:lvl5pPr>
            <a:lvl6pPr marL="2475970" indent="0">
              <a:buNone/>
              <a:defRPr sz="1000"/>
            </a:lvl6pPr>
            <a:lvl7pPr marL="2971165" indent="0">
              <a:buNone/>
              <a:defRPr sz="1000"/>
            </a:lvl7pPr>
            <a:lvl8pPr marL="3466359" indent="0">
              <a:buNone/>
              <a:defRPr sz="1000"/>
            </a:lvl8pPr>
            <a:lvl9pPr marL="396155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lIns="91375" tIns="45687" rIns="91375" bIns="45687"/>
          <a:lstStyle>
            <a:lvl1pPr>
              <a:defRPr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233E8-1180-4668-924B-DE06DC19DD4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slideLayout" Target="../slideLayouts/slideLayout3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204792" y="6"/>
            <a:ext cx="9858375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7" tIns="49519" rIns="99037" bIns="495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tr-TR" dirty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4792" y="1466856"/>
            <a:ext cx="9858375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37" tIns="49519" rIns="99037" bIns="495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77414" y="6561144"/>
            <a:ext cx="490537" cy="376237"/>
          </a:xfrm>
          <a:prstGeom prst="rect">
            <a:avLst/>
          </a:prstGeom>
        </p:spPr>
        <p:txBody>
          <a:bodyPr vert="horz" lIns="99037" tIns="49519" rIns="99037" bIns="4951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0C55BD83-438B-4188-AD57-D07A71E5EC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0" r:id="rId1"/>
    <p:sldLayoutId id="2147485951" r:id="rId2"/>
    <p:sldLayoutId id="2147485952" r:id="rId3"/>
    <p:sldLayoutId id="2147485953" r:id="rId4"/>
    <p:sldLayoutId id="2147485954" r:id="rId5"/>
    <p:sldLayoutId id="2147485955" r:id="rId6"/>
    <p:sldLayoutId id="2147485956" r:id="rId7"/>
    <p:sldLayoutId id="2147485957" r:id="rId8"/>
    <p:sldLayoutId id="2147485958" r:id="rId9"/>
    <p:sldLayoutId id="2147485959" r:id="rId10"/>
    <p:sldLayoutId id="2147485960" r:id="rId11"/>
    <p:sldLayoutId id="2147485961" r:id="rId12"/>
    <p:sldLayoutId id="2147485962" r:id="rId13"/>
    <p:sldLayoutId id="2147485963" r:id="rId14"/>
    <p:sldLayoutId id="2147485964" r:id="rId15"/>
  </p:sldLayoutIdLst>
  <p:transition/>
  <p:hf hdr="0"/>
  <p:txStyles>
    <p:titleStyle>
      <a:lvl1pPr algn="ctr" defTabSz="989897" rtl="0" eaLnBrk="0" fontAlgn="base" hangingPunct="0">
        <a:spcBef>
          <a:spcPct val="0"/>
        </a:spcBef>
        <a:spcAft>
          <a:spcPct val="0"/>
        </a:spcAft>
        <a:defRPr sz="4800" b="1" kern="1200">
          <a:solidFill>
            <a:schemeClr val="tx1"/>
          </a:solidFill>
          <a:latin typeface="Calibri"/>
          <a:ea typeface="+mj-ea"/>
          <a:cs typeface="Calibri"/>
        </a:defRPr>
      </a:lvl1pPr>
      <a:lvl2pPr algn="ctr" defTabSz="989897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2pPr>
      <a:lvl3pPr algn="ctr" defTabSz="989897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3pPr>
      <a:lvl4pPr algn="ctr" defTabSz="989897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4pPr>
      <a:lvl5pPr algn="ctr" defTabSz="989897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5pPr>
      <a:lvl6pPr marL="456875" algn="ctr" defTabSz="989897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13751" algn="ctr" defTabSz="989897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370626" algn="ctr" defTabSz="989897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827500" algn="ctr" defTabSz="989897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1213" indent="-371213" algn="l" defTabSz="98989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Calibri"/>
          <a:ea typeface="+mn-ea"/>
          <a:cs typeface="Calibri"/>
        </a:defRPr>
      </a:lvl1pPr>
      <a:lvl2pPr marL="804292" indent="-309343" algn="l" defTabSz="98989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Calibri"/>
          <a:ea typeface="+mn-ea"/>
          <a:cs typeface="Calibri"/>
        </a:defRPr>
      </a:lvl2pPr>
      <a:lvl3pPr marL="1237372" indent="-247474" algn="l" defTabSz="98989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Calibri"/>
          <a:ea typeface="+mn-ea"/>
          <a:cs typeface="Calibri"/>
        </a:defRPr>
      </a:lvl3pPr>
      <a:lvl4pPr marL="1732315" indent="-247474" algn="l" defTabSz="98989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Calibri"/>
          <a:ea typeface="+mn-ea"/>
          <a:cs typeface="Calibri"/>
        </a:defRPr>
      </a:lvl4pPr>
      <a:lvl5pPr marL="2227268" indent="-247474" algn="l" defTabSz="989897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Calibri"/>
          <a:ea typeface="+mn-ea"/>
          <a:cs typeface="Calibri"/>
        </a:defRPr>
      </a:lvl5pPr>
      <a:lvl6pPr marL="2723565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763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3959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09151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195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388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5583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0777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5970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6359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1554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512769" y="284169"/>
            <a:ext cx="924242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5" tIns="45687" rIns="91375" bIns="456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2769" y="1651000"/>
            <a:ext cx="9242425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5" tIns="45687" rIns="91375" bIns="456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8069" y="6561144"/>
            <a:ext cx="2397125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E9C14CB6-704C-446B-945C-5C2B61AB9C8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28" r:id="rId1"/>
    <p:sldLayoutId id="2147485929" r:id="rId2"/>
    <p:sldLayoutId id="2147485930" r:id="rId3"/>
    <p:sldLayoutId id="2147485931" r:id="rId4"/>
    <p:sldLayoutId id="2147485932" r:id="rId5"/>
    <p:sldLayoutId id="2147485933" r:id="rId6"/>
    <p:sldLayoutId id="2147485934" r:id="rId7"/>
    <p:sldLayoutId id="2147485935" r:id="rId8"/>
    <p:sldLayoutId id="2147485936" r:id="rId9"/>
    <p:sldLayoutId id="2147485937" r:id="rId10"/>
    <p:sldLayoutId id="2147485938" r:id="rId11"/>
    <p:sldLayoutId id="2147485965" r:id="rId12"/>
    <p:sldLayoutId id="2147485966" r:id="rId13"/>
    <p:sldLayoutId id="2147485967" r:id="rId14"/>
    <p:sldLayoutId id="2147485968" r:id="rId15"/>
    <p:sldLayoutId id="2147485969" r:id="rId16"/>
    <p:sldLayoutId id="2147485970" r:id="rId17"/>
  </p:sldLayoutIdLst>
  <p:transition/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687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5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62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5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657" indent="-34265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23" indent="-2855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87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063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938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14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691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66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40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5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1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26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00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75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52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27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03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512769" y="284169"/>
            <a:ext cx="9242425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5" tIns="45687" rIns="91375" bIns="456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12769" y="1651000"/>
            <a:ext cx="9242425" cy="467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5" tIns="45687" rIns="91375" bIns="456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2769" y="6561144"/>
            <a:ext cx="2397125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8376" y="6561144"/>
            <a:ext cx="3251200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58069" y="6561144"/>
            <a:ext cx="2397125" cy="376237"/>
          </a:xfrm>
          <a:prstGeom prst="rect">
            <a:avLst/>
          </a:prstGeom>
        </p:spPr>
        <p:txBody>
          <a:bodyPr vert="horz" lIns="91375" tIns="45687" rIns="91375" bIns="456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192285CF-1936-4845-81CE-71CDAE8E41A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39" r:id="rId1"/>
    <p:sldLayoutId id="2147485940" r:id="rId2"/>
    <p:sldLayoutId id="2147485941" r:id="rId3"/>
    <p:sldLayoutId id="2147485942" r:id="rId4"/>
    <p:sldLayoutId id="2147485943" r:id="rId5"/>
    <p:sldLayoutId id="2147485944" r:id="rId6"/>
    <p:sldLayoutId id="2147485945" r:id="rId7"/>
    <p:sldLayoutId id="2147485946" r:id="rId8"/>
    <p:sldLayoutId id="2147485947" r:id="rId9"/>
    <p:sldLayoutId id="2147485948" r:id="rId10"/>
    <p:sldLayoutId id="2147485949" r:id="rId11"/>
    <p:sldLayoutId id="2147485971" r:id="rId12"/>
    <p:sldLayoutId id="2147486028" r:id="rId13"/>
  </p:sldLayoutIdLst>
  <p:transition/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itchFamily="34" charset="0"/>
        </a:defRPr>
      </a:lvl5pPr>
      <a:lvl6pPr marL="45687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5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62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5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657" indent="-34265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2423" indent="-285546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87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063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938" indent="-22843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814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691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566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440" indent="-228438" algn="l" defTabSz="9137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75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51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626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500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375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252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127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003" algn="l" defTabSz="9137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179777"/>
          </a:xfrm>
          <a:prstGeom prst="rect">
            <a:avLst/>
          </a:prstGeom>
        </p:spPr>
        <p:txBody>
          <a:bodyPr vert="horz" lIns="99037" tIns="49519" rIns="99037" bIns="49519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13402" y="1651696"/>
            <a:ext cx="9241155" cy="4671590"/>
          </a:xfrm>
          <a:prstGeom prst="rect">
            <a:avLst/>
          </a:prstGeom>
        </p:spPr>
        <p:txBody>
          <a:bodyPr vert="horz" lIns="99037" tIns="49519" rIns="99037" bIns="49519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513402" y="6560880"/>
            <a:ext cx="2395855" cy="376873"/>
          </a:xfrm>
          <a:prstGeom prst="rect">
            <a:avLst/>
          </a:prstGeom>
        </p:spPr>
        <p:txBody>
          <a:bodyPr vert="horz" lIns="99037" tIns="49519" rIns="99037" bIns="49519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16.09.2018</a:t>
            </a: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508216" y="6560880"/>
            <a:ext cx="3251518" cy="376873"/>
          </a:xfrm>
          <a:prstGeom prst="rect">
            <a:avLst/>
          </a:prstGeom>
        </p:spPr>
        <p:txBody>
          <a:bodyPr vert="horz" lIns="99037" tIns="49519" rIns="99037" bIns="49519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/>
              <a:t>TJOD İstanbul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358702" y="6560880"/>
            <a:ext cx="2395855" cy="376873"/>
          </a:xfrm>
          <a:prstGeom prst="rect">
            <a:avLst/>
          </a:prstGeom>
        </p:spPr>
        <p:txBody>
          <a:bodyPr vert="horz" lIns="99037" tIns="49519" rIns="99037" bIns="49519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55BD83-438B-4188-AD57-D07A71E5ECE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128" r:id="rId1"/>
    <p:sldLayoutId id="2147486129" r:id="rId2"/>
    <p:sldLayoutId id="2147486130" r:id="rId3"/>
    <p:sldLayoutId id="2147486131" r:id="rId4"/>
    <p:sldLayoutId id="2147486132" r:id="rId5"/>
    <p:sldLayoutId id="2147486133" r:id="rId6"/>
    <p:sldLayoutId id="2147486134" r:id="rId7"/>
    <p:sldLayoutId id="2147486135" r:id="rId8"/>
    <p:sldLayoutId id="2147486136" r:id="rId9"/>
    <p:sldLayoutId id="2147486137" r:id="rId10"/>
    <p:sldLayoutId id="2147486138" r:id="rId11"/>
    <p:sldLayoutId id="2147486139" r:id="rId12"/>
  </p:sldLayoutIdLst>
  <p:hf hdr="0"/>
  <p:txStyles>
    <p:titleStyle>
      <a:lvl1pPr algn="ctr" defTabSz="990388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396" indent="-371396" algn="l" defTabSz="99038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4690" indent="-309496" algn="l" defTabSz="990388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7987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178" indent="-247598" algn="l" defTabSz="99038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8374" indent="-247598" algn="l" defTabSz="99038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565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18763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3959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09151" indent="-247598" algn="l" defTabSz="99038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195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388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5583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0777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5970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6359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1554" algn="l" defTabSz="99038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204792" y="4"/>
            <a:ext cx="9858375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61" tIns="49531" rIns="99061" bIns="4953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4792" y="1466854"/>
            <a:ext cx="9858375" cy="543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61" tIns="49531" rIns="99061" bIns="495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777414" y="6561142"/>
            <a:ext cx="490537" cy="376237"/>
          </a:xfrm>
          <a:prstGeom prst="rect">
            <a:avLst/>
          </a:prstGeom>
        </p:spPr>
        <p:txBody>
          <a:bodyPr vert="horz" lIns="99061" tIns="49531" rIns="99061" bIns="49531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  <a:latin typeface="Times New Roman" charset="0"/>
                <a:cs typeface="Arial" charset="0"/>
              </a:defRPr>
            </a:lvl1pPr>
          </a:lstStyle>
          <a:p>
            <a:pPr>
              <a:defRPr/>
            </a:pPr>
            <a:fld id="{0C55BD83-438B-4188-AD57-D07A71E5ECE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5315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141" r:id="rId1"/>
    <p:sldLayoutId id="2147486142" r:id="rId2"/>
    <p:sldLayoutId id="2147486143" r:id="rId3"/>
    <p:sldLayoutId id="2147486144" r:id="rId4"/>
    <p:sldLayoutId id="2147486145" r:id="rId5"/>
    <p:sldLayoutId id="2147486146" r:id="rId6"/>
    <p:sldLayoutId id="2147486147" r:id="rId7"/>
    <p:sldLayoutId id="2147486148" r:id="rId8"/>
    <p:sldLayoutId id="2147486149" r:id="rId9"/>
    <p:sldLayoutId id="2147486150" r:id="rId10"/>
    <p:sldLayoutId id="2147486151" r:id="rId11"/>
    <p:sldLayoutId id="2147486152" r:id="rId12"/>
    <p:sldLayoutId id="2147486153" r:id="rId13"/>
    <p:sldLayoutId id="2147486154" r:id="rId14"/>
    <p:sldLayoutId id="2147486155" r:id="rId15"/>
  </p:sldLayoutIdLst>
  <p:transition/>
  <p:hf hdr="0"/>
  <p:txStyles>
    <p:titleStyle>
      <a:lvl1pPr algn="ctr" defTabSz="990131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2pPr>
      <a:lvl3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3pPr>
      <a:lvl4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4pPr>
      <a:lvl5pPr algn="ctr" defTabSz="990131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entury Gothic" pitchFamily="34" charset="0"/>
        </a:defRPr>
      </a:lvl5pPr>
      <a:lvl6pPr marL="456983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13967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370951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827934" algn="ctr" defTabSz="990131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1300" indent="-371300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4482" indent="-309417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37665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2727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27795" indent="-247532" algn="l" defTabSz="990131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24211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19526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14837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10148" indent="-247656" algn="l" defTabSz="990622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531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062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85934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81247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76556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6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7179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2492" algn="l" defTabSz="99062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4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3455" y="2591"/>
            <a:ext cx="9958388" cy="6779691"/>
          </a:xfrm>
        </p:spPr>
        <p:txBody>
          <a:bodyPr lIns="99739" tIns="49869" rIns="99739" bIns="49869" rtlCol="0">
            <a:noAutofit/>
          </a:bodyPr>
          <a:lstStyle/>
          <a:p>
            <a:pPr defTabSz="990271">
              <a:lnSpc>
                <a:spcPct val="90000"/>
              </a:lnSpc>
              <a:defRPr/>
            </a:pPr>
            <a:r>
              <a:rPr lang="tr-TR" sz="6000" b="1" dirty="0" err="1"/>
              <a:t>Ürojinekolojide</a:t>
            </a:r>
            <a:r>
              <a:rPr lang="tr-TR" sz="6000" b="1" dirty="0"/>
              <a:t> </a:t>
            </a:r>
            <a:r>
              <a:rPr lang="tr-TR" sz="6000" b="1" dirty="0" err="1"/>
              <a:t>Meşler</a:t>
            </a:r>
            <a:r>
              <a:rPr lang="tr-TR" sz="6000" b="1" dirty="0"/>
              <a:t> ve Sorunlar, Hayat Kalitesine Etkileri, </a:t>
            </a:r>
            <a:br>
              <a:rPr lang="tr-TR" sz="6000" b="1" dirty="0"/>
            </a:br>
            <a:r>
              <a:rPr lang="tr-TR" sz="6000" b="1" dirty="0"/>
              <a:t>Kullanılmalı mı? </a:t>
            </a:r>
            <a:br>
              <a:rPr lang="tr-TR" sz="6000" b="1" dirty="0"/>
            </a:br>
            <a:r>
              <a:rPr lang="tr-TR" sz="6000" b="1" dirty="0"/>
              <a:t>Ne Değişti?</a:t>
            </a:r>
            <a:br>
              <a:rPr lang="tr-TR" sz="4400" b="1" dirty="0"/>
            </a:br>
            <a:br>
              <a:rPr lang="tr-TR" sz="4400" b="1" dirty="0">
                <a:solidFill>
                  <a:srgbClr val="FF3300"/>
                </a:solidFill>
              </a:rPr>
            </a:br>
            <a:br>
              <a:rPr lang="tr-TR" sz="2800" b="1" dirty="0">
                <a:solidFill>
                  <a:srgbClr val="FF3300"/>
                </a:solidFill>
              </a:rPr>
            </a:br>
            <a:r>
              <a:rPr lang="tr-TR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Prof. Dr. Fuat Demirci</a:t>
            </a:r>
            <a:br>
              <a:rPr lang="tr-TR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tr-T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Acıbadem Kadıköy Hastanesi</a:t>
            </a:r>
          </a:p>
        </p:txBody>
      </p:sp>
    </p:spTree>
    <p:extLst>
      <p:ext uri="{BB962C8B-B14F-4D97-AF65-F5344CB8AC3E}">
        <p14:creationId xmlns:p14="http://schemas.microsoft.com/office/powerpoint/2010/main" val="171515615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E947BAB-BAA2-BD4D-885C-0E30D07A4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Meşlerde</a:t>
            </a:r>
            <a:r>
              <a:rPr lang="tr-TR" b="1" dirty="0"/>
              <a:t> yenilik var mı?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15F6705-266B-0444-AD5F-04DA352023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r>
              <a:rPr lang="tr-TR" dirty="0"/>
              <a:t>Ultra </a:t>
            </a:r>
            <a:r>
              <a:rPr lang="tr-TR" dirty="0" err="1"/>
              <a:t>light</a:t>
            </a:r>
            <a:r>
              <a:rPr lang="tr-TR" dirty="0"/>
              <a:t> 	1 mm </a:t>
            </a:r>
            <a:r>
              <a:rPr lang="tr-TR" dirty="0" err="1"/>
              <a:t>por</a:t>
            </a:r>
            <a:r>
              <a:rPr lang="tr-TR" dirty="0"/>
              <a:t> aralığı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Kombine 	</a:t>
            </a:r>
            <a:r>
              <a:rPr lang="tr-TR" dirty="0" err="1"/>
              <a:t>Polipropilen+Poliglactin</a:t>
            </a:r>
            <a:r>
              <a:rPr lang="tr-TR" dirty="0"/>
              <a:t> 910</a:t>
            </a:r>
          </a:p>
          <a:p>
            <a:endParaRPr lang="tr-TR" dirty="0"/>
          </a:p>
          <a:p>
            <a:r>
              <a:rPr lang="tr-TR" dirty="0" err="1"/>
              <a:t>Polyurethan</a:t>
            </a:r>
            <a:endParaRPr lang="tr-TR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D3C4419-36CE-DE4D-990D-E6172B6C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E356349-C6F4-7245-AE90-4E7C1C1FC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20D6700-ACA9-2144-A8F7-D0D4C6518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11</a:t>
            </a:fld>
            <a:endParaRPr lang="tr-TR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656B3FBD-EAD1-A440-A638-28E883B98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895" y="4705911"/>
            <a:ext cx="3339941" cy="115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21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Cerrahi kit komplikasyonları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tr-TR" sz="8600" dirty="0" err="1"/>
              <a:t>Cidi</a:t>
            </a:r>
            <a:r>
              <a:rPr lang="tr-TR" sz="8600" dirty="0"/>
              <a:t> kanama			      	 &lt;%1</a:t>
            </a:r>
          </a:p>
          <a:p>
            <a:r>
              <a:rPr lang="tr-TR" sz="8600" dirty="0" err="1"/>
              <a:t>Viseral</a:t>
            </a:r>
            <a:r>
              <a:rPr lang="tr-TR" sz="8600" dirty="0"/>
              <a:t> yaralanma				&lt;% 1</a:t>
            </a:r>
          </a:p>
          <a:p>
            <a:r>
              <a:rPr lang="tr-TR" sz="8600" dirty="0" err="1"/>
              <a:t>Retansiyon</a:t>
            </a:r>
            <a:r>
              <a:rPr lang="tr-TR" sz="8600" dirty="0"/>
              <a:t>					% 1</a:t>
            </a:r>
          </a:p>
          <a:p>
            <a:r>
              <a:rPr lang="tr-TR" sz="8600" dirty="0">
                <a:solidFill>
                  <a:srgbClr val="FF0000"/>
                </a:solidFill>
              </a:rPr>
              <a:t>Cerrahi gerektiren ağrı/</a:t>
            </a:r>
            <a:r>
              <a:rPr lang="tr-TR" sz="8600" dirty="0" err="1">
                <a:solidFill>
                  <a:srgbClr val="FF0000"/>
                </a:solidFill>
              </a:rPr>
              <a:t>disparoni</a:t>
            </a:r>
            <a:r>
              <a:rPr lang="tr-TR" sz="8600" dirty="0">
                <a:solidFill>
                  <a:srgbClr val="FF0000"/>
                </a:solidFill>
              </a:rPr>
              <a:t>	 %1-5</a:t>
            </a:r>
          </a:p>
          <a:p>
            <a:r>
              <a:rPr lang="tr-TR" sz="8600" dirty="0"/>
              <a:t>Fistül					%. 0 1-2</a:t>
            </a:r>
          </a:p>
          <a:p>
            <a:r>
              <a:rPr lang="tr-TR" sz="8600" dirty="0">
                <a:solidFill>
                  <a:srgbClr val="FF0000"/>
                </a:solidFill>
              </a:rPr>
              <a:t>Erozyon 					% 5-10</a:t>
            </a:r>
          </a:p>
          <a:p>
            <a:r>
              <a:rPr lang="tr-TR" sz="8600" dirty="0"/>
              <a:t>De </a:t>
            </a:r>
            <a:r>
              <a:rPr lang="tr-TR" sz="8600" dirty="0" err="1"/>
              <a:t>novo</a:t>
            </a:r>
            <a:r>
              <a:rPr lang="tr-TR" sz="8600" dirty="0"/>
              <a:t> USI				% 5</a:t>
            </a:r>
          </a:p>
          <a:p>
            <a:r>
              <a:rPr lang="tr-TR" sz="8600" dirty="0"/>
              <a:t>Büzüşme					% 1</a:t>
            </a:r>
          </a:p>
          <a:p>
            <a:r>
              <a:rPr lang="tr-TR" sz="8600" dirty="0" err="1"/>
              <a:t>Rekürens</a:t>
            </a:r>
            <a:r>
              <a:rPr lang="tr-TR" sz="8600" dirty="0"/>
              <a:t> 					% 5-10</a:t>
            </a:r>
          </a:p>
          <a:p>
            <a:pPr marL="0" indent="0">
              <a:buNone/>
            </a:pPr>
            <a:endParaRPr lang="tr-TR" sz="8000" dirty="0"/>
          </a:p>
          <a:p>
            <a:pPr marL="0" indent="0">
              <a:buNone/>
            </a:pPr>
            <a:r>
              <a:rPr lang="tr-TR" sz="8000" dirty="0"/>
              <a:t>Avustralya </a:t>
            </a:r>
            <a:r>
              <a:rPr lang="tr-TR" sz="8000" dirty="0" err="1"/>
              <a:t>Urojinekoloji</a:t>
            </a:r>
            <a:r>
              <a:rPr lang="tr-TR" sz="8000" dirty="0"/>
              <a:t> Derneği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12</a:t>
            </a:fld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81928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Komplikasyonlar</a:t>
            </a:r>
            <a:r>
              <a:rPr lang="en-US" b="1" dirty="0"/>
              <a:t>: </a:t>
            </a:r>
            <a:r>
              <a:rPr lang="en-US" b="1" dirty="0" err="1"/>
              <a:t>Avusturya</a:t>
            </a:r>
            <a:r>
              <a:rPr lang="en-US" b="1" dirty="0"/>
              <a:t> </a:t>
            </a:r>
            <a:r>
              <a:rPr lang="en-US" b="1" dirty="0" err="1"/>
              <a:t>çalışması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2006-210 </a:t>
            </a:r>
            <a:r>
              <a:rPr lang="en-US" dirty="0" err="1"/>
              <a:t>arası</a:t>
            </a:r>
            <a:r>
              <a:rPr lang="en-US" dirty="0"/>
              <a:t> 20 </a:t>
            </a:r>
            <a:r>
              <a:rPr lang="en-US" dirty="0" err="1"/>
              <a:t>merkez</a:t>
            </a:r>
            <a:r>
              <a:rPr lang="en-US" dirty="0"/>
              <a:t>, 726 hasta</a:t>
            </a:r>
          </a:p>
          <a:p>
            <a:r>
              <a:rPr lang="en-US" dirty="0" err="1"/>
              <a:t>İntraop</a:t>
            </a:r>
            <a:r>
              <a:rPr lang="en-US" dirty="0"/>
              <a:t> </a:t>
            </a:r>
            <a:r>
              <a:rPr lang="en-US" dirty="0" err="1"/>
              <a:t>komplikasyon</a:t>
            </a:r>
            <a:r>
              <a:rPr lang="en-US" dirty="0"/>
              <a:t> % 7</a:t>
            </a:r>
          </a:p>
          <a:p>
            <a:pPr lvl="1"/>
            <a:r>
              <a:rPr lang="en-US" dirty="0" err="1"/>
              <a:t>Kanama</a:t>
            </a:r>
            <a:r>
              <a:rPr lang="en-US" dirty="0"/>
              <a:t> &gt;300 ml % 2.2</a:t>
            </a:r>
          </a:p>
          <a:p>
            <a:pPr lvl="1"/>
            <a:r>
              <a:rPr lang="en-US" dirty="0" err="1"/>
              <a:t>Mesane</a:t>
            </a:r>
            <a:r>
              <a:rPr lang="en-US" dirty="0"/>
              <a:t>, </a:t>
            </a:r>
            <a:r>
              <a:rPr lang="en-US" dirty="0" err="1"/>
              <a:t>barsak</a:t>
            </a:r>
            <a:r>
              <a:rPr lang="en-US" dirty="0"/>
              <a:t> </a:t>
            </a:r>
            <a:r>
              <a:rPr lang="en-US" dirty="0" err="1"/>
              <a:t>yaralanması</a:t>
            </a:r>
            <a:r>
              <a:rPr lang="en-US" dirty="0"/>
              <a:t> % 1.2</a:t>
            </a:r>
          </a:p>
          <a:p>
            <a:pPr lvl="1"/>
            <a:r>
              <a:rPr lang="en-US" dirty="0" err="1"/>
              <a:t>Üreterle</a:t>
            </a:r>
            <a:r>
              <a:rPr lang="en-US" dirty="0"/>
              <a:t> </a:t>
            </a:r>
            <a:r>
              <a:rPr lang="en-US" dirty="0" err="1"/>
              <a:t>ilişkil</a:t>
            </a:r>
            <a:r>
              <a:rPr lang="en-US" dirty="0"/>
              <a:t> </a:t>
            </a:r>
            <a:r>
              <a:rPr lang="en-US" dirty="0" err="1"/>
              <a:t>kmopl</a:t>
            </a:r>
            <a:r>
              <a:rPr lang="en-US" dirty="0"/>
              <a:t>.		%0.1</a:t>
            </a:r>
          </a:p>
          <a:p>
            <a:r>
              <a:rPr lang="en-US" dirty="0" err="1">
                <a:solidFill>
                  <a:srgbClr val="FF0000"/>
                </a:solidFill>
              </a:rPr>
              <a:t>Meş</a:t>
            </a:r>
            <a:r>
              <a:rPr lang="en-US" dirty="0">
                <a:solidFill>
                  <a:srgbClr val="FF0000"/>
                </a:solidFill>
              </a:rPr>
              <a:t> exposure % 12</a:t>
            </a:r>
          </a:p>
          <a:p>
            <a:r>
              <a:rPr lang="en-US" sz="4300" dirty="0" err="1">
                <a:solidFill>
                  <a:srgbClr val="FF0000"/>
                </a:solidFill>
              </a:rPr>
              <a:t>Disparoni</a:t>
            </a:r>
            <a:r>
              <a:rPr lang="en-US" sz="4300" dirty="0">
                <a:solidFill>
                  <a:srgbClr val="FF0000"/>
                </a:solidFill>
              </a:rPr>
              <a:t> % 10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400" dirty="0" err="1"/>
              <a:t>Bjelic-Radisic</a:t>
            </a:r>
            <a:r>
              <a:rPr lang="en-US" sz="2400" dirty="0"/>
              <a:t> , </a:t>
            </a:r>
            <a:r>
              <a:rPr lang="en-US" sz="2400" dirty="0" err="1"/>
              <a:t>Int</a:t>
            </a:r>
            <a:r>
              <a:rPr lang="en-US" sz="2400" dirty="0"/>
              <a:t> </a:t>
            </a:r>
            <a:r>
              <a:rPr lang="en-US" sz="2400" dirty="0" err="1"/>
              <a:t>urogynecol</a:t>
            </a:r>
            <a:r>
              <a:rPr lang="en-US" sz="2400" dirty="0"/>
              <a:t> J. 2014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13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361944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Meş</a:t>
            </a:r>
            <a:r>
              <a:rPr lang="en-US" b="1" dirty="0"/>
              <a:t> vs. KA  </a:t>
            </a:r>
            <a:r>
              <a:rPr lang="en-US" sz="2400" dirty="0"/>
              <a:t>(</a:t>
            </a:r>
            <a:r>
              <a:rPr lang="en-US" sz="2400" dirty="0" err="1"/>
              <a:t>Kanıta</a:t>
            </a:r>
            <a:r>
              <a:rPr lang="en-US" sz="2400" dirty="0"/>
              <a:t> </a:t>
            </a:r>
            <a:r>
              <a:rPr lang="en-US" sz="2400" dirty="0" err="1"/>
              <a:t>dayalı</a:t>
            </a:r>
            <a:r>
              <a:rPr lang="en-US" sz="2400" dirty="0"/>
              <a:t> tıp)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3773 hasta, 40 çalışma</a:t>
            </a:r>
          </a:p>
          <a:p>
            <a:r>
              <a:rPr lang="tr-TR" dirty="0" err="1"/>
              <a:t>Kolporafi</a:t>
            </a:r>
            <a:r>
              <a:rPr lang="tr-TR" dirty="0"/>
              <a:t> </a:t>
            </a:r>
            <a:r>
              <a:rPr lang="tr-TR" dirty="0" err="1"/>
              <a:t>anterior</a:t>
            </a:r>
            <a:r>
              <a:rPr lang="tr-TR" dirty="0"/>
              <a:t> geçirenlerde </a:t>
            </a:r>
            <a:r>
              <a:rPr lang="tr-TR" dirty="0" err="1"/>
              <a:t>nüks</a:t>
            </a:r>
            <a:r>
              <a:rPr lang="tr-TR" dirty="0"/>
              <a:t> olasılığı anlamlı olarak fazla (R.R 3.55).</a:t>
            </a:r>
          </a:p>
          <a:p>
            <a:r>
              <a:rPr lang="tr-TR" dirty="0"/>
              <a:t>Hasta memnuniyeti, hayat kalitesi ve de </a:t>
            </a:r>
            <a:r>
              <a:rPr lang="tr-TR" dirty="0" err="1"/>
              <a:t>novo</a:t>
            </a:r>
            <a:r>
              <a:rPr lang="tr-TR" dirty="0"/>
              <a:t> </a:t>
            </a:r>
            <a:r>
              <a:rPr lang="tr-TR" dirty="0" err="1">
                <a:solidFill>
                  <a:srgbClr val="FF0000"/>
                </a:solidFill>
              </a:rPr>
              <a:t>disparonide</a:t>
            </a:r>
            <a:r>
              <a:rPr lang="tr-TR" dirty="0"/>
              <a:t> fark bulunmamış.</a:t>
            </a:r>
          </a:p>
          <a:p>
            <a:r>
              <a:rPr lang="tr-TR" dirty="0"/>
              <a:t>Total </a:t>
            </a:r>
            <a:r>
              <a:rPr lang="tr-TR" dirty="0" err="1"/>
              <a:t>meş</a:t>
            </a:r>
            <a:r>
              <a:rPr lang="tr-TR" dirty="0"/>
              <a:t> erozyonu % 10 bulunmuş.</a:t>
            </a:r>
          </a:p>
          <a:p>
            <a:r>
              <a:rPr lang="tr-TR" dirty="0" err="1"/>
              <a:t>Kolporafi</a:t>
            </a:r>
            <a:r>
              <a:rPr lang="tr-TR" dirty="0"/>
              <a:t> </a:t>
            </a:r>
            <a:r>
              <a:rPr lang="tr-TR" dirty="0" err="1"/>
              <a:t>posterior</a:t>
            </a:r>
            <a:r>
              <a:rPr lang="tr-TR" dirty="0"/>
              <a:t> için yeterli data yok.</a:t>
            </a:r>
          </a:p>
          <a:p>
            <a:pPr marL="0" indent="0">
              <a:buNone/>
            </a:pPr>
            <a:endParaRPr lang="tr-TR" sz="2000" dirty="0"/>
          </a:p>
          <a:p>
            <a:pPr marL="0" indent="0">
              <a:buNone/>
            </a:pPr>
            <a:r>
              <a:rPr lang="tr-TR" sz="2000" dirty="0" err="1"/>
              <a:t>Maher</a:t>
            </a:r>
            <a:r>
              <a:rPr lang="tr-TR" sz="2000" dirty="0"/>
              <a:t> ve ark. T</a:t>
            </a:r>
            <a:r>
              <a:rPr lang="en-US" sz="2000" dirty="0"/>
              <a:t>he updated </a:t>
            </a:r>
            <a:r>
              <a:rPr lang="en-US" sz="2000" dirty="0" err="1"/>
              <a:t>cochrane</a:t>
            </a:r>
            <a:r>
              <a:rPr lang="en-US" sz="2000" dirty="0"/>
              <a:t> summary review. Int. </a:t>
            </a:r>
            <a:r>
              <a:rPr lang="en-US" sz="2000" dirty="0" err="1"/>
              <a:t>Urogynecol</a:t>
            </a:r>
            <a:r>
              <a:rPr lang="en-US" sz="2000" dirty="0"/>
              <a:t> J. </a:t>
            </a:r>
            <a:r>
              <a:rPr lang="tr-TR" sz="2000" dirty="0"/>
              <a:t>2011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14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84B71138-544D-5745-864E-C81D8CFA8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295" y="-7197"/>
            <a:ext cx="1930246" cy="22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4611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762" y="1681182"/>
            <a:ext cx="8771315" cy="3627815"/>
          </a:xfrm>
        </p:spPr>
        <p:txBody>
          <a:bodyPr/>
          <a:lstStyle/>
          <a:p>
            <a:pPr eaLnBrk="1" hangingPunct="1"/>
            <a:endParaRPr lang="tr-TR" altLang="tr-TR" dirty="0">
              <a:solidFill>
                <a:schemeClr val="bg1"/>
              </a:solidFill>
            </a:endParaRPr>
          </a:p>
          <a:p>
            <a:pPr eaLnBrk="1" hangingPunct="1"/>
            <a:endParaRPr lang="tr-TR" altLang="tr-TR" dirty="0">
              <a:solidFill>
                <a:schemeClr val="bg1"/>
              </a:solidFill>
            </a:endParaRPr>
          </a:p>
        </p:txBody>
      </p:sp>
      <p:sp>
        <p:nvSpPr>
          <p:cNvPr id="58371" name="Text Box 6"/>
          <p:cNvSpPr txBox="1">
            <a:spLocks noChangeArrowheads="1"/>
          </p:cNvSpPr>
          <p:nvPr/>
        </p:nvSpPr>
        <p:spPr bwMode="auto">
          <a:xfrm>
            <a:off x="2848157" y="1622194"/>
            <a:ext cx="4384838" cy="39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tr-TR" sz="1858">
              <a:latin typeface="Arial" charset="0"/>
              <a:cs typeface="Arial" charset="0"/>
            </a:endParaRPr>
          </a:p>
        </p:txBody>
      </p:sp>
      <p:sp>
        <p:nvSpPr>
          <p:cNvPr id="58372" name="Text Box 7"/>
          <p:cNvSpPr txBox="1">
            <a:spLocks noChangeArrowheads="1"/>
          </p:cNvSpPr>
          <p:nvPr/>
        </p:nvSpPr>
        <p:spPr bwMode="auto">
          <a:xfrm>
            <a:off x="894971" y="1977766"/>
            <a:ext cx="8589433" cy="3308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890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tr-TR" altLang="tr-TR" sz="2890" dirty="0">
                <a:latin typeface="Arial" charset="0"/>
                <a:cs typeface="Arial" charset="0"/>
              </a:rPr>
              <a:t>Ön </a:t>
            </a:r>
            <a:r>
              <a:rPr lang="tr-TR" altLang="tr-TR" sz="2890" dirty="0" err="1">
                <a:latin typeface="Arial" charset="0"/>
                <a:cs typeface="Arial" charset="0"/>
              </a:rPr>
              <a:t>kompartman</a:t>
            </a:r>
            <a:r>
              <a:rPr lang="tr-TR" altLang="tr-TR" sz="2890" dirty="0">
                <a:latin typeface="Arial" charset="0"/>
                <a:cs typeface="Arial" charset="0"/>
              </a:rPr>
              <a:t> </a:t>
            </a:r>
            <a:r>
              <a:rPr lang="tr-TR" altLang="tr-TR" sz="2890" dirty="0" err="1">
                <a:latin typeface="Arial" charset="0"/>
                <a:cs typeface="Arial" charset="0"/>
              </a:rPr>
              <a:t>polipropilen</a:t>
            </a:r>
            <a:r>
              <a:rPr lang="tr-TR" altLang="tr-TR" sz="2890" dirty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tr-TR" altLang="tr-TR" sz="2890" dirty="0">
                <a:latin typeface="Arial" charset="0"/>
                <a:cs typeface="Arial" charset="0"/>
              </a:rPr>
              <a:t>    mesh desteği 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tr-TR" altLang="tr-TR" sz="2890" dirty="0">
                <a:latin typeface="Arial" charset="0"/>
                <a:cs typeface="Arial" charset="0"/>
              </a:rPr>
              <a:t> serbest yerleştirme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tr-TR" altLang="tr-TR" sz="2890" dirty="0">
                <a:latin typeface="Arial" charset="0"/>
                <a:cs typeface="Arial" charset="0"/>
              </a:rPr>
              <a:t> </a:t>
            </a:r>
            <a:r>
              <a:rPr lang="tr-TR" altLang="tr-TR" sz="2890" dirty="0" err="1">
                <a:latin typeface="Arial" charset="0"/>
                <a:cs typeface="Arial" charset="0"/>
              </a:rPr>
              <a:t>transobtrator</a:t>
            </a:r>
            <a:r>
              <a:rPr lang="tr-TR" altLang="tr-TR" sz="2890" dirty="0">
                <a:latin typeface="Arial" charset="0"/>
                <a:cs typeface="Arial" charset="0"/>
              </a:rPr>
              <a:t> mesh </a:t>
            </a:r>
          </a:p>
          <a:p>
            <a:pPr lvl="1" eaLnBrk="1" hangingPunct="1">
              <a:spcBef>
                <a:spcPct val="50000"/>
              </a:spcBef>
              <a:buFontTx/>
              <a:buChar char="•"/>
            </a:pPr>
            <a:r>
              <a:rPr lang="tr-TR" altLang="tr-TR" sz="2890" dirty="0">
                <a:latin typeface="Arial" charset="0"/>
                <a:cs typeface="Arial" charset="0"/>
              </a:rPr>
              <a:t> Cerrahi kit</a:t>
            </a:r>
          </a:p>
        </p:txBody>
      </p:sp>
      <p:sp>
        <p:nvSpPr>
          <p:cNvPr id="58373" name="Text Box 8"/>
          <p:cNvSpPr txBox="1">
            <a:spLocks noChangeArrowheads="1"/>
          </p:cNvSpPr>
          <p:nvPr/>
        </p:nvSpPr>
        <p:spPr bwMode="auto">
          <a:xfrm>
            <a:off x="4837393" y="6501883"/>
            <a:ext cx="4756795" cy="39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tr-TR" altLang="tr-TR" sz="1858" i="1" dirty="0" err="1">
                <a:latin typeface="Arial" charset="0"/>
                <a:cs typeface="Arial" charset="0"/>
              </a:rPr>
              <a:t>Maher</a:t>
            </a:r>
            <a:r>
              <a:rPr lang="tr-TR" altLang="tr-TR" sz="1858" i="1" dirty="0">
                <a:latin typeface="Arial" charset="0"/>
                <a:cs typeface="Arial" charset="0"/>
              </a:rPr>
              <a:t> et al</a:t>
            </a:r>
            <a:r>
              <a:rPr lang="tr-TR" altLang="tr-TR" sz="1858" b="1" i="1" dirty="0">
                <a:latin typeface="Arial" charset="0"/>
                <a:cs typeface="Arial" charset="0"/>
              </a:rPr>
              <a:t>. 2013 </a:t>
            </a:r>
            <a:r>
              <a:rPr lang="tr-TR" altLang="tr-TR" sz="1858" i="1" dirty="0" err="1">
                <a:latin typeface="Arial" charset="0"/>
                <a:cs typeface="Arial" charset="0"/>
              </a:rPr>
              <a:t>Cochrane</a:t>
            </a:r>
            <a:r>
              <a:rPr lang="tr-TR" altLang="tr-TR" sz="1858" i="1" dirty="0">
                <a:latin typeface="Arial" charset="0"/>
                <a:cs typeface="Arial" charset="0"/>
              </a:rPr>
              <a:t> </a:t>
            </a:r>
            <a:r>
              <a:rPr lang="tr-TR" altLang="tr-TR" sz="1858" i="1" dirty="0" err="1">
                <a:latin typeface="Arial" charset="0"/>
                <a:cs typeface="Arial" charset="0"/>
              </a:rPr>
              <a:t>Colboration</a:t>
            </a:r>
            <a:r>
              <a:rPr lang="tr-TR" altLang="tr-TR" sz="1858" i="1" dirty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24582" name="8 Başlık"/>
          <p:cNvSpPr>
            <a:spLocks noGrp="1"/>
          </p:cNvSpPr>
          <p:nvPr>
            <p:ph type="title"/>
          </p:nvPr>
        </p:nvSpPr>
        <p:spPr>
          <a:xfrm>
            <a:off x="673763" y="283475"/>
            <a:ext cx="7298232" cy="133871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tr-TR" altLang="tr-TR" b="1" dirty="0"/>
              <a:t>KA vs. </a:t>
            </a:r>
            <a:r>
              <a:rPr lang="tr-TR" altLang="tr-TR" b="1" dirty="0" err="1"/>
              <a:t>Meş</a:t>
            </a:r>
            <a:endParaRPr lang="tr-TR" altLang="tr-TR" b="1" dirty="0"/>
          </a:p>
        </p:txBody>
      </p:sp>
      <p:sp>
        <p:nvSpPr>
          <p:cNvPr id="58375" name="9 Dikdörtgen"/>
          <p:cNvSpPr>
            <a:spLocks noChangeArrowheads="1"/>
          </p:cNvSpPr>
          <p:nvPr/>
        </p:nvSpPr>
        <p:spPr bwMode="auto">
          <a:xfrm>
            <a:off x="5456776" y="2498834"/>
            <a:ext cx="4211149" cy="355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1" eaLnBrk="1" hangingPunct="1">
              <a:lnSpc>
                <a:spcPct val="70000"/>
              </a:lnSpc>
              <a:spcBef>
                <a:spcPts val="1858"/>
              </a:spcBef>
              <a:buNone/>
            </a:pPr>
            <a:r>
              <a:rPr lang="tr-TR" altLang="tr-TR" sz="2477" dirty="0">
                <a:latin typeface="Arial" charset="0"/>
                <a:cs typeface="Arial" charset="0"/>
              </a:rPr>
              <a:t>Anatomik başarı </a:t>
            </a: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</a:t>
            </a:r>
          </a:p>
          <a:p>
            <a:pPr lvl="1" eaLnBrk="1" hangingPunct="1">
              <a:lnSpc>
                <a:spcPct val="70000"/>
              </a:lnSpc>
              <a:spcBef>
                <a:spcPts val="1858"/>
              </a:spcBef>
              <a:buNone/>
            </a:pPr>
            <a:r>
              <a:rPr lang="tr-TR" altLang="tr-TR" sz="2477" dirty="0" err="1">
                <a:latin typeface="Arial" charset="0"/>
                <a:cs typeface="Arial" charset="0"/>
              </a:rPr>
              <a:t>Rekürrens</a:t>
            </a:r>
            <a:r>
              <a:rPr lang="tr-TR" altLang="tr-TR" sz="2477" dirty="0">
                <a:latin typeface="Arial" charset="0"/>
                <a:cs typeface="Arial" charset="0"/>
              </a:rPr>
              <a:t> oranı </a:t>
            </a: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</a:t>
            </a:r>
          </a:p>
          <a:p>
            <a:pPr lvl="1" eaLnBrk="1" hangingPunct="1">
              <a:spcBef>
                <a:spcPts val="1858"/>
              </a:spcBef>
              <a:buNone/>
            </a:pPr>
            <a:r>
              <a:rPr lang="tr-TR" altLang="tr-TR" sz="2477" dirty="0" err="1">
                <a:solidFill>
                  <a:srgbClr val="C00000"/>
                </a:solidFill>
                <a:latin typeface="Arial" charset="0"/>
                <a:cs typeface="Arial" charset="0"/>
                <a:sym typeface="Symbol" pitchFamily="18" charset="2"/>
              </a:rPr>
              <a:t>Disparoni</a:t>
            </a:r>
            <a:r>
              <a:rPr lang="tr-TR" altLang="tr-TR" sz="2477" dirty="0">
                <a:solidFill>
                  <a:srgbClr val="C00000"/>
                </a:solidFill>
                <a:latin typeface="Arial" charset="0"/>
                <a:cs typeface="Arial" charset="0"/>
                <a:sym typeface="Symbol" pitchFamily="18" charset="2"/>
              </a:rPr>
              <a:t> benzer</a:t>
            </a:r>
            <a:endParaRPr lang="tr-TR" altLang="tr-TR" sz="826" dirty="0">
              <a:solidFill>
                <a:srgbClr val="C00000"/>
              </a:solidFill>
              <a:latin typeface="Arial" charset="0"/>
              <a:cs typeface="Arial" charset="0"/>
              <a:sym typeface="Symbol" pitchFamily="18" charset="2"/>
            </a:endParaRPr>
          </a:p>
          <a:p>
            <a:pPr lvl="1" eaLnBrk="1" hangingPunct="1">
              <a:spcBef>
                <a:spcPts val="1858"/>
              </a:spcBef>
              <a:buNone/>
            </a:pPr>
            <a:r>
              <a:rPr lang="tr-TR" altLang="tr-TR" sz="2477" dirty="0">
                <a:latin typeface="Arial" charset="0"/>
                <a:cs typeface="Arial" charset="0"/>
              </a:rPr>
              <a:t>Operasyon süresi</a:t>
            </a: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 </a:t>
            </a:r>
          </a:p>
          <a:p>
            <a:pPr lvl="1" eaLnBrk="1" hangingPunct="1">
              <a:lnSpc>
                <a:spcPct val="50000"/>
              </a:lnSpc>
              <a:spcBef>
                <a:spcPts val="1858"/>
              </a:spcBef>
              <a:buNone/>
            </a:pP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Kan kaybı </a:t>
            </a:r>
          </a:p>
          <a:p>
            <a:pPr lvl="1" eaLnBrk="1" hangingPunct="1">
              <a:lnSpc>
                <a:spcPct val="50000"/>
              </a:lnSpc>
              <a:spcBef>
                <a:spcPts val="1858"/>
              </a:spcBef>
              <a:buNone/>
            </a:pP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De </a:t>
            </a:r>
            <a:r>
              <a:rPr lang="tr-TR" altLang="tr-TR" sz="2477" dirty="0" err="1">
                <a:latin typeface="Arial" charset="0"/>
                <a:cs typeface="Arial" charset="0"/>
                <a:sym typeface="Symbol" pitchFamily="18" charset="2"/>
              </a:rPr>
              <a:t>novo</a:t>
            </a: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 SUI </a:t>
            </a:r>
            <a:r>
              <a:rPr lang="tr-TR" altLang="tr-TR" sz="2477" dirty="0">
                <a:latin typeface="Arial" charset="0"/>
                <a:cs typeface="Arial" charset="0"/>
              </a:rPr>
              <a:t> </a:t>
            </a:r>
          </a:p>
          <a:p>
            <a:pPr lvl="1" eaLnBrk="1" hangingPunct="1">
              <a:lnSpc>
                <a:spcPct val="50000"/>
              </a:lnSpc>
              <a:spcBef>
                <a:spcPts val="1858"/>
              </a:spcBef>
              <a:buNone/>
            </a:pPr>
            <a:r>
              <a:rPr lang="tr-TR" altLang="tr-TR" sz="2477" dirty="0" err="1">
                <a:latin typeface="Arial" charset="0"/>
                <a:cs typeface="Arial" charset="0"/>
              </a:rPr>
              <a:t>Apikal</a:t>
            </a:r>
            <a:r>
              <a:rPr lang="tr-TR" altLang="tr-TR" sz="2477" dirty="0">
                <a:latin typeface="Arial" charset="0"/>
                <a:cs typeface="Arial" charset="0"/>
              </a:rPr>
              <a:t>/post </a:t>
            </a:r>
            <a:r>
              <a:rPr lang="tr-TR" altLang="tr-TR" sz="2477" dirty="0" err="1">
                <a:latin typeface="Arial" charset="0"/>
                <a:cs typeface="Arial" charset="0"/>
              </a:rPr>
              <a:t>komp</a:t>
            </a:r>
            <a:r>
              <a:rPr lang="tr-TR" altLang="tr-TR" sz="2477" dirty="0">
                <a:latin typeface="Arial" charset="0"/>
                <a:cs typeface="Arial" charset="0"/>
              </a:rPr>
              <a:t> pop </a:t>
            </a:r>
            <a:r>
              <a:rPr lang="tr-TR" altLang="tr-TR" sz="2477" dirty="0">
                <a:latin typeface="Arial" charset="0"/>
                <a:cs typeface="Arial" charset="0"/>
                <a:sym typeface="Symbol" pitchFamily="18" charset="2"/>
              </a:rPr>
              <a:t></a:t>
            </a:r>
            <a:r>
              <a:rPr lang="tr-TR" altLang="tr-TR" sz="2477" dirty="0"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1" name="10 Sağ Ayraç"/>
          <p:cNvSpPr/>
          <p:nvPr/>
        </p:nvSpPr>
        <p:spPr>
          <a:xfrm>
            <a:off x="4688282" y="3316484"/>
            <a:ext cx="958569" cy="1992512"/>
          </a:xfrm>
          <a:prstGeom prst="rightBrace">
            <a:avLst>
              <a:gd name="adj1" fmla="val 3333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tr-TR" sz="1652"/>
          </a:p>
        </p:txBody>
      </p:sp>
      <p:pic>
        <p:nvPicPr>
          <p:cNvPr id="5837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367" y="50661"/>
            <a:ext cx="1930246" cy="22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869698" y="2349722"/>
            <a:ext cx="2906840" cy="1592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1652"/>
          </a:p>
        </p:txBody>
      </p:sp>
      <p:sp>
        <p:nvSpPr>
          <p:cNvPr id="12" name="Dikdörtgen 11"/>
          <p:cNvSpPr/>
          <p:nvPr/>
        </p:nvSpPr>
        <p:spPr>
          <a:xfrm>
            <a:off x="5869698" y="4134136"/>
            <a:ext cx="3614706" cy="19318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1652"/>
          </a:p>
        </p:txBody>
      </p:sp>
      <p:sp>
        <p:nvSpPr>
          <p:cNvPr id="4" name="Metin kutusu 3"/>
          <p:cNvSpPr txBox="1">
            <a:spLocks noChangeArrowheads="1"/>
          </p:cNvSpPr>
          <p:nvPr/>
        </p:nvSpPr>
        <p:spPr bwMode="auto">
          <a:xfrm>
            <a:off x="1640524" y="5471217"/>
            <a:ext cx="2761007" cy="53707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890">
                <a:latin typeface="Arial" charset="0"/>
              </a:rPr>
              <a:t>Erozyon % 11.6</a:t>
            </a:r>
          </a:p>
        </p:txBody>
      </p:sp>
      <p:sp>
        <p:nvSpPr>
          <p:cNvPr id="6" name="Metin kutusu 5"/>
          <p:cNvSpPr txBox="1">
            <a:spLocks noChangeArrowheads="1"/>
          </p:cNvSpPr>
          <p:nvPr/>
        </p:nvSpPr>
        <p:spPr bwMode="auto">
          <a:xfrm>
            <a:off x="1491414" y="6315084"/>
            <a:ext cx="2974021" cy="42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64">
                <a:latin typeface="Arial" charset="0"/>
              </a:rPr>
              <a:t>Total reop % 10 vs % 5</a:t>
            </a:r>
          </a:p>
        </p:txBody>
      </p:sp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EF03D20D-69BF-5047-B840-053DB114A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7CB514A-7663-2E4D-B1EE-8AF4A2708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6943237-E305-0840-BC06-4F1810157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44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BF9CA0A2-D69E-8547-9349-755F5779A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Meş</a:t>
            </a:r>
            <a:r>
              <a:rPr lang="tr-TR" b="1" dirty="0"/>
              <a:t> vs. KA (</a:t>
            </a:r>
            <a:r>
              <a:rPr lang="tr-TR" b="1" dirty="0" err="1"/>
              <a:t>Cochrane</a:t>
            </a:r>
            <a:r>
              <a:rPr lang="tr-TR" b="1" dirty="0"/>
              <a:t>)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40E65CD-37DD-EC46-B0F8-86C18D473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02" y="1651696"/>
            <a:ext cx="9241155" cy="490918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/>
              <a:t>Metaanaliz</a:t>
            </a:r>
            <a:r>
              <a:rPr lang="tr-TR" dirty="0"/>
              <a:t> 37 RCT, 4023 hasta, mesh vs. KA</a:t>
            </a:r>
          </a:p>
          <a:p>
            <a:pPr marL="0" indent="0">
              <a:buNone/>
            </a:pPr>
            <a:r>
              <a:rPr lang="tr-TR" dirty="0"/>
              <a:t>1-3 yıl takip</a:t>
            </a:r>
          </a:p>
          <a:p>
            <a:pPr marL="0" indent="0">
              <a:buNone/>
            </a:pPr>
            <a:r>
              <a:rPr lang="tr-TR" dirty="0" err="1"/>
              <a:t>Meş</a:t>
            </a:r>
            <a:r>
              <a:rPr lang="tr-TR" dirty="0"/>
              <a:t> grubunda </a:t>
            </a:r>
          </a:p>
          <a:p>
            <a:pPr marL="0" indent="0">
              <a:buNone/>
            </a:pPr>
            <a:r>
              <a:rPr lang="tr-TR" dirty="0" err="1"/>
              <a:t>rekürens</a:t>
            </a:r>
            <a:r>
              <a:rPr lang="tr-TR" dirty="0"/>
              <a:t> daha az, RR: 0.66</a:t>
            </a:r>
          </a:p>
          <a:p>
            <a:pPr marL="0" indent="0">
              <a:buNone/>
            </a:pPr>
            <a:r>
              <a:rPr lang="tr-TR" dirty="0" err="1"/>
              <a:t>Rekürens</a:t>
            </a:r>
            <a:r>
              <a:rPr lang="tr-TR" dirty="0"/>
              <a:t> daha az  RR: 0.53</a:t>
            </a:r>
          </a:p>
          <a:p>
            <a:pPr marL="0" indent="0">
              <a:buNone/>
            </a:pPr>
            <a:r>
              <a:rPr lang="tr-TR" dirty="0"/>
              <a:t>Revizyon cerrahi/</a:t>
            </a:r>
            <a:r>
              <a:rPr lang="tr-TR" dirty="0" err="1"/>
              <a:t>suı</a:t>
            </a:r>
            <a:r>
              <a:rPr lang="tr-TR" dirty="0"/>
              <a:t> cerrahisi daha fazla RR:2.40</a:t>
            </a:r>
          </a:p>
          <a:p>
            <a:pPr marL="0" indent="0">
              <a:buNone/>
            </a:pPr>
            <a:r>
              <a:rPr lang="tr-TR" dirty="0"/>
              <a:t>De </a:t>
            </a:r>
            <a:r>
              <a:rPr lang="tr-TR" dirty="0" err="1"/>
              <a:t>novo</a:t>
            </a:r>
            <a:r>
              <a:rPr lang="tr-TR" dirty="0"/>
              <a:t> SUI fazla RR: 1.39, </a:t>
            </a:r>
          </a:p>
          <a:p>
            <a:pPr marL="0" indent="0">
              <a:buNone/>
            </a:pPr>
            <a:r>
              <a:rPr lang="tr-TR" dirty="0"/>
              <a:t>mesane yaralanması RR:3.92</a:t>
            </a:r>
          </a:p>
          <a:p>
            <a:pPr marL="0" indent="0">
              <a:buNone/>
            </a:pPr>
            <a:r>
              <a:rPr lang="tr-TR" dirty="0"/>
              <a:t>De </a:t>
            </a:r>
            <a:r>
              <a:rPr lang="tr-TR" dirty="0" err="1"/>
              <a:t>novo</a:t>
            </a:r>
            <a:r>
              <a:rPr lang="tr-TR" dirty="0"/>
              <a:t> </a:t>
            </a:r>
            <a:r>
              <a:rPr lang="tr-TR" dirty="0" err="1"/>
              <a:t>disparonide</a:t>
            </a:r>
            <a:r>
              <a:rPr lang="tr-TR" dirty="0"/>
              <a:t> fark yok</a:t>
            </a:r>
          </a:p>
          <a:p>
            <a:pPr marL="0" indent="0">
              <a:buNone/>
            </a:pPr>
            <a:r>
              <a:rPr lang="tr-TR" dirty="0"/>
              <a:t>PRİMER CERRAHİDE MEŞİ DESTEKLEYAN DATA YOK</a:t>
            </a:r>
          </a:p>
          <a:p>
            <a:pPr marL="0" indent="0">
              <a:buNone/>
            </a:pPr>
            <a:endParaRPr lang="tr-TR" sz="2600" dirty="0"/>
          </a:p>
          <a:p>
            <a:pPr marL="0" indent="0">
              <a:buNone/>
            </a:pPr>
            <a:r>
              <a:rPr lang="tr-TR" sz="2600" dirty="0" err="1"/>
              <a:t>Maher</a:t>
            </a:r>
            <a:r>
              <a:rPr lang="tr-TR" sz="2600" dirty="0"/>
              <a:t> ve ark.  </a:t>
            </a:r>
            <a:r>
              <a:rPr lang="tr-TR" sz="2600" dirty="0" err="1"/>
              <a:t>Cochrane</a:t>
            </a:r>
            <a:r>
              <a:rPr lang="tr-TR" sz="2600" dirty="0"/>
              <a:t> </a:t>
            </a:r>
            <a:r>
              <a:rPr lang="tr-TR" sz="2600" dirty="0" err="1"/>
              <a:t>database</a:t>
            </a:r>
            <a:r>
              <a:rPr lang="tr-TR" sz="2600" dirty="0"/>
              <a:t>  </a:t>
            </a:r>
            <a:r>
              <a:rPr lang="tr-TR" sz="2600" dirty="0" err="1"/>
              <a:t>Syst</a:t>
            </a:r>
            <a:r>
              <a:rPr lang="tr-TR" sz="2600" dirty="0"/>
              <a:t> </a:t>
            </a:r>
            <a:r>
              <a:rPr lang="tr-TR" sz="2600" dirty="0" err="1"/>
              <a:t>Rev</a:t>
            </a:r>
            <a:r>
              <a:rPr lang="tr-TR" sz="2600" dirty="0"/>
              <a:t>. 2016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0407907-E9DD-DE4A-B9F7-AA42D031A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36DD2C6-87DE-B546-BB3A-9A6D5EB30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901A31C-2508-E442-BEBA-B9E75E112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16</a:t>
            </a:fld>
            <a:endParaRPr lang="tr-TR"/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id="{E646C4E3-999F-DC49-A22A-E3F099D63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311" y="283480"/>
            <a:ext cx="1930246" cy="22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2580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3AADBBE-E194-CD40-8BE5-CF971FB8A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02" y="0"/>
            <a:ext cx="9241155" cy="1163067"/>
          </a:xfrm>
        </p:spPr>
        <p:txBody>
          <a:bodyPr/>
          <a:lstStyle/>
          <a:p>
            <a:r>
              <a:rPr lang="tr-TR" b="1" dirty="0"/>
              <a:t>KA: </a:t>
            </a:r>
            <a:r>
              <a:rPr lang="tr-TR" b="1" dirty="0" err="1"/>
              <a:t>meş</a:t>
            </a:r>
            <a:r>
              <a:rPr lang="tr-TR" b="1" dirty="0"/>
              <a:t>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04F53A-1417-2744-BB88-269640457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02" y="1163067"/>
            <a:ext cx="9241155" cy="57746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33 RCT, 3332 hasta,</a:t>
            </a:r>
          </a:p>
          <a:p>
            <a:pPr marL="0" indent="0">
              <a:buNone/>
            </a:pPr>
            <a:r>
              <a:rPr lang="tr-TR" dirty="0"/>
              <a:t>KA	vs.  Biyolojik </a:t>
            </a:r>
            <a:r>
              <a:rPr lang="tr-TR" dirty="0" err="1"/>
              <a:t>graft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	       Sentetik </a:t>
            </a:r>
            <a:r>
              <a:rPr lang="tr-TR" dirty="0" err="1"/>
              <a:t>non-absorbable</a:t>
            </a:r>
            <a:r>
              <a:rPr lang="tr-TR" dirty="0"/>
              <a:t> </a:t>
            </a:r>
            <a:r>
              <a:rPr lang="tr-TR" dirty="0" err="1"/>
              <a:t>meş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	       </a:t>
            </a:r>
            <a:r>
              <a:rPr lang="tr-TR" dirty="0" err="1"/>
              <a:t>Absorbable</a:t>
            </a:r>
            <a:r>
              <a:rPr lang="tr-TR" dirty="0"/>
              <a:t> </a:t>
            </a:r>
            <a:r>
              <a:rPr lang="tr-TR" dirty="0" err="1"/>
              <a:t>meş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	       </a:t>
            </a:r>
            <a:r>
              <a:rPr lang="tr-TR" dirty="0" err="1"/>
              <a:t>Abd</a:t>
            </a:r>
            <a:r>
              <a:rPr lang="tr-TR" dirty="0"/>
              <a:t>. PVDO</a:t>
            </a:r>
          </a:p>
          <a:p>
            <a:pPr marL="0" indent="0">
              <a:buNone/>
            </a:pPr>
            <a:r>
              <a:rPr lang="tr-TR" dirty="0"/>
              <a:t>Biyolojik </a:t>
            </a:r>
            <a:r>
              <a:rPr lang="tr-TR" dirty="0" err="1"/>
              <a:t>graft</a:t>
            </a:r>
            <a:r>
              <a:rPr lang="tr-TR" dirty="0"/>
              <a:t> ve KA arasında fark yok</a:t>
            </a:r>
          </a:p>
          <a:p>
            <a:pPr marL="0" indent="0">
              <a:buNone/>
            </a:pPr>
            <a:r>
              <a:rPr lang="tr-TR" dirty="0"/>
              <a:t>Kalıcı </a:t>
            </a:r>
            <a:r>
              <a:rPr lang="tr-TR" dirty="0" err="1"/>
              <a:t>meş</a:t>
            </a:r>
            <a:r>
              <a:rPr lang="tr-TR" dirty="0"/>
              <a:t> grubunda </a:t>
            </a:r>
            <a:r>
              <a:rPr lang="tr-TR" dirty="0" err="1"/>
              <a:t>nüks</a:t>
            </a:r>
            <a:r>
              <a:rPr lang="tr-TR" dirty="0"/>
              <a:t> daha az</a:t>
            </a:r>
          </a:p>
          <a:p>
            <a:pPr marL="0" indent="0">
              <a:buNone/>
            </a:pPr>
            <a:r>
              <a:rPr lang="tr-TR" dirty="0"/>
              <a:t>KA da </a:t>
            </a:r>
            <a:r>
              <a:rPr lang="tr-TR" dirty="0" err="1"/>
              <a:t>denovo</a:t>
            </a:r>
            <a:r>
              <a:rPr lang="tr-TR" dirty="0"/>
              <a:t> SUI ve mesane yaralanması daha az</a:t>
            </a:r>
          </a:p>
          <a:p>
            <a:pPr marL="0" indent="0">
              <a:buNone/>
            </a:pPr>
            <a:r>
              <a:rPr lang="tr-TR" sz="2000" dirty="0" err="1"/>
              <a:t>Maher</a:t>
            </a:r>
            <a:r>
              <a:rPr lang="tr-TR" sz="2000" dirty="0"/>
              <a:t> ve ark.  </a:t>
            </a:r>
            <a:r>
              <a:rPr lang="tr-TR" sz="2000" dirty="0" err="1"/>
              <a:t>Cochrane</a:t>
            </a:r>
            <a:r>
              <a:rPr lang="tr-TR" sz="2000" dirty="0"/>
              <a:t> </a:t>
            </a:r>
            <a:r>
              <a:rPr lang="tr-TR" sz="2000" dirty="0" err="1"/>
              <a:t>database</a:t>
            </a:r>
            <a:r>
              <a:rPr lang="tr-TR" sz="2000" dirty="0"/>
              <a:t> </a:t>
            </a:r>
            <a:r>
              <a:rPr lang="tr-TR" sz="2000" dirty="0" err="1"/>
              <a:t>Syst</a:t>
            </a:r>
            <a:r>
              <a:rPr lang="tr-TR" sz="2000" dirty="0"/>
              <a:t> </a:t>
            </a:r>
            <a:r>
              <a:rPr lang="tr-TR" sz="2000" dirty="0" err="1"/>
              <a:t>Rev</a:t>
            </a:r>
            <a:r>
              <a:rPr lang="tr-TR" sz="2000" dirty="0"/>
              <a:t>. 2016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1C060D2-5765-EC46-8825-6CF4B4AA4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D3F19D5-514D-1943-A017-5988D92C0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B2ADD2-71E1-FD47-92DC-97F6B9B86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17</a:t>
            </a:fld>
            <a:endParaRPr lang="tr-TR"/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id="{41E38A96-B265-244B-80AB-AD0F55BF61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87" y="100943"/>
            <a:ext cx="1930246" cy="22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678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0FE2C7C-41F3-F543-893D-2CDC10EDB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Apikal</a:t>
            </a:r>
            <a:r>
              <a:rPr lang="tr-TR" b="1" dirty="0"/>
              <a:t> </a:t>
            </a:r>
            <a:r>
              <a:rPr lang="tr-TR" b="1" dirty="0" err="1"/>
              <a:t>prolapsus:meş</a:t>
            </a:r>
            <a:endParaRPr lang="tr-TR" b="1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16E8F14-DF94-0942-9EB5-69AEA79864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err="1"/>
              <a:t>Apikal</a:t>
            </a:r>
            <a:r>
              <a:rPr lang="tr-TR" dirty="0"/>
              <a:t> </a:t>
            </a:r>
            <a:r>
              <a:rPr lang="tr-TR" dirty="0" err="1"/>
              <a:t>prolapsus</a:t>
            </a:r>
            <a:r>
              <a:rPr lang="tr-TR" dirty="0"/>
              <a:t>, 6 RCT, mesh </a:t>
            </a:r>
            <a:r>
              <a:rPr lang="tr-TR" dirty="0" err="1"/>
              <a:t>vs</a:t>
            </a:r>
            <a:r>
              <a:rPr lang="tr-TR" dirty="0"/>
              <a:t> </a:t>
            </a:r>
            <a:r>
              <a:rPr lang="tr-TR" dirty="0" err="1"/>
              <a:t>konv</a:t>
            </a:r>
            <a:r>
              <a:rPr lang="tr-TR" dirty="0"/>
              <a:t>. </a:t>
            </a:r>
            <a:r>
              <a:rPr lang="tr-TR" dirty="0" err="1"/>
              <a:t>vaj.cerr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598 hasta, 1-3 yıl takip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/>
              <a:t>Rekürens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De </a:t>
            </a:r>
            <a:r>
              <a:rPr lang="tr-TR" dirty="0" err="1"/>
              <a:t>novo</a:t>
            </a:r>
            <a:r>
              <a:rPr lang="tr-TR" dirty="0"/>
              <a:t> SUI		Fark yok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/>
              <a:t>Erozyon % 18</a:t>
            </a:r>
          </a:p>
          <a:p>
            <a:pPr marL="0" indent="0">
              <a:buNone/>
            </a:pPr>
            <a:r>
              <a:rPr lang="tr-TR" dirty="0"/>
              <a:t>			</a:t>
            </a:r>
          </a:p>
          <a:p>
            <a:pPr marL="0" indent="0">
              <a:buNone/>
            </a:pPr>
            <a:r>
              <a:rPr lang="tr-TR" sz="2000" dirty="0" err="1"/>
              <a:t>Maher</a:t>
            </a:r>
            <a:r>
              <a:rPr lang="tr-TR" sz="2000" dirty="0"/>
              <a:t> ve ar. </a:t>
            </a:r>
            <a:r>
              <a:rPr lang="tr-TR" sz="2000" dirty="0" err="1"/>
              <a:t>Cochrane</a:t>
            </a:r>
            <a:r>
              <a:rPr lang="tr-TR" sz="2000" dirty="0"/>
              <a:t> </a:t>
            </a:r>
            <a:r>
              <a:rPr lang="tr-TR" sz="2000" dirty="0" err="1"/>
              <a:t>database</a:t>
            </a:r>
            <a:r>
              <a:rPr lang="tr-TR" sz="2000" dirty="0"/>
              <a:t> </a:t>
            </a:r>
            <a:r>
              <a:rPr lang="tr-TR" sz="2000" dirty="0" err="1"/>
              <a:t>Sys</a:t>
            </a:r>
            <a:r>
              <a:rPr lang="tr-TR" sz="2000" dirty="0"/>
              <a:t> </a:t>
            </a:r>
            <a:r>
              <a:rPr lang="tr-TR" sz="2000" dirty="0" err="1"/>
              <a:t>Rev</a:t>
            </a:r>
            <a:r>
              <a:rPr lang="tr-TR" sz="2000" dirty="0"/>
              <a:t> 2016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254CDB4-0CE7-DA4F-956C-C0A62FB69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C4A395-AE62-4641-8167-C11903184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564550E-8454-7D44-B3FB-493176A6C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18</a:t>
            </a:fld>
            <a:endParaRPr lang="tr-TR"/>
          </a:p>
        </p:txBody>
      </p:sp>
      <p:sp>
        <p:nvSpPr>
          <p:cNvPr id="7" name="Sağ Küme Ayracı 6">
            <a:extLst>
              <a:ext uri="{FF2B5EF4-FFF2-40B4-BE49-F238E27FC236}">
                <a16:creationId xmlns:a16="http://schemas.microsoft.com/office/drawing/2014/main" id="{0D07ACE7-8F96-7546-8632-4878CA726271}"/>
              </a:ext>
            </a:extLst>
          </p:cNvPr>
          <p:cNvSpPr/>
          <p:nvPr/>
        </p:nvSpPr>
        <p:spPr>
          <a:xfrm>
            <a:off x="2909257" y="3395315"/>
            <a:ext cx="333750" cy="864096"/>
          </a:xfrm>
          <a:prstGeom prst="rightBrace">
            <a:avLst>
              <a:gd name="adj1" fmla="val 8333"/>
              <a:gd name="adj2" fmla="val 56413"/>
            </a:avLst>
          </a:prstGeom>
          <a:ln w="101600"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>
              <a:solidFill>
                <a:sysClr val="windowText" lastClr="000000"/>
              </a:solidFill>
            </a:endParaRPr>
          </a:p>
        </p:txBody>
      </p:sp>
      <p:pic>
        <p:nvPicPr>
          <p:cNvPr id="8" name="Picture 9">
            <a:extLst>
              <a:ext uri="{FF2B5EF4-FFF2-40B4-BE49-F238E27FC236}">
                <a16:creationId xmlns:a16="http://schemas.microsoft.com/office/drawing/2014/main" id="{06E975D7-3DAB-A548-8B50-1C49CD8806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704" y="0"/>
            <a:ext cx="1930246" cy="222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988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1095" y="2588955"/>
            <a:ext cx="8250246" cy="3912927"/>
          </a:xfrm>
        </p:spPr>
        <p:txBody>
          <a:bodyPr/>
          <a:lstStyle/>
          <a:p>
            <a:r>
              <a:rPr lang="tr-TR" altLang="tr-TR" dirty="0" err="1"/>
              <a:t>Transvajinal</a:t>
            </a:r>
            <a:r>
              <a:rPr lang="tr-TR" altLang="tr-TR" dirty="0"/>
              <a:t> onarım </a:t>
            </a:r>
            <a:r>
              <a:rPr lang="tr-TR" altLang="tr-TR" dirty="0" err="1"/>
              <a:t>transanal</a:t>
            </a:r>
            <a:r>
              <a:rPr lang="tr-TR" altLang="tr-TR" dirty="0"/>
              <a:t> onarıma göre objektif başarı </a:t>
            </a:r>
            <a:r>
              <a:rPr lang="tr-TR" altLang="tr-TR" dirty="0">
                <a:sym typeface="Symbol" pitchFamily="18" charset="2"/>
              </a:rPr>
              <a:t></a:t>
            </a:r>
          </a:p>
          <a:p>
            <a:endParaRPr lang="tr-TR" altLang="tr-TR" dirty="0">
              <a:sym typeface="Symbol" pitchFamily="18" charset="2"/>
            </a:endParaRPr>
          </a:p>
          <a:p>
            <a:r>
              <a:rPr lang="tr-TR" altLang="tr-TR" dirty="0" err="1">
                <a:sym typeface="Symbol" pitchFamily="18" charset="2"/>
              </a:rPr>
              <a:t>Posterior</a:t>
            </a:r>
            <a:r>
              <a:rPr lang="tr-TR" altLang="tr-TR" dirty="0">
                <a:sym typeface="Symbol" pitchFamily="18" charset="2"/>
              </a:rPr>
              <a:t> </a:t>
            </a:r>
            <a:r>
              <a:rPr lang="tr-TR" altLang="tr-TR" dirty="0" err="1">
                <a:sym typeface="Symbol" pitchFamily="18" charset="2"/>
              </a:rPr>
              <a:t>kompartman</a:t>
            </a:r>
            <a:r>
              <a:rPr lang="tr-TR" altLang="tr-TR" dirty="0">
                <a:sym typeface="Symbol" pitchFamily="18" charset="2"/>
              </a:rPr>
              <a:t> için </a:t>
            </a:r>
            <a:r>
              <a:rPr lang="tr-TR" altLang="tr-TR" dirty="0" err="1">
                <a:sym typeface="Symbol" pitchFamily="18" charset="2"/>
              </a:rPr>
              <a:t>meş</a:t>
            </a:r>
            <a:r>
              <a:rPr lang="tr-TR" altLang="tr-TR" dirty="0">
                <a:sym typeface="Symbol" pitchFamily="18" charset="2"/>
              </a:rPr>
              <a:t> kullanımını destekleyecek kanıt yok</a:t>
            </a:r>
            <a:endParaRPr lang="tr-TR" altLang="tr-TR" dirty="0"/>
          </a:p>
        </p:txBody>
      </p:sp>
      <p:sp>
        <p:nvSpPr>
          <p:cNvPr id="71683" name="Text Box 6"/>
          <p:cNvSpPr txBox="1">
            <a:spLocks noChangeArrowheads="1"/>
          </p:cNvSpPr>
          <p:nvPr/>
        </p:nvSpPr>
        <p:spPr bwMode="auto">
          <a:xfrm>
            <a:off x="5283086" y="1904030"/>
            <a:ext cx="4384838" cy="39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tr-TR" sz="1858">
              <a:latin typeface="Arial" charset="0"/>
              <a:cs typeface="Arial" charset="0"/>
            </a:endParaRPr>
          </a:p>
        </p:txBody>
      </p:sp>
      <p:sp>
        <p:nvSpPr>
          <p:cNvPr id="71684" name="7 Başlık"/>
          <p:cNvSpPr>
            <a:spLocks noGrp="1"/>
          </p:cNvSpPr>
          <p:nvPr>
            <p:ph type="title"/>
          </p:nvPr>
        </p:nvSpPr>
        <p:spPr>
          <a:xfrm>
            <a:off x="1230879" y="714420"/>
            <a:ext cx="6280675" cy="1338720"/>
          </a:xfrm>
        </p:spPr>
        <p:txBody>
          <a:bodyPr>
            <a:normAutofit/>
          </a:bodyPr>
          <a:lstStyle/>
          <a:p>
            <a:r>
              <a:rPr lang="tr-TR" altLang="tr-TR" sz="4129" b="1" dirty="0"/>
              <a:t>Arka </a:t>
            </a:r>
            <a:r>
              <a:rPr lang="tr-TR" altLang="tr-TR" sz="4129" b="1" dirty="0" err="1"/>
              <a:t>kompartmanda</a:t>
            </a:r>
            <a:r>
              <a:rPr lang="tr-TR" altLang="tr-TR" sz="4129" b="1" dirty="0"/>
              <a:t> </a:t>
            </a:r>
            <a:r>
              <a:rPr lang="tr-TR" altLang="tr-TR" sz="4129" b="1" dirty="0" err="1"/>
              <a:t>meş</a:t>
            </a:r>
            <a:endParaRPr lang="tr-TR" altLang="tr-TR" sz="4129" b="1" dirty="0"/>
          </a:p>
        </p:txBody>
      </p:sp>
      <p:pic>
        <p:nvPicPr>
          <p:cNvPr id="7168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364" y="194992"/>
            <a:ext cx="2074441" cy="2393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71984" y="4060400"/>
            <a:ext cx="8156848" cy="170903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 sz="1652"/>
          </a:p>
        </p:txBody>
      </p:sp>
      <p:sp>
        <p:nvSpPr>
          <p:cNvPr id="71687" name="Dikdörtgen 10"/>
          <p:cNvSpPr>
            <a:spLocks noChangeArrowheads="1"/>
          </p:cNvSpPr>
          <p:nvPr/>
        </p:nvSpPr>
        <p:spPr bwMode="auto">
          <a:xfrm>
            <a:off x="1343942" y="6577257"/>
            <a:ext cx="8397718" cy="378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1858" i="1" dirty="0" err="1">
                <a:latin typeface="Arial" charset="0"/>
              </a:rPr>
              <a:t>Maher</a:t>
            </a:r>
            <a:r>
              <a:rPr lang="tr-TR" altLang="tr-TR" sz="1858" i="1" dirty="0">
                <a:latin typeface="Arial" charset="0"/>
              </a:rPr>
              <a:t> et al </a:t>
            </a:r>
            <a:r>
              <a:rPr lang="tr-TR" altLang="tr-TR" sz="1858" i="1" dirty="0" err="1">
                <a:latin typeface="Arial" charset="0"/>
              </a:rPr>
              <a:t>Cochrane</a:t>
            </a:r>
            <a:r>
              <a:rPr lang="tr-TR" altLang="tr-TR" sz="1858" i="1" dirty="0">
                <a:latin typeface="Arial" charset="0"/>
              </a:rPr>
              <a:t> Database of </a:t>
            </a:r>
            <a:r>
              <a:rPr lang="en-US" altLang="tr-TR" sz="1858" i="1" dirty="0">
                <a:latin typeface="Arial" charset="0"/>
              </a:rPr>
              <a:t>Systematic Reviews </a:t>
            </a:r>
            <a:r>
              <a:rPr lang="en-US" altLang="tr-TR" sz="1858" b="1" i="1" dirty="0">
                <a:latin typeface="Arial" charset="0"/>
              </a:rPr>
              <a:t>2013,</a:t>
            </a:r>
            <a:r>
              <a:rPr lang="en-US" altLang="tr-TR" sz="1858" i="1" dirty="0">
                <a:latin typeface="Arial" charset="0"/>
              </a:rPr>
              <a:t>4.NoCD004014</a:t>
            </a:r>
            <a:endParaRPr lang="tr-TR" altLang="tr-TR" sz="1858" i="1" dirty="0">
              <a:latin typeface="Arial" charset="0"/>
            </a:endParaRPr>
          </a:p>
        </p:txBody>
      </p:sp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C2679ED-EE4D-4B44-9A4C-C005CFFDD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E07BDCE5-1A10-0C49-8DC9-80EA417CF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67A714D-019E-F840-9488-F9A16E38D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06136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489094AA-F07D-A345-8181-D7AC9A3AB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İskoçya çalışması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59D68A9-7B20-2945-B8C8-85E1E11AEA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 err="1"/>
              <a:t>Kohort</a:t>
            </a:r>
            <a:r>
              <a:rPr lang="tr-TR" dirty="0"/>
              <a:t> (1997-2016)		18986 hasta</a:t>
            </a:r>
          </a:p>
          <a:p>
            <a:pPr marL="0" indent="0">
              <a:buNone/>
            </a:pPr>
            <a:r>
              <a:rPr lang="tr-TR" dirty="0"/>
              <a:t>5 yıl takip, KA ve/veya KP, </a:t>
            </a:r>
          </a:p>
          <a:p>
            <a:pPr marL="0" indent="0">
              <a:buNone/>
            </a:pPr>
            <a:r>
              <a:rPr lang="tr-TR" dirty="0"/>
              <a:t>1279 hastada mesh kullanılmış</a:t>
            </a:r>
          </a:p>
          <a:p>
            <a:pPr marL="0" indent="0">
              <a:buNone/>
            </a:pPr>
            <a:r>
              <a:rPr lang="tr-TR" dirty="0" err="1"/>
              <a:t>Meş</a:t>
            </a:r>
            <a:r>
              <a:rPr lang="tr-TR" dirty="0"/>
              <a:t> grubunda:</a:t>
            </a:r>
          </a:p>
          <a:p>
            <a:pPr marL="0" indent="0">
              <a:buNone/>
            </a:pPr>
            <a:r>
              <a:rPr lang="tr-TR" dirty="0"/>
              <a:t>Komplikasyonda artış</a:t>
            </a:r>
          </a:p>
          <a:p>
            <a:pPr marL="0" indent="0">
              <a:buNone/>
            </a:pPr>
            <a:r>
              <a:rPr lang="tr-TR" dirty="0"/>
              <a:t>Başarı oranlarında düşüş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PRİMER CERRAHİDE MEŞİN YERİ YOK</a:t>
            </a:r>
          </a:p>
          <a:p>
            <a:pPr marL="0" indent="0">
              <a:buNone/>
            </a:pPr>
            <a:r>
              <a:rPr lang="tr-TR" dirty="0" err="1"/>
              <a:t>Midüretral</a:t>
            </a:r>
            <a:r>
              <a:rPr lang="tr-TR" dirty="0"/>
              <a:t> </a:t>
            </a:r>
            <a:r>
              <a:rPr lang="tr-TR" dirty="0" err="1"/>
              <a:t>Slingler</a:t>
            </a:r>
            <a:r>
              <a:rPr lang="tr-TR" dirty="0"/>
              <a:t> erken dönemde daha az komplikasyon ve geç dönemde benzer komplikasyonlarla  </a:t>
            </a:r>
            <a:r>
              <a:rPr lang="tr-TR" dirty="0" err="1"/>
              <a:t>Burch</a:t>
            </a:r>
            <a:r>
              <a:rPr lang="tr-TR" dirty="0"/>
              <a:t> </a:t>
            </a:r>
            <a:r>
              <a:rPr lang="tr-TR" dirty="0" err="1"/>
              <a:t>kolpopsüspansiyonla</a:t>
            </a:r>
            <a:r>
              <a:rPr lang="tr-TR" dirty="0"/>
              <a:t> başarı oranları aynı.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sz="2300" dirty="0" err="1"/>
              <a:t>Morling</a:t>
            </a:r>
            <a:r>
              <a:rPr lang="tr-TR" sz="2300" dirty="0"/>
              <a:t> ve ark. </a:t>
            </a:r>
            <a:r>
              <a:rPr lang="tr-TR" sz="2300" dirty="0" err="1"/>
              <a:t>Lancet</a:t>
            </a:r>
            <a:r>
              <a:rPr lang="tr-TR" sz="2300" dirty="0"/>
              <a:t> 2017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33977B9-337A-4547-89A8-5DAE25BE2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582128D-E040-F54B-9D9A-F0CAC3458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C4AB88E-2AB3-BC4E-94B8-D6A2DE660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5214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13402" y="154956"/>
            <a:ext cx="9241155" cy="850050"/>
          </a:xfrm>
        </p:spPr>
        <p:txBody>
          <a:bodyPr>
            <a:normAutofit/>
          </a:bodyPr>
          <a:lstStyle/>
          <a:p>
            <a:r>
              <a:rPr lang="tr-TR" sz="4400" b="1" dirty="0" err="1"/>
              <a:t>Pelvik</a:t>
            </a:r>
            <a:r>
              <a:rPr lang="tr-TR" sz="4400" b="1" dirty="0"/>
              <a:t> organ </a:t>
            </a:r>
            <a:r>
              <a:rPr lang="tr-TR" sz="4400" b="1" dirty="0" err="1"/>
              <a:t>prolapsuslarında</a:t>
            </a:r>
            <a:r>
              <a:rPr lang="tr-TR" sz="4400" b="1" dirty="0"/>
              <a:t> cerrahi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9440" y="1163067"/>
            <a:ext cx="9445118" cy="5616624"/>
          </a:xfrm>
        </p:spPr>
        <p:txBody>
          <a:bodyPr>
            <a:normAutofit fontScale="85000" lnSpcReduction="20000"/>
          </a:bodyPr>
          <a:lstStyle/>
          <a:p>
            <a:r>
              <a:rPr lang="tr-TR" sz="2200" b="1" dirty="0" err="1">
                <a:solidFill>
                  <a:schemeClr val="tx2"/>
                </a:solidFill>
              </a:rPr>
              <a:t>Apikal</a:t>
            </a:r>
            <a:endParaRPr lang="tr-TR" sz="22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tr-TR" sz="2200" i="1" dirty="0" err="1"/>
              <a:t>Vaginal</a:t>
            </a:r>
            <a:endParaRPr lang="tr-TR" sz="2200" i="1" dirty="0"/>
          </a:p>
          <a:p>
            <a:pPr lvl="2"/>
            <a:r>
              <a:rPr lang="tr-TR" sz="2200" dirty="0" err="1"/>
              <a:t>Kolpokleizis</a:t>
            </a:r>
            <a:endParaRPr lang="tr-TR" sz="2200" dirty="0"/>
          </a:p>
          <a:p>
            <a:pPr lvl="2"/>
            <a:r>
              <a:rPr lang="tr-TR" sz="2200" dirty="0" err="1"/>
              <a:t>Sakrospinöz</a:t>
            </a:r>
            <a:r>
              <a:rPr lang="tr-TR" sz="2200" dirty="0"/>
              <a:t> </a:t>
            </a:r>
            <a:r>
              <a:rPr lang="tr-TR" sz="2200" dirty="0" err="1"/>
              <a:t>ligament</a:t>
            </a:r>
            <a:r>
              <a:rPr lang="tr-TR" sz="2200" dirty="0"/>
              <a:t> </a:t>
            </a:r>
            <a:r>
              <a:rPr lang="tr-TR" sz="2200" dirty="0" err="1"/>
              <a:t>fiksasyonu</a:t>
            </a:r>
            <a:endParaRPr lang="tr-TR" sz="2200" dirty="0"/>
          </a:p>
          <a:p>
            <a:pPr lvl="2"/>
            <a:r>
              <a:rPr lang="tr-TR" sz="2200" dirty="0" err="1"/>
              <a:t>Transvajinal</a:t>
            </a:r>
            <a:r>
              <a:rPr lang="tr-TR" sz="2200" dirty="0"/>
              <a:t> </a:t>
            </a:r>
            <a:r>
              <a:rPr lang="tr-TR" sz="2200" dirty="0" err="1"/>
              <a:t>meş</a:t>
            </a:r>
            <a:endParaRPr lang="tr-TR" sz="2200" dirty="0"/>
          </a:p>
          <a:p>
            <a:pPr lvl="2"/>
            <a:r>
              <a:rPr lang="tr-TR" sz="2200" dirty="0" err="1"/>
              <a:t>Posterior</a:t>
            </a:r>
            <a:r>
              <a:rPr lang="tr-TR" sz="2200" dirty="0"/>
              <a:t> IVS</a:t>
            </a:r>
          </a:p>
          <a:p>
            <a:pPr lvl="2"/>
            <a:r>
              <a:rPr lang="tr-TR" sz="1400" dirty="0">
                <a:solidFill>
                  <a:srgbClr val="000000"/>
                </a:solidFill>
              </a:rPr>
              <a:t>Yüksek </a:t>
            </a:r>
            <a:r>
              <a:rPr lang="tr-TR" sz="1400" dirty="0" err="1">
                <a:solidFill>
                  <a:srgbClr val="000000"/>
                </a:solidFill>
              </a:rPr>
              <a:t>uterosakral</a:t>
            </a:r>
            <a:r>
              <a:rPr lang="tr-TR" sz="1400" dirty="0">
                <a:solidFill>
                  <a:srgbClr val="000000"/>
                </a:solidFill>
              </a:rPr>
              <a:t> </a:t>
            </a:r>
            <a:r>
              <a:rPr lang="tr-TR" sz="1400" dirty="0" err="1">
                <a:solidFill>
                  <a:srgbClr val="000000"/>
                </a:solidFill>
              </a:rPr>
              <a:t>plikasyon</a:t>
            </a:r>
            <a:endParaRPr lang="tr-TR" sz="1400" dirty="0">
              <a:solidFill>
                <a:srgbClr val="000000"/>
              </a:solidFill>
            </a:endParaRPr>
          </a:p>
          <a:p>
            <a:pPr lvl="2"/>
            <a:r>
              <a:rPr lang="tr-TR" sz="1400" dirty="0"/>
              <a:t>Manchester-</a:t>
            </a:r>
            <a:r>
              <a:rPr lang="tr-TR" sz="1400" dirty="0" err="1"/>
              <a:t>Fothergill</a:t>
            </a:r>
            <a:endParaRPr lang="tr-TR" sz="1400" dirty="0"/>
          </a:p>
          <a:p>
            <a:pPr lvl="2"/>
            <a:r>
              <a:rPr lang="tr-TR" sz="1400" dirty="0" err="1"/>
              <a:t>VH+McCall</a:t>
            </a:r>
            <a:r>
              <a:rPr lang="tr-TR" sz="1400" dirty="0"/>
              <a:t> </a:t>
            </a:r>
            <a:r>
              <a:rPr lang="tr-TR" sz="1400" dirty="0" err="1"/>
              <a:t>kuldoplasti</a:t>
            </a:r>
            <a:endParaRPr lang="tr-TR" sz="1400" dirty="0"/>
          </a:p>
          <a:p>
            <a:pPr marL="123828" indent="0">
              <a:buNone/>
            </a:pPr>
            <a:r>
              <a:rPr lang="tr-TR" sz="2200" i="1" dirty="0" err="1"/>
              <a:t>Abdominal</a:t>
            </a:r>
            <a:endParaRPr lang="tr-TR" sz="2200" i="1" dirty="0"/>
          </a:p>
          <a:p>
            <a:pPr lvl="2"/>
            <a:r>
              <a:rPr lang="tr-TR" sz="2200" dirty="0" err="1"/>
              <a:t>Sakrokolpopeksi</a:t>
            </a:r>
            <a:r>
              <a:rPr lang="tr-TR" sz="2200" dirty="0"/>
              <a:t>(</a:t>
            </a:r>
            <a:r>
              <a:rPr lang="tr-TR" sz="2200" dirty="0" err="1"/>
              <a:t>sakrohisteropeksi</a:t>
            </a:r>
            <a:r>
              <a:rPr lang="tr-TR" sz="2200" dirty="0"/>
              <a:t>)</a:t>
            </a:r>
          </a:p>
          <a:p>
            <a:pPr lvl="3"/>
            <a:r>
              <a:rPr lang="tr-TR" dirty="0"/>
              <a:t>Açık</a:t>
            </a:r>
          </a:p>
          <a:p>
            <a:pPr lvl="3"/>
            <a:r>
              <a:rPr lang="tr-TR" dirty="0" err="1"/>
              <a:t>Laparaskopik</a:t>
            </a:r>
            <a:r>
              <a:rPr lang="tr-TR" dirty="0"/>
              <a:t> </a:t>
            </a:r>
          </a:p>
          <a:p>
            <a:pPr lvl="3"/>
            <a:r>
              <a:rPr lang="tr-TR" dirty="0"/>
              <a:t>Robot asiste/Robotik</a:t>
            </a:r>
          </a:p>
          <a:p>
            <a:r>
              <a:rPr lang="tr-TR" sz="2200" b="1" dirty="0">
                <a:solidFill>
                  <a:schemeClr val="tx2"/>
                </a:solidFill>
              </a:rPr>
              <a:t>Ön duvar</a:t>
            </a:r>
          </a:p>
          <a:p>
            <a:pPr lvl="1"/>
            <a:r>
              <a:rPr lang="tr-TR" sz="1700" dirty="0"/>
              <a:t>KA</a:t>
            </a:r>
          </a:p>
          <a:p>
            <a:pPr lvl="1"/>
            <a:r>
              <a:rPr lang="tr-TR" sz="1700" dirty="0" err="1"/>
              <a:t>Paravajinal</a:t>
            </a:r>
            <a:r>
              <a:rPr lang="tr-TR" sz="1700" dirty="0"/>
              <a:t> onarım</a:t>
            </a:r>
          </a:p>
          <a:p>
            <a:pPr lvl="1"/>
            <a:r>
              <a:rPr lang="tr-TR" sz="1700" dirty="0" err="1"/>
              <a:t>Meş</a:t>
            </a:r>
            <a:endParaRPr lang="tr-TR" sz="1700" dirty="0"/>
          </a:p>
          <a:p>
            <a:r>
              <a:rPr lang="tr-TR" sz="2200" b="1" dirty="0">
                <a:solidFill>
                  <a:schemeClr val="tx2"/>
                </a:solidFill>
              </a:rPr>
              <a:t>Arka duvar</a:t>
            </a:r>
          </a:p>
          <a:p>
            <a:pPr lvl="1"/>
            <a:r>
              <a:rPr lang="tr-TR" sz="1700" dirty="0"/>
              <a:t>KP</a:t>
            </a:r>
          </a:p>
          <a:p>
            <a:pPr lvl="1"/>
            <a:r>
              <a:rPr lang="tr-TR" sz="1700" dirty="0" err="1"/>
              <a:t>Meş</a:t>
            </a:r>
            <a:r>
              <a:rPr lang="tr-TR" sz="1700" dirty="0"/>
              <a:t>??</a:t>
            </a:r>
            <a:r>
              <a:rPr lang="tr-TR" sz="1700" b="1" dirty="0"/>
              <a:t>	</a:t>
            </a:r>
            <a:r>
              <a:rPr lang="tr-TR" sz="3100" b="1" dirty="0"/>
              <a:t>	</a:t>
            </a:r>
            <a:endParaRPr lang="tr-TR" sz="31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207" y="4331419"/>
            <a:ext cx="3045743" cy="231519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B62A740E-8934-3F4B-9C3C-3010FF70F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 dirty="0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34274978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124747D5-72A6-1446-9E3E-5E6DFFAA79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486" y="0"/>
            <a:ext cx="9241155" cy="1179777"/>
          </a:xfrm>
        </p:spPr>
        <p:txBody>
          <a:bodyPr/>
          <a:lstStyle/>
          <a:p>
            <a:r>
              <a:rPr lang="tr-TR" b="1" dirty="0"/>
              <a:t>İngiltere</a:t>
            </a:r>
            <a:r>
              <a:rPr lang="tr-TR" dirty="0"/>
              <a:t> 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DF25472-5B3E-9D4C-AAB6-949D04AFEB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439" y="1090559"/>
            <a:ext cx="9760283" cy="552790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/>
              <a:t>PROSPECT, çok merkezli RCT,  1352 hasta</a:t>
            </a:r>
          </a:p>
          <a:p>
            <a:pPr marL="0" indent="0">
              <a:buNone/>
            </a:pPr>
            <a:r>
              <a:rPr lang="tr-TR" dirty="0"/>
              <a:t>KA/KP (</a:t>
            </a:r>
            <a:r>
              <a:rPr lang="tr-TR" dirty="0" err="1"/>
              <a:t>meş</a:t>
            </a:r>
            <a:r>
              <a:rPr lang="tr-TR" dirty="0"/>
              <a:t>/biyolojik </a:t>
            </a:r>
            <a:r>
              <a:rPr lang="tr-TR" dirty="0" err="1"/>
              <a:t>graft</a:t>
            </a:r>
            <a:r>
              <a:rPr lang="tr-TR" dirty="0"/>
              <a:t>) vs. KA/KP</a:t>
            </a:r>
          </a:p>
          <a:p>
            <a:pPr marL="0" indent="0">
              <a:buNone/>
            </a:pPr>
            <a:r>
              <a:rPr lang="tr-TR" dirty="0"/>
              <a:t>1 yıl sonra:</a:t>
            </a:r>
          </a:p>
          <a:p>
            <a:pPr marL="0" indent="0">
              <a:buNone/>
            </a:pPr>
            <a:r>
              <a:rPr lang="tr-TR" dirty="0"/>
              <a:t>Objektif başarı</a:t>
            </a:r>
          </a:p>
          <a:p>
            <a:pPr marL="0" indent="0">
              <a:buNone/>
            </a:pPr>
            <a:r>
              <a:rPr lang="tr-TR" dirty="0"/>
              <a:t>QOL				fark yok</a:t>
            </a:r>
          </a:p>
          <a:p>
            <a:pPr marL="0" indent="0">
              <a:buNone/>
            </a:pPr>
            <a:r>
              <a:rPr lang="tr-TR" dirty="0" err="1"/>
              <a:t>Disparoni</a:t>
            </a:r>
            <a:r>
              <a:rPr lang="tr-TR" dirty="0"/>
              <a:t> (5%)			</a:t>
            </a:r>
          </a:p>
          <a:p>
            <a:pPr marL="0" indent="0">
              <a:buNone/>
            </a:pPr>
            <a:r>
              <a:rPr lang="tr-TR" dirty="0"/>
              <a:t>2 yıl sonra </a:t>
            </a:r>
          </a:p>
          <a:p>
            <a:pPr marL="0" indent="0">
              <a:buNone/>
            </a:pPr>
            <a:r>
              <a:rPr lang="tr-TR" dirty="0"/>
              <a:t>Başarı oranlarında fark yok</a:t>
            </a:r>
          </a:p>
          <a:p>
            <a:pPr marL="0" indent="0">
              <a:buNone/>
            </a:pPr>
            <a:r>
              <a:rPr lang="tr-TR" dirty="0"/>
              <a:t>% 12 </a:t>
            </a:r>
            <a:r>
              <a:rPr lang="tr-TR" dirty="0" err="1"/>
              <a:t>meş</a:t>
            </a:r>
            <a:r>
              <a:rPr lang="tr-TR" dirty="0"/>
              <a:t> komplikasyon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PRİMER CERRAHİDE MEŞİN YERİ YOK</a:t>
            </a:r>
          </a:p>
          <a:p>
            <a:pPr marL="0" indent="0">
              <a:buNone/>
            </a:pPr>
            <a:endParaRPr lang="tr-TR" sz="2200" dirty="0"/>
          </a:p>
          <a:p>
            <a:pPr marL="0" indent="0">
              <a:buNone/>
            </a:pPr>
            <a:r>
              <a:rPr lang="tr-TR" sz="2200" dirty="0" err="1"/>
              <a:t>Glazener</a:t>
            </a:r>
            <a:r>
              <a:rPr lang="tr-TR" sz="2200" dirty="0"/>
              <a:t> ve ark. </a:t>
            </a:r>
            <a:r>
              <a:rPr lang="tr-TR" sz="2200" dirty="0" err="1"/>
              <a:t>Lancet</a:t>
            </a:r>
            <a:r>
              <a:rPr lang="tr-TR" sz="2200" dirty="0"/>
              <a:t> 2017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52DB309-D8BB-1C4A-AA4D-CDA8310732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 dirty="0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6C62511-0DB1-8747-9BE7-E922842EE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872237B-03F4-9649-846C-9F062F08F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21</a:t>
            </a:fld>
            <a:endParaRPr lang="tr-TR"/>
          </a:p>
        </p:txBody>
      </p:sp>
      <p:sp>
        <p:nvSpPr>
          <p:cNvPr id="7" name="Sağ Küme Ayracı 6">
            <a:extLst>
              <a:ext uri="{FF2B5EF4-FFF2-40B4-BE49-F238E27FC236}">
                <a16:creationId xmlns:a16="http://schemas.microsoft.com/office/drawing/2014/main" id="{503ED625-C102-D74D-8C18-84E596DB610E}"/>
              </a:ext>
            </a:extLst>
          </p:cNvPr>
          <p:cNvSpPr/>
          <p:nvPr/>
        </p:nvSpPr>
        <p:spPr>
          <a:xfrm>
            <a:off x="3621807" y="2675235"/>
            <a:ext cx="288032" cy="1296144"/>
          </a:xfrm>
          <a:prstGeom prst="rightBrac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1543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721" y="2"/>
            <a:ext cx="5690156" cy="2094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664" y="1977766"/>
            <a:ext cx="1101665" cy="27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036" y="2275989"/>
            <a:ext cx="4053701" cy="126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626" y="4951787"/>
            <a:ext cx="7635005" cy="1592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628" y="3613070"/>
            <a:ext cx="7709875" cy="44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626" y="4060401"/>
            <a:ext cx="7164390" cy="432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76149409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9" y="54080"/>
            <a:ext cx="10066512" cy="688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222131743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07"/>
            <a:ext cx="10267950" cy="701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2485752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/>
              <a:t>FDA raporu/karşı cevap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3402" y="1651693"/>
            <a:ext cx="9241155" cy="5055990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tr-TR" sz="4600" dirty="0"/>
              <a:t>2784 komplikasyon (1503 POP, 1371 Üİ)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tr-TR" sz="3800" dirty="0"/>
              <a:t>%54 POP cerrahisi komplikasyonu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tr-TR" sz="3800" dirty="0"/>
              <a:t>%46 Üİ cerrahisi komplikasyonu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tr-TR" sz="3800" dirty="0"/>
              <a:t>Buna karşın </a:t>
            </a:r>
            <a:r>
              <a:rPr lang="tr-TR" sz="3800" dirty="0" err="1"/>
              <a:t>inkontinansta</a:t>
            </a:r>
            <a:r>
              <a:rPr lang="tr-TR" sz="3800" dirty="0"/>
              <a:t> </a:t>
            </a:r>
            <a:r>
              <a:rPr lang="tr-TR" sz="3800" dirty="0" err="1"/>
              <a:t>meş</a:t>
            </a:r>
            <a:r>
              <a:rPr lang="tr-TR" sz="3800" dirty="0"/>
              <a:t> kullanıyoruz…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dirty="0"/>
              <a:t>FDA UPDATE </a:t>
            </a:r>
            <a:endParaRPr lang="tr-TR" sz="2600" dirty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3400" dirty="0"/>
              <a:t>300.000 </a:t>
            </a:r>
            <a:r>
              <a:rPr lang="en-US" sz="3400" dirty="0" err="1"/>
              <a:t>meş</a:t>
            </a:r>
            <a:r>
              <a:rPr lang="en-US" sz="3400" dirty="0"/>
              <a:t>  </a:t>
            </a:r>
            <a:r>
              <a:rPr lang="en-US" sz="3400" dirty="0" err="1"/>
              <a:t>kullanımı</a:t>
            </a:r>
            <a:r>
              <a:rPr lang="en-US" sz="3400" dirty="0"/>
              <a:t> </a:t>
            </a:r>
            <a:r>
              <a:rPr lang="en-US" sz="3400" dirty="0" err="1"/>
              <a:t>bunların</a:t>
            </a:r>
            <a:r>
              <a:rPr lang="en-US" sz="3400" dirty="0"/>
              <a:t> 225000 vaginal m</a:t>
            </a:r>
            <a:r>
              <a:rPr lang="tr-TR" sz="3400" dirty="0"/>
              <a:t>eş cerrahisi (3 yıllık)</a:t>
            </a:r>
            <a:r>
              <a:rPr lang="en-US" sz="3400" dirty="0"/>
              <a:t> </a:t>
            </a:r>
            <a:endParaRPr lang="tr-TR" sz="3400" dirty="0"/>
          </a:p>
          <a:p>
            <a:pPr lvl="2">
              <a:lnSpc>
                <a:spcPct val="90000"/>
              </a:lnSpc>
              <a:defRPr/>
            </a:pPr>
            <a:r>
              <a:rPr lang="tr-TR" sz="2300" dirty="0"/>
              <a:t>1</a:t>
            </a:r>
            <a:r>
              <a:rPr lang="en-US" sz="2300" dirty="0"/>
              <a:t>503 </a:t>
            </a:r>
            <a:r>
              <a:rPr lang="tr-TR" sz="2300" dirty="0"/>
              <a:t>komplikasyon</a:t>
            </a:r>
          </a:p>
          <a:p>
            <a:pPr lvl="2">
              <a:lnSpc>
                <a:spcPct val="90000"/>
              </a:lnSpc>
              <a:defRPr/>
            </a:pPr>
            <a:r>
              <a:rPr lang="tr-TR" sz="2300" dirty="0"/>
              <a:t>Gerçek </a:t>
            </a:r>
            <a:r>
              <a:rPr lang="tr-TR" sz="2300" dirty="0" err="1"/>
              <a:t>insidans</a:t>
            </a:r>
            <a:r>
              <a:rPr lang="en-US" sz="2300" dirty="0"/>
              <a:t> </a:t>
            </a:r>
            <a:r>
              <a:rPr lang="tr-TR" sz="2300" dirty="0"/>
              <a:t>%</a:t>
            </a:r>
            <a:r>
              <a:rPr lang="en-US" sz="2300" dirty="0"/>
              <a:t>0.67</a:t>
            </a:r>
            <a:r>
              <a:rPr lang="tr-TR" sz="2300" dirty="0"/>
              <a:t>…</a:t>
            </a:r>
          </a:p>
          <a:p>
            <a:pPr lvl="1">
              <a:lnSpc>
                <a:spcPct val="90000"/>
              </a:lnSpc>
              <a:defRPr/>
            </a:pPr>
            <a:r>
              <a:rPr lang="tr-TR" sz="3400" dirty="0" err="1"/>
              <a:t>Meş</a:t>
            </a:r>
            <a:r>
              <a:rPr lang="tr-TR" sz="3400" dirty="0"/>
              <a:t> </a:t>
            </a:r>
            <a:r>
              <a:rPr lang="tr-TR" sz="3400" dirty="0" err="1"/>
              <a:t>exposure</a:t>
            </a:r>
            <a:r>
              <a:rPr lang="tr-TR" sz="3400" dirty="0"/>
              <a:t> </a:t>
            </a:r>
            <a:r>
              <a:rPr lang="tr-TR" sz="3400" dirty="0" err="1"/>
              <a:t>abd</a:t>
            </a:r>
            <a:r>
              <a:rPr lang="tr-TR" sz="3400" dirty="0"/>
              <a:t>. </a:t>
            </a:r>
            <a:r>
              <a:rPr lang="tr-TR" sz="3400" dirty="0" err="1"/>
              <a:t>Sakrokolpopekside</a:t>
            </a:r>
            <a:r>
              <a:rPr lang="tr-TR" sz="3400" dirty="0"/>
              <a:t> % 3.4 (</a:t>
            </a:r>
            <a:r>
              <a:rPr lang="tr-TR" sz="3400" dirty="0">
                <a:solidFill>
                  <a:srgbClr val="FF0000"/>
                </a:solidFill>
              </a:rPr>
              <a:t>Meta-analiz, 65 çalışma, 3827 hasta). </a:t>
            </a:r>
            <a:r>
              <a:rPr lang="tr-TR" sz="3400" dirty="0"/>
              <a:t>Benzer bir meta analizde vajinal </a:t>
            </a:r>
            <a:r>
              <a:rPr lang="tr-TR" sz="3400" dirty="0" err="1"/>
              <a:t>meşte</a:t>
            </a:r>
            <a:r>
              <a:rPr lang="tr-TR" sz="3400" dirty="0"/>
              <a:t> % 10.7</a:t>
            </a:r>
          </a:p>
          <a:p>
            <a:pPr lvl="1">
              <a:lnSpc>
                <a:spcPct val="90000"/>
              </a:lnSpc>
              <a:defRPr/>
            </a:pPr>
            <a:r>
              <a:rPr lang="tr-TR" sz="3400" dirty="0"/>
              <a:t>Aynı meta analizde </a:t>
            </a:r>
            <a:r>
              <a:rPr lang="tr-TR" sz="3400" dirty="0" err="1"/>
              <a:t>abd</a:t>
            </a:r>
            <a:r>
              <a:rPr lang="tr-TR" sz="3400" dirty="0"/>
              <a:t>. </a:t>
            </a:r>
            <a:r>
              <a:rPr lang="tr-TR" sz="3400" dirty="0" err="1"/>
              <a:t>Sakrokolpopekside</a:t>
            </a:r>
            <a:r>
              <a:rPr lang="tr-TR" sz="3400" dirty="0"/>
              <a:t> barsak yaralanması % 1.6, ince barsak tıkanması % 1.1,  </a:t>
            </a:r>
            <a:r>
              <a:rPr lang="tr-TR" sz="3400" dirty="0" err="1"/>
              <a:t>ileus</a:t>
            </a:r>
            <a:r>
              <a:rPr lang="tr-TR" sz="3400" dirty="0"/>
              <a:t> % 3.6, </a:t>
            </a:r>
            <a:r>
              <a:rPr lang="tr-TR" sz="3400" dirty="0" err="1"/>
              <a:t>ileus</a:t>
            </a:r>
            <a:r>
              <a:rPr lang="tr-TR" sz="3400" dirty="0"/>
              <a:t> ) Oysa vajinal </a:t>
            </a:r>
            <a:r>
              <a:rPr lang="tr-TR" sz="3400" dirty="0" err="1"/>
              <a:t>meşte</a:t>
            </a:r>
            <a:r>
              <a:rPr lang="tr-TR" sz="3400" dirty="0"/>
              <a:t> bu </a:t>
            </a:r>
            <a:r>
              <a:rPr lang="tr-TR" sz="3400" dirty="0" err="1"/>
              <a:t>komplikayonlar</a:t>
            </a:r>
            <a:r>
              <a:rPr lang="tr-TR" sz="3400" dirty="0"/>
              <a:t> çok nadir. </a:t>
            </a:r>
          </a:p>
          <a:p>
            <a:pPr lvl="1">
              <a:lnSpc>
                <a:spcPct val="90000"/>
              </a:lnSpc>
              <a:defRPr/>
            </a:pPr>
            <a:r>
              <a:rPr lang="tr-TR" sz="3400" dirty="0"/>
              <a:t>FDA </a:t>
            </a:r>
            <a:r>
              <a:rPr lang="tr-TR" sz="3400" dirty="0" err="1"/>
              <a:t>update’nde</a:t>
            </a:r>
            <a:r>
              <a:rPr lang="tr-TR" sz="3400" dirty="0"/>
              <a:t> konvansiyonel yöntemlerin semptomları daha iyi geçirdiği ileri sürülmektedir. Oysa literatürde 3 RCT var bunlardan yalnızca 1’inde QOL çalışılmıştır. </a:t>
            </a:r>
          </a:p>
          <a:p>
            <a:pPr marL="495311" lvl="1" indent="0">
              <a:lnSpc>
                <a:spcPct val="90000"/>
              </a:lnSpc>
              <a:buNone/>
              <a:defRPr/>
            </a:pPr>
            <a:endParaRPr lang="tr-TR" sz="2400" dirty="0"/>
          </a:p>
          <a:p>
            <a:pPr marL="495311" lvl="1" indent="0">
              <a:lnSpc>
                <a:spcPct val="90000"/>
              </a:lnSpc>
              <a:buNone/>
              <a:defRPr/>
            </a:pPr>
            <a:r>
              <a:rPr lang="tr-TR" sz="2400" dirty="0"/>
              <a:t>Murphy et al. </a:t>
            </a:r>
            <a:r>
              <a:rPr lang="tr-TR" sz="2400" dirty="0" err="1"/>
              <a:t>Int</a:t>
            </a:r>
            <a:r>
              <a:rPr lang="tr-TR" sz="2400" dirty="0"/>
              <a:t>. </a:t>
            </a:r>
            <a:r>
              <a:rPr lang="tr-TR" sz="2400" dirty="0" err="1"/>
              <a:t>Urojinecol</a:t>
            </a:r>
            <a:r>
              <a:rPr lang="tr-TR" sz="2400" dirty="0"/>
              <a:t> J. 2011</a:t>
            </a:r>
          </a:p>
          <a:p>
            <a:pPr marL="495311" lvl="1" indent="0">
              <a:lnSpc>
                <a:spcPct val="90000"/>
              </a:lnSpc>
              <a:buNone/>
              <a:defRPr/>
            </a:pPr>
            <a:endParaRPr lang="tr-TR" sz="2200" dirty="0"/>
          </a:p>
          <a:p>
            <a:pPr marL="495311" lvl="1" indent="0">
              <a:lnSpc>
                <a:spcPct val="90000"/>
              </a:lnSpc>
              <a:buNone/>
              <a:defRPr/>
            </a:pPr>
            <a:endParaRPr lang="tr-TR" sz="2200" dirty="0"/>
          </a:p>
          <a:p>
            <a:pPr lvl="1" eaLnBrk="1" hangingPunct="1">
              <a:lnSpc>
                <a:spcPct val="90000"/>
              </a:lnSpc>
              <a:defRPr/>
            </a:pPr>
            <a:endParaRPr lang="tr-TR" sz="2200" dirty="0"/>
          </a:p>
          <a:p>
            <a:pPr lvl="1" eaLnBrk="1" hangingPunct="1">
              <a:lnSpc>
                <a:spcPct val="90000"/>
              </a:lnSpc>
              <a:defRPr/>
            </a:pPr>
            <a:endParaRPr lang="tr-TR" sz="2500" dirty="0"/>
          </a:p>
          <a:p>
            <a:pPr lvl="1" eaLnBrk="1" hangingPunct="1">
              <a:lnSpc>
                <a:spcPct val="90000"/>
              </a:lnSpc>
              <a:buFont typeface="Wingdings" charset="0"/>
              <a:buNone/>
              <a:defRPr/>
            </a:pPr>
            <a:endParaRPr lang="tr-TR" sz="25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8"/>
            <a:ext cx="3251518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8"/>
            <a:ext cx="2395855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396388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b="1" dirty="0"/>
              <a:t>FDA raporu/karşı cevap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tr-TR" sz="2600" dirty="0" err="1"/>
              <a:t>Transvaginal</a:t>
            </a:r>
            <a:r>
              <a:rPr lang="tr-TR" sz="2600" dirty="0"/>
              <a:t> POP cerrahisi, konvansiyonel </a:t>
            </a:r>
            <a:r>
              <a:rPr lang="tr-TR" sz="2600" dirty="0" err="1"/>
              <a:t>metodlarda</a:t>
            </a:r>
            <a:r>
              <a:rPr lang="tr-TR" sz="2600" dirty="0"/>
              <a:t> olmayan riskleri içerir…</a:t>
            </a:r>
          </a:p>
          <a:p>
            <a:pPr eaLnBrk="1" hangingPunct="1">
              <a:buFont typeface="Wingdings" charset="0"/>
              <a:buNone/>
              <a:defRPr/>
            </a:pPr>
            <a:endParaRPr lang="tr-TR" sz="2600" dirty="0"/>
          </a:p>
          <a:p>
            <a:pPr lvl="1" eaLnBrk="1" hangingPunct="1">
              <a:defRPr/>
            </a:pPr>
            <a:r>
              <a:rPr lang="tr-TR" sz="3300" dirty="0"/>
              <a:t>M</a:t>
            </a:r>
            <a:r>
              <a:rPr lang="en-US" sz="3300" dirty="0"/>
              <a:t>e</a:t>
            </a:r>
            <a:r>
              <a:rPr lang="tr-TR" sz="3300" dirty="0"/>
              <a:t>ş</a:t>
            </a:r>
            <a:r>
              <a:rPr lang="en-US" sz="3300" dirty="0"/>
              <a:t> e</a:t>
            </a:r>
            <a:r>
              <a:rPr lang="tr-TR" sz="3300" dirty="0" err="1"/>
              <a:t>xposure</a:t>
            </a:r>
            <a:r>
              <a:rPr lang="en-US" sz="3300" dirty="0"/>
              <a:t>, </a:t>
            </a:r>
            <a:r>
              <a:rPr lang="tr-TR" sz="3300" dirty="0"/>
              <a:t>ağrı </a:t>
            </a:r>
            <a:r>
              <a:rPr lang="en-US" sz="3300" dirty="0" err="1"/>
              <a:t>infe</a:t>
            </a:r>
            <a:r>
              <a:rPr lang="tr-TR" sz="3300" dirty="0" err="1"/>
              <a:t>ks</a:t>
            </a:r>
            <a:r>
              <a:rPr lang="en-US" sz="3300" dirty="0" err="1"/>
              <a:t>i</a:t>
            </a:r>
            <a:r>
              <a:rPr lang="tr-TR" sz="3300" dirty="0"/>
              <a:t>y</a:t>
            </a:r>
            <a:r>
              <a:rPr lang="en-US" sz="3300" dirty="0"/>
              <a:t>on, </a:t>
            </a:r>
            <a:r>
              <a:rPr lang="tr-TR" sz="3300" dirty="0"/>
              <a:t>kanama</a:t>
            </a:r>
            <a:r>
              <a:rPr lang="en-US" sz="3300" dirty="0"/>
              <a:t>, </a:t>
            </a:r>
            <a:r>
              <a:rPr lang="tr-TR" sz="3300" dirty="0" err="1"/>
              <a:t>disparoni</a:t>
            </a:r>
            <a:r>
              <a:rPr lang="en-US" sz="3300" dirty="0"/>
              <a:t>, organ </a:t>
            </a:r>
            <a:r>
              <a:rPr lang="en-US" sz="3300" dirty="0" err="1"/>
              <a:t>perfor</a:t>
            </a:r>
            <a:r>
              <a:rPr lang="tr-TR" sz="3300" dirty="0" err="1"/>
              <a:t>asyonu</a:t>
            </a:r>
            <a:r>
              <a:rPr lang="tr-TR" sz="3300" dirty="0"/>
              <a:t>,</a:t>
            </a:r>
            <a:r>
              <a:rPr lang="en-US" sz="3300" dirty="0"/>
              <a:t> </a:t>
            </a:r>
            <a:r>
              <a:rPr lang="tr-TR" sz="3300" dirty="0" err="1"/>
              <a:t>üriner</a:t>
            </a:r>
            <a:r>
              <a:rPr lang="en-US" sz="3300" dirty="0"/>
              <a:t> problem</a:t>
            </a:r>
            <a:r>
              <a:rPr lang="tr-TR" sz="3300" dirty="0" err="1"/>
              <a:t>ler</a:t>
            </a:r>
            <a:r>
              <a:rPr lang="tr-TR" sz="3300" dirty="0"/>
              <a:t>….</a:t>
            </a:r>
          </a:p>
          <a:p>
            <a:pPr lvl="1" eaLnBrk="1" hangingPunct="1">
              <a:defRPr/>
            </a:pPr>
            <a:r>
              <a:rPr lang="tr-TR" sz="3300" dirty="0" err="1"/>
              <a:t>Meş</a:t>
            </a:r>
            <a:r>
              <a:rPr lang="tr-TR" sz="3300" dirty="0"/>
              <a:t> </a:t>
            </a:r>
            <a:r>
              <a:rPr lang="en-US" sz="3300" dirty="0"/>
              <a:t>e</a:t>
            </a:r>
            <a:r>
              <a:rPr lang="tr-TR" sz="3300" dirty="0" err="1"/>
              <a:t>xposure</a:t>
            </a:r>
            <a:r>
              <a:rPr lang="tr-TR" sz="3300" dirty="0"/>
              <a:t> dışındakilerin hepsi </a:t>
            </a:r>
            <a:r>
              <a:rPr lang="tr-TR" sz="3300" dirty="0" err="1"/>
              <a:t>non-meş</a:t>
            </a:r>
            <a:r>
              <a:rPr lang="tr-TR" sz="3300" dirty="0"/>
              <a:t> cerrahisinde de mevcut risklerdir!!! </a:t>
            </a:r>
          </a:p>
          <a:p>
            <a:pPr lvl="1" eaLnBrk="1" hangingPunct="1">
              <a:defRPr/>
            </a:pPr>
            <a:endParaRPr lang="tr-TR" sz="3300" dirty="0"/>
          </a:p>
          <a:p>
            <a:pPr marL="495311" lvl="1" indent="0">
              <a:lnSpc>
                <a:spcPct val="90000"/>
              </a:lnSpc>
              <a:buNone/>
              <a:defRPr/>
            </a:pPr>
            <a:endParaRPr lang="tr-TR" sz="2800" dirty="0"/>
          </a:p>
          <a:p>
            <a:pPr marL="495311" lvl="1" indent="0">
              <a:lnSpc>
                <a:spcPct val="90000"/>
              </a:lnSpc>
              <a:buNone/>
              <a:defRPr/>
            </a:pPr>
            <a:r>
              <a:rPr lang="tr-TR" sz="2200" dirty="0"/>
              <a:t>Murphy et al. </a:t>
            </a:r>
            <a:r>
              <a:rPr lang="tr-TR" sz="2200" dirty="0" err="1"/>
              <a:t>Int</a:t>
            </a:r>
            <a:r>
              <a:rPr lang="tr-TR" sz="2200" dirty="0"/>
              <a:t>. </a:t>
            </a:r>
            <a:r>
              <a:rPr lang="tr-TR" sz="2200" dirty="0" err="1"/>
              <a:t>Urogynecol</a:t>
            </a:r>
            <a:r>
              <a:rPr lang="tr-TR" sz="2200" dirty="0"/>
              <a:t> J. 2011</a:t>
            </a:r>
          </a:p>
          <a:p>
            <a:pPr marL="495311" lvl="1" indent="0" eaLnBrk="1" hangingPunct="1">
              <a:buNone/>
              <a:defRPr/>
            </a:pPr>
            <a:endParaRPr lang="tr-TR" sz="28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8"/>
            <a:ext cx="3251518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8"/>
            <a:ext cx="2395855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4467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29085" cy="1383643"/>
          </a:xfrm>
        </p:spPr>
        <p:txBody>
          <a:bodyPr>
            <a:noAutofit/>
          </a:bodyPr>
          <a:lstStyle/>
          <a:p>
            <a:pPr algn="l"/>
            <a:r>
              <a:rPr lang="en-US" sz="3300" b="1" dirty="0"/>
              <a:t>FDA Reclassifies Vaginal Mesh as a High-Risk Device</a:t>
            </a:r>
            <a:r>
              <a:rPr lang="tr-TR" sz="3300" b="1" dirty="0"/>
              <a:t>. </a:t>
            </a:r>
            <a:r>
              <a:rPr lang="en-US" sz="1600" b="1" dirty="0"/>
              <a:t>Robert Lowes | Disclosures</a:t>
            </a:r>
            <a:r>
              <a:rPr lang="tr-TR" sz="1600" b="1" dirty="0"/>
              <a:t>. 4 Ocak 2016</a:t>
            </a:r>
            <a:endParaRPr lang="en-US" sz="3300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orta</a:t>
            </a:r>
            <a:r>
              <a:rPr lang="en-US" dirty="0"/>
              <a:t> risk </a:t>
            </a:r>
            <a:r>
              <a:rPr lang="en-US" dirty="0" err="1"/>
              <a:t>uygulamadan</a:t>
            </a:r>
            <a:r>
              <a:rPr lang="en-US" dirty="0"/>
              <a:t> </a:t>
            </a:r>
            <a:r>
              <a:rPr lang="en-US" dirty="0" err="1"/>
              <a:t>yüksek</a:t>
            </a:r>
            <a:r>
              <a:rPr lang="en-US" dirty="0"/>
              <a:t> risk </a:t>
            </a:r>
            <a:r>
              <a:rPr lang="en-US" dirty="0" err="1"/>
              <a:t>uygulama</a:t>
            </a:r>
            <a:r>
              <a:rPr lang="en-US" dirty="0"/>
              <a:t> </a:t>
            </a:r>
            <a:r>
              <a:rPr lang="en-US" dirty="0" err="1"/>
              <a:t>kategorisine</a:t>
            </a:r>
            <a:r>
              <a:rPr lang="en-US" dirty="0"/>
              <a:t> </a:t>
            </a:r>
            <a:r>
              <a:rPr lang="en-US" dirty="0" err="1"/>
              <a:t>alınmıştır</a:t>
            </a:r>
            <a:r>
              <a:rPr lang="en-US" dirty="0"/>
              <a:t>.</a:t>
            </a:r>
          </a:p>
          <a:p>
            <a:r>
              <a:rPr lang="en-US" dirty="0" err="1"/>
              <a:t>Midüretral</a:t>
            </a:r>
            <a:r>
              <a:rPr lang="en-US" dirty="0"/>
              <a:t> </a:t>
            </a:r>
            <a:r>
              <a:rPr lang="en-US" dirty="0" err="1"/>
              <a:t>slingler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abdominal </a:t>
            </a:r>
            <a:r>
              <a:rPr lang="en-US" dirty="0" err="1"/>
              <a:t>sakrokolpopeksi</a:t>
            </a:r>
            <a:r>
              <a:rPr lang="en-US" dirty="0"/>
              <a:t> </a:t>
            </a:r>
            <a:r>
              <a:rPr lang="en-US" dirty="0" err="1"/>
              <a:t>meşleri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kategori</a:t>
            </a:r>
            <a:r>
              <a:rPr lang="en-US" dirty="0"/>
              <a:t> </a:t>
            </a:r>
            <a:r>
              <a:rPr lang="en-US" dirty="0" err="1"/>
              <a:t>dışındadır</a:t>
            </a:r>
            <a:endParaRPr lang="en-US" dirty="0"/>
          </a:p>
          <a:p>
            <a:r>
              <a:rPr lang="en-US" dirty="0"/>
              <a:t>ABD’ </a:t>
            </a:r>
            <a:r>
              <a:rPr lang="en-US" dirty="0" err="1"/>
              <a:t>pazarda</a:t>
            </a:r>
            <a:r>
              <a:rPr lang="en-US" dirty="0"/>
              <a:t> </a:t>
            </a:r>
            <a:r>
              <a:rPr lang="en-US" dirty="0" err="1"/>
              <a:t>bulunan</a:t>
            </a:r>
            <a:r>
              <a:rPr lang="en-US" dirty="0"/>
              <a:t> 2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üreticisi</a:t>
            </a:r>
            <a:r>
              <a:rPr lang="en-US" dirty="0"/>
              <a:t> </a:t>
            </a:r>
            <a:r>
              <a:rPr lang="en-US" dirty="0" err="1"/>
              <a:t>pazardan</a:t>
            </a:r>
            <a:r>
              <a:rPr lang="en-US" dirty="0"/>
              <a:t> </a:t>
            </a:r>
            <a:r>
              <a:rPr lang="en-US" dirty="0" err="1"/>
              <a:t>çekilmiş</a:t>
            </a:r>
            <a:r>
              <a:rPr lang="en-US" dirty="0"/>
              <a:t>, </a:t>
            </a:r>
            <a:r>
              <a:rPr lang="en-US" dirty="0" err="1"/>
              <a:t>diğerleri</a:t>
            </a:r>
            <a:r>
              <a:rPr lang="en-US" dirty="0"/>
              <a:t> </a:t>
            </a:r>
            <a:r>
              <a:rPr lang="en-US" dirty="0" err="1"/>
              <a:t>devam</a:t>
            </a:r>
            <a:r>
              <a:rPr lang="en-US" dirty="0"/>
              <a:t> </a:t>
            </a:r>
            <a:r>
              <a:rPr lang="en-US" dirty="0" err="1"/>
              <a:t>etmektedir</a:t>
            </a:r>
            <a:r>
              <a:rPr lang="en-US" dirty="0"/>
              <a:t>.</a:t>
            </a:r>
          </a:p>
          <a:p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üreticilerine</a:t>
            </a:r>
            <a:r>
              <a:rPr lang="en-US" dirty="0"/>
              <a:t> </a:t>
            </a:r>
            <a:r>
              <a:rPr lang="en-US" dirty="0" err="1"/>
              <a:t>yöntemlerinin</a:t>
            </a:r>
            <a:r>
              <a:rPr lang="en-US" dirty="0"/>
              <a:t> </a:t>
            </a:r>
            <a:r>
              <a:rPr lang="en-US" dirty="0" err="1"/>
              <a:t>güvenli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etkili</a:t>
            </a:r>
            <a:r>
              <a:rPr lang="en-US" dirty="0"/>
              <a:t> </a:t>
            </a:r>
            <a:r>
              <a:rPr lang="en-US" dirty="0" err="1"/>
              <a:t>olduğunu</a:t>
            </a:r>
            <a:r>
              <a:rPr lang="en-US" dirty="0"/>
              <a:t> </a:t>
            </a:r>
            <a:r>
              <a:rPr lang="en-US" dirty="0" err="1"/>
              <a:t>kanıtlamaları</a:t>
            </a:r>
            <a:r>
              <a:rPr lang="en-US" dirty="0"/>
              <a:t> </a:t>
            </a:r>
            <a:r>
              <a:rPr lang="en-US" dirty="0" err="1"/>
              <a:t>için</a:t>
            </a:r>
            <a:r>
              <a:rPr lang="en-US" dirty="0"/>
              <a:t> 30 ay </a:t>
            </a:r>
            <a:r>
              <a:rPr lang="en-US" dirty="0" err="1"/>
              <a:t>süre</a:t>
            </a:r>
            <a:r>
              <a:rPr lang="en-US" dirty="0"/>
              <a:t> </a:t>
            </a:r>
            <a:r>
              <a:rPr lang="en-US" dirty="0" err="1"/>
              <a:t>verilmiştir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süre</a:t>
            </a:r>
            <a:r>
              <a:rPr lang="en-US" dirty="0"/>
              <a:t> </a:t>
            </a:r>
            <a:r>
              <a:rPr lang="en-US" dirty="0" err="1"/>
              <a:t>Haziran</a:t>
            </a:r>
            <a:r>
              <a:rPr lang="en-US" dirty="0"/>
              <a:t> 2018`de </a:t>
            </a:r>
            <a:r>
              <a:rPr lang="en-US" dirty="0" err="1"/>
              <a:t>bitmiştir</a:t>
            </a:r>
            <a:r>
              <a:rPr lang="en-US" dirty="0"/>
              <a:t>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27</a:t>
            </a:fld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6461652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r-TR" altLang="tr-TR"/>
          </a:p>
        </p:txBody>
      </p:sp>
      <p:pic>
        <p:nvPicPr>
          <p:cNvPr id="2253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86778" y="1943355"/>
            <a:ext cx="3970278" cy="4594576"/>
          </a:xfrm>
          <a:noFill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778" y="283475"/>
            <a:ext cx="8494395" cy="111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2627" y="1943355"/>
            <a:ext cx="4168546" cy="4594576"/>
          </a:xfrm>
          <a:noFill/>
        </p:spPr>
      </p:pic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47AB2F93-C1E8-7648-98EC-BA4F099C0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29DF6811-BB6E-F44A-AF31-0D462F406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BA958D2-CB5F-4A45-95C3-EBBC0BD2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75894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92208017-75DC-6646-B1EA-770F318BC6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981" y="355467"/>
            <a:ext cx="9074576" cy="6205413"/>
          </a:xfrm>
          <a:prstGeom prst="rect">
            <a:avLst/>
          </a:prstGeom>
          <a:solidFill>
            <a:schemeClr val="bg1"/>
          </a:solidFill>
          <a:ln>
            <a:solidFill>
              <a:srgbClr val="FFFF00"/>
            </a:solidFill>
          </a:ln>
        </p:spPr>
      </p:pic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2574FFF-F26B-C54D-91EB-9463690EF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2CF66B0-B3DF-6E4C-9669-63F5FA092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8A3B263-6BC1-3D43-B6DC-8AA2B9992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60175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03EBE3C4-B8F8-0F4D-9AEF-C8043D660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	</a:t>
            </a:r>
            <a:r>
              <a:rPr lang="tr-TR" b="1" dirty="0"/>
              <a:t>Avrupa Birliği ``FDA``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C2EAD48-BAC3-E14A-9F7E-C458E2984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SCENIHR, 2015</a:t>
            </a:r>
          </a:p>
          <a:p>
            <a:r>
              <a:rPr lang="tr-TR" dirty="0"/>
              <a:t> </a:t>
            </a:r>
            <a:r>
              <a:rPr lang="tr-TR" dirty="0" err="1"/>
              <a:t>Sekonder</a:t>
            </a:r>
            <a:r>
              <a:rPr lang="tr-TR" dirty="0"/>
              <a:t> olgulara yada başarısız olacağı düşünülen olgulara uygulanmalı</a:t>
            </a:r>
          </a:p>
          <a:p>
            <a:r>
              <a:rPr lang="tr-TR" dirty="0"/>
              <a:t>Cerrah </a:t>
            </a:r>
            <a:r>
              <a:rPr lang="tr-TR" dirty="0" err="1"/>
              <a:t>sertifiye</a:t>
            </a:r>
            <a:r>
              <a:rPr lang="tr-TR" dirty="0"/>
              <a:t> olmalı</a:t>
            </a:r>
          </a:p>
          <a:p>
            <a:r>
              <a:rPr lang="tr-TR" dirty="0"/>
              <a:t>Hasta seçimi iyi yapılmalı ve hastayla detaylar tartışılmalı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9246FC05-6284-DD4C-BDC3-8F8A5A5E3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A087ED1-B579-1A42-91DF-AC3847092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5D952E02-74F2-8141-B5DB-122843CA7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02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/>
              <a:t>Ürojinekolojide</a:t>
            </a:r>
            <a:r>
              <a:rPr lang="en-US" b="1" dirty="0"/>
              <a:t> </a:t>
            </a:r>
            <a:r>
              <a:rPr lang="en-US" b="1" dirty="0" err="1"/>
              <a:t>kullanılan</a:t>
            </a:r>
            <a:r>
              <a:rPr lang="en-US" b="1" dirty="0"/>
              <a:t> </a:t>
            </a:r>
            <a:r>
              <a:rPr lang="en-US" b="1" dirty="0" err="1"/>
              <a:t>meş</a:t>
            </a:r>
            <a:r>
              <a:rPr lang="en-US" b="1" dirty="0"/>
              <a:t> </a:t>
            </a:r>
            <a:r>
              <a:rPr lang="en-US" b="1" dirty="0" err="1"/>
              <a:t>nasıl</a:t>
            </a:r>
            <a:r>
              <a:rPr lang="en-US" b="1" dirty="0"/>
              <a:t> </a:t>
            </a:r>
            <a:r>
              <a:rPr lang="en-US" b="1" dirty="0" err="1"/>
              <a:t>olmalı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Tip I</a:t>
            </a:r>
          </a:p>
          <a:p>
            <a:r>
              <a:rPr lang="en-US" dirty="0" err="1"/>
              <a:t>Polipropilen</a:t>
            </a:r>
            <a:endParaRPr lang="en-US" dirty="0"/>
          </a:p>
          <a:p>
            <a:r>
              <a:rPr lang="en-US" dirty="0" err="1"/>
              <a:t>Geniş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(&gt;75 </a:t>
            </a:r>
            <a:r>
              <a:rPr lang="en-US" dirty="0" err="1"/>
              <a:t>mik</a:t>
            </a:r>
            <a:r>
              <a:rPr lang="en-US" dirty="0"/>
              <a:t>)</a:t>
            </a:r>
          </a:p>
          <a:p>
            <a:r>
              <a:rPr lang="en-US" dirty="0" err="1"/>
              <a:t>Hafif</a:t>
            </a:r>
            <a:endParaRPr lang="en-US" dirty="0"/>
          </a:p>
          <a:p>
            <a:r>
              <a:rPr lang="en-US" dirty="0" err="1"/>
              <a:t>Monofilaman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r-TR"/>
              <a:t>16.09.2018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TJOD İstanbul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67796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5CCA7D7-A44E-654B-B942-50F625E0E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İskoçya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207CEAB-DF2A-D54D-88A9-E12677EBF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Aralık 2017</a:t>
            </a:r>
          </a:p>
          <a:p>
            <a:pPr marL="0" indent="0">
              <a:buNone/>
            </a:pPr>
            <a:r>
              <a:rPr lang="tr-TR" dirty="0" err="1"/>
              <a:t>Transvajinal</a:t>
            </a:r>
            <a:r>
              <a:rPr lang="tr-TR" dirty="0"/>
              <a:t> </a:t>
            </a:r>
            <a:r>
              <a:rPr lang="tr-TR" dirty="0" err="1"/>
              <a:t>meşlerin</a:t>
            </a:r>
            <a:r>
              <a:rPr lang="tr-TR" dirty="0"/>
              <a:t> konvansiyonel yöntemlere üstünlüğü yoktur. </a:t>
            </a:r>
            <a:r>
              <a:rPr lang="tr-TR" dirty="0">
                <a:solidFill>
                  <a:srgbClr val="FF0000"/>
                </a:solidFill>
              </a:rPr>
              <a:t>Rutin uygulanmamalıdır.</a:t>
            </a:r>
          </a:p>
          <a:p>
            <a:pPr marL="0" indent="0">
              <a:buNone/>
            </a:pPr>
            <a:r>
              <a:rPr lang="tr-TR" dirty="0"/>
              <a:t>SUI da kullanılan </a:t>
            </a:r>
            <a:r>
              <a:rPr lang="tr-TR" dirty="0" err="1">
                <a:solidFill>
                  <a:srgbClr val="FF0000"/>
                </a:solidFill>
              </a:rPr>
              <a:t>slinglerin</a:t>
            </a:r>
            <a:r>
              <a:rPr lang="tr-TR" dirty="0">
                <a:solidFill>
                  <a:srgbClr val="FF0000"/>
                </a:solidFill>
              </a:rPr>
              <a:t>(TVT/TOT</a:t>
            </a:r>
            <a:r>
              <a:rPr lang="tr-TR" dirty="0"/>
              <a:t> yerine de </a:t>
            </a:r>
            <a:r>
              <a:rPr lang="tr-TR" dirty="0" err="1"/>
              <a:t>retropubik</a:t>
            </a:r>
            <a:r>
              <a:rPr lang="tr-TR" dirty="0"/>
              <a:t> </a:t>
            </a:r>
            <a:r>
              <a:rPr lang="tr-TR" dirty="0" err="1"/>
              <a:t>kolposüspansiyon</a:t>
            </a:r>
            <a:r>
              <a:rPr lang="tr-TR" dirty="0"/>
              <a:t>(</a:t>
            </a:r>
            <a:r>
              <a:rPr lang="tr-TR" dirty="0" err="1">
                <a:solidFill>
                  <a:srgbClr val="FF0000"/>
                </a:solidFill>
              </a:rPr>
              <a:t>Burch</a:t>
            </a:r>
            <a:r>
              <a:rPr lang="tr-TR" dirty="0">
                <a:solidFill>
                  <a:srgbClr val="FF0000"/>
                </a:solidFill>
              </a:rPr>
              <a:t>) </a:t>
            </a:r>
            <a:r>
              <a:rPr lang="tr-TR" dirty="0"/>
              <a:t>kullanılabilir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9F6DB35-4E8F-564C-A808-0AE644381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59E917C-4412-D84E-BCB9-5079F61E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D00030E-3710-194D-9458-061C25529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8928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C2BC601-19AC-914A-8AE9-0E457A4E6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İngiltere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F49630B-6F76-9040-AA5F-58BAF64D5F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İngiltere NIH  Aralık 2017</a:t>
            </a:r>
          </a:p>
          <a:p>
            <a:pPr marL="0" indent="0">
              <a:buNone/>
            </a:pPr>
            <a:r>
              <a:rPr lang="tr-TR" dirty="0"/>
              <a:t>Güncel kanıtlar </a:t>
            </a:r>
            <a:r>
              <a:rPr lang="tr-TR" dirty="0" err="1">
                <a:solidFill>
                  <a:srgbClr val="FF0000"/>
                </a:solidFill>
              </a:rPr>
              <a:t>transvajinal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meşlerin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ciddi </a:t>
            </a:r>
            <a:r>
              <a:rPr lang="tr-TR" dirty="0" err="1"/>
              <a:t>kompliasyonları</a:t>
            </a:r>
            <a:r>
              <a:rPr lang="tr-TR" dirty="0"/>
              <a:t> olduğunu gösteriyor. Ayrıca </a:t>
            </a:r>
            <a:r>
              <a:rPr lang="tr-TR" dirty="0" err="1"/>
              <a:t>long</a:t>
            </a:r>
            <a:r>
              <a:rPr lang="tr-TR" dirty="0"/>
              <a:t> </a:t>
            </a:r>
            <a:r>
              <a:rPr lang="tr-TR" dirty="0" err="1"/>
              <a:t>term</a:t>
            </a:r>
            <a:r>
              <a:rPr lang="tr-TR" dirty="0"/>
              <a:t> başarı oranlarında da kalite ve </a:t>
            </a:r>
            <a:r>
              <a:rPr lang="tr-TR" dirty="0" err="1"/>
              <a:t>kantite</a:t>
            </a:r>
            <a:r>
              <a:rPr lang="tr-TR" dirty="0"/>
              <a:t> yetersizdir. Araştırmalarda kullanılmalıdır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86ABF0D-982A-574F-804A-D5C84E02C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957F6E5-37D4-7341-B2BD-F4AE477F8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C022976-442D-914F-B01A-02ACFAEF5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02985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AEDF9ED7-23FB-5F4D-896A-2E1D7AFC7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Yeni Zelanda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2AFCEA6-BF21-1343-8C22-A4A242057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2017</a:t>
            </a:r>
          </a:p>
          <a:p>
            <a:pPr marL="0" indent="0">
              <a:buNone/>
            </a:pPr>
            <a:r>
              <a:rPr lang="tr-TR" dirty="0"/>
              <a:t>Bakanlık </a:t>
            </a:r>
            <a:r>
              <a:rPr lang="tr-TR" dirty="0" err="1"/>
              <a:t>meş</a:t>
            </a:r>
            <a:r>
              <a:rPr lang="tr-TR" dirty="0"/>
              <a:t> üreticilerine bir mektup yazarak </a:t>
            </a:r>
            <a:r>
              <a:rPr lang="tr-TR" dirty="0" err="1">
                <a:solidFill>
                  <a:srgbClr val="FF0000"/>
                </a:solidFill>
              </a:rPr>
              <a:t>transvajinal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meş</a:t>
            </a:r>
            <a:r>
              <a:rPr lang="tr-TR" dirty="0">
                <a:solidFill>
                  <a:srgbClr val="FF0000"/>
                </a:solidFill>
              </a:rPr>
              <a:t> ve </a:t>
            </a:r>
            <a:r>
              <a:rPr lang="tr-TR" dirty="0" err="1">
                <a:solidFill>
                  <a:srgbClr val="FF0000"/>
                </a:solidFill>
              </a:rPr>
              <a:t>inkontinans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slinglerinin</a:t>
            </a:r>
            <a:r>
              <a:rPr lang="tr-TR" dirty="0">
                <a:solidFill>
                  <a:srgbClr val="FF0000"/>
                </a:solidFill>
              </a:rPr>
              <a:t>(TVT/TOT)</a:t>
            </a:r>
            <a:r>
              <a:rPr lang="tr-TR" dirty="0"/>
              <a:t> üretimini durdurmalarını istedi.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47A2611-864D-6B41-A701-71177514D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989B91F-65FC-154A-A207-D45609DAE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1BEFC0F-3E0B-7D4B-8F2A-33B57E30F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31977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29B5404D-BADE-484C-BE8E-86B5E8106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Avusturalya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50A9EC6-485C-F941-AF05-6D55049A95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Eylül 2018</a:t>
            </a:r>
          </a:p>
          <a:p>
            <a:r>
              <a:rPr lang="tr-TR" dirty="0" err="1">
                <a:solidFill>
                  <a:srgbClr val="FF0000"/>
                </a:solidFill>
              </a:rPr>
              <a:t>Transvajinal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meşler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ve </a:t>
            </a:r>
            <a:r>
              <a:rPr lang="tr-TR" dirty="0">
                <a:solidFill>
                  <a:srgbClr val="FF0000"/>
                </a:solidFill>
              </a:rPr>
              <a:t>mini </a:t>
            </a:r>
            <a:r>
              <a:rPr lang="tr-TR" dirty="0" err="1">
                <a:solidFill>
                  <a:srgbClr val="FF0000"/>
                </a:solidFill>
              </a:rPr>
              <a:t>slingler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/>
              <a:t>tedavi listelerinden çıkarıldı</a:t>
            </a:r>
          </a:p>
          <a:p>
            <a:r>
              <a:rPr lang="tr-TR" dirty="0"/>
              <a:t>TVT/TOT için literatür verisi yeterlidir. Uygulama desteklenmektedir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834FD37-C874-2046-8E20-2935296F3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9543C0-81CB-C94A-BE1C-EC7412011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C191A99-DA77-9E40-BFFE-5F4EBB59A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8256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6EAB3AC3-F259-D541-96E2-7EB2AAF02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İrlanda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EA53437-71B1-9F48-95DB-0C2BB60585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Haziran 2008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err="1">
                <a:solidFill>
                  <a:srgbClr val="FF0000"/>
                </a:solidFill>
              </a:rPr>
              <a:t>Transvajinal</a:t>
            </a:r>
            <a:r>
              <a:rPr lang="tr-TR" dirty="0"/>
              <a:t> </a:t>
            </a:r>
            <a:r>
              <a:rPr lang="tr-TR" dirty="0" err="1"/>
              <a:t>meş</a:t>
            </a:r>
            <a:r>
              <a:rPr lang="tr-TR" dirty="0"/>
              <a:t> ve </a:t>
            </a:r>
            <a:r>
              <a:rPr lang="tr-TR" dirty="0" err="1"/>
              <a:t>inkontinans</a:t>
            </a:r>
            <a:r>
              <a:rPr lang="tr-TR" dirty="0"/>
              <a:t> </a:t>
            </a:r>
            <a:r>
              <a:rPr lang="tr-TR" dirty="0" err="1">
                <a:solidFill>
                  <a:srgbClr val="FF0000"/>
                </a:solidFill>
              </a:rPr>
              <a:t>slinglerinin</a:t>
            </a:r>
            <a:r>
              <a:rPr lang="tr-TR" dirty="0">
                <a:solidFill>
                  <a:srgbClr val="FF0000"/>
                </a:solidFill>
              </a:rPr>
              <a:t>(TVT/TOT) </a:t>
            </a:r>
            <a:r>
              <a:rPr lang="tr-TR" dirty="0"/>
              <a:t>kullanımını geçici olarak durdurdu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85E615A-0D37-024B-8132-9315B98A1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D84DD25-1430-164C-8990-AD48499A4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98889C2-75CB-8948-8104-9353854D4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95860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6780813" cy="1179777"/>
          </a:xfrm>
        </p:spPr>
        <p:txBody>
          <a:bodyPr/>
          <a:lstStyle/>
          <a:p>
            <a:r>
              <a:rPr lang="en-US" b="1" dirty="0" err="1"/>
              <a:t>Transvajinal</a:t>
            </a:r>
            <a:r>
              <a:rPr lang="en-US" b="1" dirty="0"/>
              <a:t> </a:t>
            </a:r>
            <a:r>
              <a:rPr lang="en-US" b="1" dirty="0" err="1"/>
              <a:t>meş:trend</a:t>
            </a:r>
            <a:r>
              <a:rPr lang="en-US" b="1" dirty="0"/>
              <a:t>.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3" y="1651693"/>
            <a:ext cx="6348765" cy="52000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/>
              <a:t>2014 IUGA </a:t>
            </a:r>
            <a:r>
              <a:rPr lang="en-US" sz="2800" b="1" dirty="0" err="1"/>
              <a:t>anketi</a:t>
            </a:r>
            <a:r>
              <a:rPr lang="en-US" sz="2800" b="1" dirty="0"/>
              <a:t> 	</a:t>
            </a:r>
            <a:r>
              <a:rPr lang="en-US" sz="2800" dirty="0"/>
              <a:t>334 IUGA </a:t>
            </a:r>
            <a:r>
              <a:rPr lang="en-US" sz="2800" dirty="0" err="1"/>
              <a:t>üyesi</a:t>
            </a:r>
            <a:r>
              <a:rPr lang="en-US" sz="2800" dirty="0"/>
              <a:t>. </a:t>
            </a:r>
          </a:p>
          <a:p>
            <a:r>
              <a:rPr lang="en-US" sz="2800" dirty="0"/>
              <a:t> % 61 </a:t>
            </a:r>
            <a:r>
              <a:rPr lang="en-US" sz="2800" dirty="0" err="1"/>
              <a:t>apikal</a:t>
            </a:r>
            <a:r>
              <a:rPr lang="en-US" sz="2800" dirty="0"/>
              <a:t> </a:t>
            </a:r>
            <a:r>
              <a:rPr lang="en-US" sz="2800" dirty="0" err="1"/>
              <a:t>prolapsusta</a:t>
            </a:r>
            <a:r>
              <a:rPr lang="en-US" sz="2800" dirty="0"/>
              <a:t> </a:t>
            </a:r>
            <a:r>
              <a:rPr lang="en-US" sz="2800" dirty="0" err="1"/>
              <a:t>vajinal</a:t>
            </a:r>
            <a:r>
              <a:rPr lang="en-US" sz="2800" dirty="0"/>
              <a:t> </a:t>
            </a:r>
            <a:r>
              <a:rPr lang="en-US" sz="2800" dirty="0" err="1"/>
              <a:t>yol</a:t>
            </a:r>
            <a:r>
              <a:rPr lang="en-US" sz="2800" dirty="0"/>
              <a:t>:</a:t>
            </a:r>
          </a:p>
          <a:p>
            <a:pPr lvl="1"/>
            <a:r>
              <a:rPr lang="en-US" sz="2400" dirty="0" err="1"/>
              <a:t>Apikal</a:t>
            </a:r>
            <a:r>
              <a:rPr lang="en-US" sz="2400" dirty="0"/>
              <a:t> </a:t>
            </a:r>
            <a:r>
              <a:rPr lang="en-US" sz="2400" dirty="0" err="1"/>
              <a:t>prolapsus</a:t>
            </a:r>
            <a:endParaRPr lang="en-US" sz="2400" dirty="0"/>
          </a:p>
          <a:p>
            <a:pPr lvl="2"/>
            <a:r>
              <a:rPr lang="en-US" sz="2000" dirty="0"/>
              <a:t>SSF % 59</a:t>
            </a:r>
          </a:p>
          <a:p>
            <a:pPr lvl="2"/>
            <a:r>
              <a:rPr lang="en-US" sz="2000" dirty="0"/>
              <a:t>USP	% 24</a:t>
            </a:r>
          </a:p>
          <a:p>
            <a:pPr lvl="2"/>
            <a:r>
              <a:rPr lang="en-US" sz="2000" dirty="0" err="1">
                <a:solidFill>
                  <a:srgbClr val="FF0000"/>
                </a:solidFill>
              </a:rPr>
              <a:t>Meş</a:t>
            </a:r>
            <a:r>
              <a:rPr lang="en-US" sz="2000" dirty="0">
                <a:solidFill>
                  <a:srgbClr val="FF0000"/>
                </a:solidFill>
              </a:rPr>
              <a:t> % 14</a:t>
            </a:r>
          </a:p>
          <a:p>
            <a:pPr lvl="1"/>
            <a:r>
              <a:rPr lang="en-US" sz="2400" dirty="0"/>
              <a:t>Anterior </a:t>
            </a:r>
            <a:r>
              <a:rPr lang="en-US" sz="2400" dirty="0" err="1"/>
              <a:t>prolapsus</a:t>
            </a:r>
            <a:endParaRPr lang="en-US" sz="2400" dirty="0"/>
          </a:p>
          <a:p>
            <a:pPr lvl="2"/>
            <a:r>
              <a:rPr lang="en-US" sz="2000" dirty="0"/>
              <a:t>KA % 80 	</a:t>
            </a:r>
            <a:r>
              <a:rPr lang="en-US" sz="2000" dirty="0" err="1"/>
              <a:t>Meş</a:t>
            </a:r>
            <a:r>
              <a:rPr lang="en-US" sz="2000" dirty="0"/>
              <a:t> % 20</a:t>
            </a:r>
          </a:p>
          <a:p>
            <a:pPr lvl="1"/>
            <a:r>
              <a:rPr lang="en-US" sz="2400" dirty="0"/>
              <a:t>Posterior </a:t>
            </a:r>
            <a:r>
              <a:rPr lang="en-US" sz="2400" dirty="0" err="1"/>
              <a:t>prolapsus</a:t>
            </a:r>
            <a:endParaRPr lang="en-US" sz="2400" dirty="0"/>
          </a:p>
          <a:p>
            <a:pPr lvl="2"/>
            <a:r>
              <a:rPr lang="en-US" sz="2000" dirty="0"/>
              <a:t>KP % 99</a:t>
            </a:r>
          </a:p>
          <a:p>
            <a:r>
              <a:rPr lang="en-US" sz="2800" dirty="0"/>
              <a:t>% 93 </a:t>
            </a:r>
            <a:r>
              <a:rPr lang="en-US" sz="2800" dirty="0" err="1"/>
              <a:t>prolapsusta</a:t>
            </a:r>
            <a:r>
              <a:rPr lang="en-US" sz="2800" dirty="0"/>
              <a:t> VH </a:t>
            </a:r>
            <a:r>
              <a:rPr lang="en-US" sz="2800" dirty="0" err="1"/>
              <a:t>yapıyor</a:t>
            </a:r>
            <a:r>
              <a:rPr lang="en-US" sz="2800" dirty="0"/>
              <a:t>!!</a:t>
            </a:r>
          </a:p>
          <a:p>
            <a:pPr marL="0" indent="0">
              <a:buNone/>
            </a:pPr>
            <a:r>
              <a:rPr lang="en-US" sz="1800" dirty="0" err="1"/>
              <a:t>Goniem</a:t>
            </a:r>
            <a:r>
              <a:rPr lang="en-US" sz="1800" dirty="0"/>
              <a:t> </a:t>
            </a:r>
            <a:r>
              <a:rPr lang="en-US" sz="1800" dirty="0" err="1"/>
              <a:t>Ve</a:t>
            </a:r>
            <a:r>
              <a:rPr lang="en-US" sz="1800" dirty="0"/>
              <a:t> </a:t>
            </a:r>
            <a:r>
              <a:rPr lang="en-US" sz="1800" dirty="0" err="1"/>
              <a:t>Hammet</a:t>
            </a:r>
            <a:r>
              <a:rPr lang="en-US" sz="1800" dirty="0"/>
              <a:t>. </a:t>
            </a:r>
            <a:r>
              <a:rPr lang="en-US" sz="1800" dirty="0" err="1"/>
              <a:t>Int</a:t>
            </a:r>
            <a:r>
              <a:rPr lang="en-US" sz="1800" dirty="0"/>
              <a:t> </a:t>
            </a:r>
            <a:r>
              <a:rPr lang="en-US" sz="1800" dirty="0" err="1"/>
              <a:t>Urogynecol</a:t>
            </a:r>
            <a:r>
              <a:rPr lang="en-US" sz="1800" dirty="0"/>
              <a:t> J. 2015</a:t>
            </a:r>
          </a:p>
          <a:p>
            <a:endParaRPr lang="en-US" sz="2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36</a:t>
            </a:fld>
            <a:endParaRPr lang="tr-T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8192" y="442988"/>
            <a:ext cx="3189758" cy="6480720"/>
          </a:xfrm>
          <a:prstGeom prst="rect">
            <a:avLst/>
          </a:prstGeom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42669887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F8B1C427-8EA8-A54C-94F7-F8D7391F5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Transvajinal</a:t>
            </a:r>
            <a:r>
              <a:rPr lang="tr-TR" b="1" dirty="0"/>
              <a:t> </a:t>
            </a:r>
            <a:r>
              <a:rPr lang="tr-TR" b="1" dirty="0" err="1"/>
              <a:t>meş</a:t>
            </a:r>
            <a:r>
              <a:rPr lang="tr-TR" b="1" dirty="0"/>
              <a:t>: trend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BFC402B-2CEE-FC4F-8529-AA688C8BD5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2015, IUGA anketi</a:t>
            </a:r>
          </a:p>
          <a:p>
            <a:pPr marL="0" indent="0">
              <a:buNone/>
            </a:pPr>
            <a:endParaRPr lang="tr-TR" dirty="0"/>
          </a:p>
          <a:p>
            <a:r>
              <a:rPr lang="tr-TR" dirty="0"/>
              <a:t>% 49`u azaltmış</a:t>
            </a:r>
          </a:p>
          <a:p>
            <a:r>
              <a:rPr lang="tr-TR" dirty="0"/>
              <a:t>% 7`si </a:t>
            </a:r>
            <a:r>
              <a:rPr lang="tr-TR" dirty="0" err="1"/>
              <a:t>primer</a:t>
            </a:r>
            <a:r>
              <a:rPr lang="tr-TR" dirty="0"/>
              <a:t> cerrahide </a:t>
            </a:r>
          </a:p>
          <a:p>
            <a:r>
              <a:rPr lang="tr-TR" dirty="0"/>
              <a:t>% 58`i </a:t>
            </a:r>
            <a:r>
              <a:rPr lang="tr-TR" dirty="0" err="1"/>
              <a:t>rekürenste</a:t>
            </a:r>
            <a:r>
              <a:rPr lang="tr-TR" dirty="0"/>
              <a:t> kullanıyor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2400" dirty="0" err="1"/>
              <a:t>Ghoniem</a:t>
            </a:r>
            <a:r>
              <a:rPr lang="tr-TR" sz="2400" dirty="0"/>
              <a:t> an </a:t>
            </a:r>
            <a:r>
              <a:rPr lang="tr-TR" sz="2400" dirty="0" err="1"/>
              <a:t>Hammet</a:t>
            </a:r>
            <a:r>
              <a:rPr lang="tr-TR" sz="2400" dirty="0"/>
              <a:t>. </a:t>
            </a:r>
            <a:r>
              <a:rPr lang="tr-TR" sz="2400" dirty="0" err="1"/>
              <a:t>In</a:t>
            </a:r>
            <a:r>
              <a:rPr lang="tr-TR" sz="2400" dirty="0"/>
              <a:t> </a:t>
            </a:r>
            <a:r>
              <a:rPr lang="tr-TR" sz="2400" dirty="0" err="1"/>
              <a:t>Urogynecol</a:t>
            </a:r>
            <a:r>
              <a:rPr lang="tr-TR" sz="2400" dirty="0"/>
              <a:t> J. 2015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02E92F3-C9FC-3F45-8B64-7147BDE75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866C514-A0AA-DC4E-9A7C-7B1415C2A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C0A25E7-5E65-1744-BA5B-6CEE5B1D9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099953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300" dirty="0" err="1"/>
              <a:t>ABD’de</a:t>
            </a:r>
            <a:r>
              <a:rPr lang="en-US" sz="3300" dirty="0"/>
              <a:t>. 2001-2011 </a:t>
            </a:r>
            <a:r>
              <a:rPr lang="en-US" sz="3300" dirty="0" err="1"/>
              <a:t>arası</a:t>
            </a:r>
            <a:r>
              <a:rPr lang="en-US" sz="3300" dirty="0"/>
              <a:t> 613 160 </a:t>
            </a:r>
            <a:r>
              <a:rPr lang="en-US" sz="3300" dirty="0" err="1"/>
              <a:t>prolapsus</a:t>
            </a:r>
            <a:r>
              <a:rPr lang="en-US" sz="3300" dirty="0"/>
              <a:t> </a:t>
            </a:r>
            <a:r>
              <a:rPr lang="en-US" sz="3300" dirty="0" err="1"/>
              <a:t>cerrahisi</a:t>
            </a:r>
            <a:r>
              <a:rPr lang="en-US" sz="3300" dirty="0"/>
              <a:t> </a:t>
            </a:r>
            <a:r>
              <a:rPr lang="en-US" sz="3300" dirty="0" err="1"/>
              <a:t>yapılmış</a:t>
            </a:r>
            <a:r>
              <a:rPr lang="en-US" sz="3300" dirty="0"/>
              <a:t>(Medicare database)</a:t>
            </a:r>
          </a:p>
          <a:p>
            <a:r>
              <a:rPr lang="en-US" sz="3300" dirty="0" err="1"/>
              <a:t>Meş</a:t>
            </a:r>
            <a:r>
              <a:rPr lang="en-US" sz="3300" dirty="0"/>
              <a:t> </a:t>
            </a:r>
            <a:r>
              <a:rPr lang="en-US" sz="3300" dirty="0" err="1"/>
              <a:t>kullanımı</a:t>
            </a:r>
            <a:r>
              <a:rPr lang="en-US" sz="3300" dirty="0"/>
              <a:t> 2002’den 2008’e </a:t>
            </a:r>
            <a:r>
              <a:rPr lang="en-US" sz="3300" dirty="0" err="1"/>
              <a:t>kadar</a:t>
            </a:r>
            <a:r>
              <a:rPr lang="en-US" sz="3300" dirty="0"/>
              <a:t> </a:t>
            </a:r>
            <a:r>
              <a:rPr lang="en-US" sz="3300" dirty="0" err="1"/>
              <a:t>giderek</a:t>
            </a:r>
            <a:r>
              <a:rPr lang="en-US" sz="3300" dirty="0"/>
              <a:t> </a:t>
            </a:r>
            <a:r>
              <a:rPr lang="en-US" sz="3300" dirty="0" err="1"/>
              <a:t>artmış</a:t>
            </a:r>
            <a:r>
              <a:rPr lang="en-US" sz="3300" dirty="0"/>
              <a:t>(% 2-35). 2008 FDA </a:t>
            </a:r>
            <a:r>
              <a:rPr lang="en-US" sz="3300" dirty="0" err="1"/>
              <a:t>uyarısından</a:t>
            </a:r>
            <a:r>
              <a:rPr lang="en-US" sz="3300" dirty="0"/>
              <a:t> </a:t>
            </a:r>
            <a:r>
              <a:rPr lang="en-US" sz="3300" dirty="0" err="1"/>
              <a:t>sonra</a:t>
            </a:r>
            <a:r>
              <a:rPr lang="en-US" sz="3300" dirty="0"/>
              <a:t> </a:t>
            </a:r>
            <a:r>
              <a:rPr lang="en-US" sz="3300" dirty="0" err="1"/>
              <a:t>bir</a:t>
            </a:r>
            <a:r>
              <a:rPr lang="en-US" sz="3300" dirty="0"/>
              <a:t> </a:t>
            </a:r>
            <a:r>
              <a:rPr lang="en-US" sz="3300" dirty="0" err="1"/>
              <a:t>plato</a:t>
            </a:r>
            <a:r>
              <a:rPr lang="en-US" sz="3300" dirty="0"/>
              <a:t> </a:t>
            </a:r>
            <a:r>
              <a:rPr lang="en-US" sz="3300" dirty="0" err="1"/>
              <a:t>çizmiş</a:t>
            </a:r>
            <a:r>
              <a:rPr lang="en-US" sz="3300" dirty="0"/>
              <a:t>. 2011’den </a:t>
            </a:r>
            <a:r>
              <a:rPr lang="en-US" sz="3300" dirty="0" err="1"/>
              <a:t>sonra</a:t>
            </a:r>
            <a:r>
              <a:rPr lang="en-US" sz="3300" dirty="0"/>
              <a:t> </a:t>
            </a:r>
            <a:r>
              <a:rPr lang="en-US" sz="3300" dirty="0" err="1"/>
              <a:t>azalmış</a:t>
            </a:r>
            <a:r>
              <a:rPr lang="en-US" sz="3300" dirty="0"/>
              <a:t>.</a:t>
            </a:r>
          </a:p>
          <a:p>
            <a:r>
              <a:rPr lang="en-US" sz="3300" dirty="0" err="1"/>
              <a:t>Sakrokolpopeksi</a:t>
            </a:r>
            <a:r>
              <a:rPr lang="en-US" sz="3300" dirty="0"/>
              <a:t> (% 83-98 </a:t>
            </a:r>
            <a:r>
              <a:rPr lang="en-US" sz="3300" dirty="0" err="1"/>
              <a:t>robotik</a:t>
            </a:r>
            <a:r>
              <a:rPr lang="en-US" sz="3300" dirty="0"/>
              <a:t> </a:t>
            </a:r>
            <a:r>
              <a:rPr lang="en-US" sz="3300" dirty="0" err="1"/>
              <a:t>ya</a:t>
            </a:r>
            <a:r>
              <a:rPr lang="en-US" sz="3300" dirty="0"/>
              <a:t> da </a:t>
            </a:r>
            <a:r>
              <a:rPr lang="en-US" sz="3300" dirty="0" err="1"/>
              <a:t>laparoskopik</a:t>
            </a:r>
            <a:r>
              <a:rPr lang="en-US" sz="3300" dirty="0"/>
              <a:t>) 2008’den 2011’e </a:t>
            </a:r>
            <a:r>
              <a:rPr lang="en-US" sz="3300" dirty="0" err="1"/>
              <a:t>kadar</a:t>
            </a:r>
            <a:r>
              <a:rPr lang="en-US" sz="3300" dirty="0"/>
              <a:t> her </a:t>
            </a:r>
            <a:r>
              <a:rPr lang="en-US" sz="3300" dirty="0" err="1"/>
              <a:t>yıl</a:t>
            </a:r>
            <a:r>
              <a:rPr lang="en-US" sz="3300" dirty="0"/>
              <a:t> </a:t>
            </a:r>
            <a:r>
              <a:rPr lang="en-US" sz="3300" dirty="0" err="1"/>
              <a:t>iki</a:t>
            </a:r>
            <a:r>
              <a:rPr lang="en-US" sz="3300" dirty="0"/>
              <a:t> </a:t>
            </a:r>
            <a:r>
              <a:rPr lang="en-US" sz="3300" dirty="0" err="1"/>
              <a:t>kat</a:t>
            </a:r>
            <a:r>
              <a:rPr lang="en-US" sz="3300" dirty="0"/>
              <a:t> </a:t>
            </a:r>
            <a:r>
              <a:rPr lang="en-US" sz="3300" dirty="0" err="1"/>
              <a:t>artmış</a:t>
            </a:r>
            <a:r>
              <a:rPr lang="en-US" sz="3300" dirty="0"/>
              <a:t>.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Wang </a:t>
            </a:r>
            <a:r>
              <a:rPr lang="en-US" sz="2400" dirty="0" err="1"/>
              <a:t>ve</a:t>
            </a:r>
            <a:r>
              <a:rPr lang="en-US" sz="2400" dirty="0"/>
              <a:t> ark. Urology. 2015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2E4F31-8D00-45A7-98B1-ABD3130074EC}" type="slidenum">
              <a:rPr lang="tr-TR" smtClean="0"/>
              <a:pPr>
                <a:defRPr/>
              </a:pPr>
              <a:t>38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088626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402" y="283480"/>
            <a:ext cx="9241155" cy="1599667"/>
          </a:xfrm>
        </p:spPr>
        <p:txBody>
          <a:bodyPr>
            <a:noAutofit/>
          </a:bodyPr>
          <a:lstStyle/>
          <a:p>
            <a:r>
              <a:rPr lang="en-US" sz="3600" dirty="0" err="1"/>
              <a:t>Koparılan</a:t>
            </a:r>
            <a:r>
              <a:rPr lang="en-US" sz="3600" dirty="0"/>
              <a:t> </a:t>
            </a:r>
            <a:r>
              <a:rPr lang="en-US" sz="3600" dirty="0" err="1"/>
              <a:t>fırtınaya</a:t>
            </a:r>
            <a:r>
              <a:rPr lang="en-US" sz="3600" dirty="0"/>
              <a:t> </a:t>
            </a:r>
            <a:r>
              <a:rPr lang="en-US" sz="3600" dirty="0" err="1"/>
              <a:t>karşın</a:t>
            </a:r>
            <a:r>
              <a:rPr lang="en-US" sz="3600" dirty="0"/>
              <a:t> </a:t>
            </a:r>
            <a:r>
              <a:rPr lang="en-US" sz="3600" dirty="0" err="1"/>
              <a:t>meş</a:t>
            </a:r>
            <a:r>
              <a:rPr lang="en-US" sz="3600" dirty="0"/>
              <a:t> </a:t>
            </a:r>
            <a:r>
              <a:rPr lang="en-US" sz="3600" dirty="0" err="1"/>
              <a:t>kullanımı</a:t>
            </a:r>
            <a:r>
              <a:rPr lang="en-US" sz="3600" dirty="0"/>
              <a:t> </a:t>
            </a:r>
            <a:r>
              <a:rPr lang="en-US" sz="3600" dirty="0" err="1">
                <a:solidFill>
                  <a:srgbClr val="FF0000"/>
                </a:solidFill>
              </a:rPr>
              <a:t>artmaktadır</a:t>
            </a:r>
            <a:r>
              <a:rPr lang="en-US" sz="3600" dirty="0"/>
              <a:t>!!!!</a:t>
            </a:r>
            <a:br>
              <a:rPr lang="en-US" sz="3600" dirty="0"/>
            </a:br>
            <a:r>
              <a:rPr lang="en-US" sz="3600" dirty="0" err="1">
                <a:solidFill>
                  <a:srgbClr val="FF0000"/>
                </a:solidFill>
              </a:rPr>
              <a:t>Uygulama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yolu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değişmiştir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447" y="2027162"/>
            <a:ext cx="9649071" cy="453371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Abdominal </a:t>
            </a:r>
            <a:r>
              <a:rPr lang="en-US" dirty="0" err="1"/>
              <a:t>SKP.de</a:t>
            </a:r>
            <a:r>
              <a:rPr lang="en-US" dirty="0"/>
              <a:t>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duvarda</a:t>
            </a:r>
            <a:r>
              <a:rPr lang="en-US" dirty="0"/>
              <a:t> </a:t>
            </a:r>
            <a:r>
              <a:rPr lang="en-US" dirty="0" err="1"/>
              <a:t>kafın</a:t>
            </a:r>
            <a:r>
              <a:rPr lang="en-US" dirty="0"/>
              <a:t> 4 cm </a:t>
            </a:r>
            <a:r>
              <a:rPr lang="en-US" dirty="0" err="1"/>
              <a:t>altına</a:t>
            </a:r>
            <a:r>
              <a:rPr lang="en-US" dirty="0"/>
              <a:t> </a:t>
            </a:r>
            <a:r>
              <a:rPr lang="en-US" dirty="0" err="1"/>
              <a:t>indirilmektedir</a:t>
            </a:r>
            <a:r>
              <a:rPr lang="en-US" dirty="0"/>
              <a:t>. </a:t>
            </a:r>
            <a:r>
              <a:rPr lang="en-US" dirty="0" err="1"/>
              <a:t>Burası</a:t>
            </a:r>
            <a:r>
              <a:rPr lang="en-US" dirty="0"/>
              <a:t> </a:t>
            </a:r>
            <a:r>
              <a:rPr lang="en-US" dirty="0" err="1"/>
              <a:t>mesane</a:t>
            </a:r>
            <a:r>
              <a:rPr lang="en-US" dirty="0"/>
              <a:t> </a:t>
            </a:r>
            <a:r>
              <a:rPr lang="en-US" dirty="0" err="1"/>
              <a:t>boynudur</a:t>
            </a:r>
            <a:r>
              <a:rPr lang="en-US" dirty="0"/>
              <a:t>. </a:t>
            </a:r>
          </a:p>
          <a:p>
            <a:r>
              <a:rPr lang="en-US" dirty="0"/>
              <a:t>Abdominal </a:t>
            </a:r>
            <a:r>
              <a:rPr lang="en-US" dirty="0" err="1"/>
              <a:t>yoldan</a:t>
            </a:r>
            <a:r>
              <a:rPr lang="en-US" dirty="0"/>
              <a:t> </a:t>
            </a:r>
            <a:r>
              <a:rPr lang="en-US" dirty="0" err="1"/>
              <a:t>uygulanan</a:t>
            </a:r>
            <a:r>
              <a:rPr lang="en-US" dirty="0"/>
              <a:t> </a:t>
            </a:r>
            <a:r>
              <a:rPr lang="en-US" dirty="0" err="1"/>
              <a:t>meşin</a:t>
            </a:r>
            <a:r>
              <a:rPr lang="en-US" dirty="0"/>
              <a:t> </a:t>
            </a:r>
            <a:r>
              <a:rPr lang="en-US" dirty="0" err="1"/>
              <a:t>arka</a:t>
            </a:r>
            <a:r>
              <a:rPr lang="en-US" dirty="0"/>
              <a:t> </a:t>
            </a:r>
            <a:r>
              <a:rPr lang="en-US" dirty="0" err="1"/>
              <a:t>yaprağı</a:t>
            </a:r>
            <a:r>
              <a:rPr lang="en-US" dirty="0"/>
              <a:t> </a:t>
            </a:r>
            <a:r>
              <a:rPr lang="en-US" dirty="0" err="1"/>
              <a:t>hastanın</a:t>
            </a:r>
            <a:r>
              <a:rPr lang="en-US" dirty="0"/>
              <a:t> </a:t>
            </a:r>
            <a:r>
              <a:rPr lang="en-US" dirty="0" err="1"/>
              <a:t>rektoseli</a:t>
            </a:r>
            <a:r>
              <a:rPr lang="en-US" dirty="0"/>
              <a:t> </a:t>
            </a:r>
            <a:r>
              <a:rPr lang="en-US" dirty="0" err="1"/>
              <a:t>varsa</a:t>
            </a:r>
            <a:r>
              <a:rPr lang="en-US" dirty="0"/>
              <a:t> </a:t>
            </a:r>
            <a:r>
              <a:rPr lang="en-US" dirty="0" err="1"/>
              <a:t>levator</a:t>
            </a:r>
            <a:r>
              <a:rPr lang="en-US" dirty="0"/>
              <a:t>/</a:t>
            </a:r>
            <a:r>
              <a:rPr lang="en-US" dirty="0" err="1"/>
              <a:t>perineal</a:t>
            </a:r>
            <a:r>
              <a:rPr lang="en-US" dirty="0"/>
              <a:t> </a:t>
            </a:r>
            <a:r>
              <a:rPr lang="en-US" dirty="0" err="1"/>
              <a:t>body’ye</a:t>
            </a:r>
            <a:r>
              <a:rPr lang="en-US" dirty="0"/>
              <a:t> </a:t>
            </a:r>
            <a:r>
              <a:rPr lang="en-US" dirty="0" err="1"/>
              <a:t>kadar</a:t>
            </a:r>
            <a:r>
              <a:rPr lang="en-US" dirty="0"/>
              <a:t> </a:t>
            </a:r>
            <a:r>
              <a:rPr lang="en-US" dirty="0" err="1"/>
              <a:t>uzatılıp</a:t>
            </a:r>
            <a:r>
              <a:rPr lang="en-US" dirty="0"/>
              <a:t> </a:t>
            </a:r>
            <a:r>
              <a:rPr lang="en-US" dirty="0" err="1"/>
              <a:t>fikse</a:t>
            </a:r>
            <a:r>
              <a:rPr lang="en-US" dirty="0"/>
              <a:t> </a:t>
            </a:r>
            <a:r>
              <a:rPr lang="en-US" dirty="0" err="1"/>
              <a:t>edilmesi</a:t>
            </a:r>
            <a:r>
              <a:rPr lang="en-US" dirty="0"/>
              <a:t> </a:t>
            </a:r>
            <a:r>
              <a:rPr lang="en-US" dirty="0" err="1"/>
              <a:t>önerilmektedir</a:t>
            </a:r>
            <a:r>
              <a:rPr lang="en-US" dirty="0"/>
              <a:t>. </a:t>
            </a:r>
          </a:p>
          <a:p>
            <a:r>
              <a:rPr lang="en-US" dirty="0" err="1"/>
              <a:t>Aslında</a:t>
            </a:r>
            <a:r>
              <a:rPr lang="en-US" dirty="0"/>
              <a:t> </a:t>
            </a:r>
            <a:r>
              <a:rPr lang="en-US" dirty="0" err="1"/>
              <a:t>ABD’de</a:t>
            </a:r>
            <a:r>
              <a:rPr lang="en-US" dirty="0"/>
              <a:t> </a:t>
            </a:r>
            <a:r>
              <a:rPr lang="en-US" dirty="0" err="1"/>
              <a:t>prolapsuta</a:t>
            </a:r>
            <a:r>
              <a:rPr lang="en-US" dirty="0"/>
              <a:t> </a:t>
            </a:r>
            <a:r>
              <a:rPr lang="en-US" dirty="0" err="1"/>
              <a:t>meş</a:t>
            </a:r>
            <a:r>
              <a:rPr lang="en-US" dirty="0"/>
              <a:t> </a:t>
            </a:r>
            <a:r>
              <a:rPr lang="en-US" dirty="0" err="1"/>
              <a:t>kullanımı</a:t>
            </a:r>
            <a:r>
              <a:rPr lang="en-US" dirty="0"/>
              <a:t> </a:t>
            </a:r>
            <a:r>
              <a:rPr lang="en-US" dirty="0" err="1"/>
              <a:t>artmaktadır</a:t>
            </a:r>
            <a:r>
              <a:rPr lang="en-US" dirty="0"/>
              <a:t>. </a:t>
            </a:r>
          </a:p>
          <a:p>
            <a:r>
              <a:rPr lang="en-US" dirty="0" err="1"/>
              <a:t>Uygulama</a:t>
            </a:r>
            <a:r>
              <a:rPr lang="en-US" dirty="0"/>
              <a:t> </a:t>
            </a:r>
            <a:r>
              <a:rPr lang="en-US" dirty="0" err="1"/>
              <a:t>yolu</a:t>
            </a:r>
            <a:r>
              <a:rPr lang="en-US" dirty="0"/>
              <a:t> </a:t>
            </a:r>
            <a:r>
              <a:rPr lang="en-US" dirty="0" err="1"/>
              <a:t>değişmiştir</a:t>
            </a:r>
            <a:r>
              <a:rPr lang="en-US" dirty="0"/>
              <a:t>(</a:t>
            </a:r>
            <a:r>
              <a:rPr lang="en-US" dirty="0" err="1"/>
              <a:t>medikolegal</a:t>
            </a:r>
            <a:r>
              <a:rPr lang="en-US" dirty="0"/>
              <a:t> </a:t>
            </a:r>
            <a:r>
              <a:rPr lang="en-US" dirty="0" err="1"/>
              <a:t>nedenlerle</a:t>
            </a:r>
            <a:r>
              <a:rPr lang="en-US" dirty="0"/>
              <a:t>). </a:t>
            </a:r>
            <a:r>
              <a:rPr lang="en-US" dirty="0" err="1"/>
              <a:t>Vajinal</a:t>
            </a:r>
            <a:r>
              <a:rPr lang="en-US" dirty="0"/>
              <a:t> </a:t>
            </a:r>
            <a:r>
              <a:rPr lang="en-US" dirty="0" err="1"/>
              <a:t>yol</a:t>
            </a:r>
            <a:r>
              <a:rPr lang="en-US" dirty="0"/>
              <a:t> </a:t>
            </a:r>
            <a:r>
              <a:rPr lang="en-US" dirty="0" err="1"/>
              <a:t>yerine</a:t>
            </a:r>
            <a:r>
              <a:rPr lang="en-US" dirty="0"/>
              <a:t> abdominal </a:t>
            </a:r>
            <a:r>
              <a:rPr lang="en-US" dirty="0" err="1"/>
              <a:t>yol</a:t>
            </a:r>
            <a:r>
              <a:rPr lang="en-US" dirty="0"/>
              <a:t> /(L/S, </a:t>
            </a:r>
            <a:r>
              <a:rPr lang="en-US" dirty="0" err="1"/>
              <a:t>Robotik</a:t>
            </a:r>
            <a:r>
              <a:rPr lang="en-US" dirty="0"/>
              <a:t>) </a:t>
            </a:r>
            <a:r>
              <a:rPr lang="en-US" dirty="0" err="1"/>
              <a:t>kullanılmaktadır</a:t>
            </a:r>
            <a:r>
              <a:rPr lang="en-US" dirty="0"/>
              <a:t>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39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27905629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3399" y="107955"/>
            <a:ext cx="9241155" cy="8019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Hasta </a:t>
            </a:r>
            <a:r>
              <a:rPr lang="en-US" b="1" dirty="0" err="1"/>
              <a:t>seçimi</a:t>
            </a:r>
            <a:r>
              <a:rPr lang="en-US" b="1" dirty="0"/>
              <a:t>: </a:t>
            </a:r>
            <a:r>
              <a:rPr lang="en-US" b="1" dirty="0" err="1"/>
              <a:t>endikasyon</a:t>
            </a:r>
            <a:br>
              <a:rPr lang="en-US" dirty="0"/>
            </a:br>
            <a:r>
              <a:rPr lang="en-US" sz="2200" b="1" dirty="0"/>
              <a:t>Ellington </a:t>
            </a:r>
            <a:r>
              <a:rPr lang="en-US" sz="2200" b="1" dirty="0" err="1"/>
              <a:t>ve</a:t>
            </a:r>
            <a:r>
              <a:rPr lang="en-US" sz="2200" b="1" dirty="0"/>
              <a:t> Richter. </a:t>
            </a:r>
            <a:r>
              <a:rPr lang="en-US" sz="2200" b="1" dirty="0" err="1"/>
              <a:t>Obstet</a:t>
            </a:r>
            <a:r>
              <a:rPr lang="en-US" sz="2200" b="1" dirty="0"/>
              <a:t> </a:t>
            </a:r>
            <a:r>
              <a:rPr lang="en-US" sz="2200" b="1" dirty="0" err="1"/>
              <a:t>Gynecol</a:t>
            </a:r>
            <a:r>
              <a:rPr lang="en-US" sz="2200" b="1" dirty="0"/>
              <a:t> Int.2013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3630" b="3630"/>
          <a:stretch>
            <a:fillRect/>
          </a:stretch>
        </p:blipFill>
        <p:spPr>
          <a:xfrm>
            <a:off x="133699" y="1140453"/>
            <a:ext cx="10016599" cy="5830065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40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3768092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5503" y="1235076"/>
            <a:ext cx="8962240" cy="557216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4800" b="1" dirty="0" err="1"/>
              <a:t>Prolapsusta</a:t>
            </a:r>
            <a:r>
              <a:rPr lang="en-US" sz="4800" b="1" dirty="0"/>
              <a:t> </a:t>
            </a:r>
            <a:r>
              <a:rPr lang="en-US" sz="4800" b="1" dirty="0" err="1"/>
              <a:t>meş</a:t>
            </a:r>
            <a:r>
              <a:rPr lang="en-US" sz="4800" b="1" dirty="0"/>
              <a:t> </a:t>
            </a:r>
            <a:r>
              <a:rPr lang="en-US" sz="4800" b="1" dirty="0" err="1"/>
              <a:t>kullanımı</a:t>
            </a:r>
            <a:endParaRPr lang="en-US" sz="4800" b="1" dirty="0"/>
          </a:p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Parça</a:t>
            </a:r>
            <a:r>
              <a:rPr lang="en-US" dirty="0"/>
              <a:t> </a:t>
            </a:r>
            <a:r>
              <a:rPr lang="en-US" dirty="0" err="1"/>
              <a:t>meş</a:t>
            </a:r>
            <a:r>
              <a:rPr lang="en-US" dirty="0"/>
              <a:t>/</a:t>
            </a:r>
            <a:r>
              <a:rPr lang="en-US" dirty="0" err="1"/>
              <a:t>greft</a:t>
            </a:r>
            <a:r>
              <a:rPr lang="en-US" dirty="0"/>
              <a:t>		1990</a:t>
            </a:r>
          </a:p>
          <a:p>
            <a:r>
              <a:rPr lang="en-US" dirty="0" err="1"/>
              <a:t>Cerrahi</a:t>
            </a:r>
            <a:r>
              <a:rPr lang="en-US" dirty="0"/>
              <a:t> </a:t>
            </a:r>
            <a:r>
              <a:rPr lang="en-US" dirty="0" err="1"/>
              <a:t>kitler</a:t>
            </a:r>
            <a:r>
              <a:rPr lang="en-US" dirty="0"/>
              <a:t>			2003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9622496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Cerrahi kitler(</a:t>
            </a:r>
            <a:r>
              <a:rPr lang="tr-TR" dirty="0" err="1"/>
              <a:t>meş</a:t>
            </a:r>
            <a:r>
              <a:rPr lang="tr-TR" dirty="0"/>
              <a:t>) </a:t>
            </a:r>
            <a:r>
              <a:rPr lang="tr-TR" dirty="0" err="1"/>
              <a:t>endikasyonları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tr-TR" sz="2400" dirty="0"/>
          </a:p>
          <a:p>
            <a:r>
              <a:rPr lang="tr-TR" sz="2800" dirty="0" err="1">
                <a:solidFill>
                  <a:srgbClr val="FF0000"/>
                </a:solidFill>
              </a:rPr>
              <a:t>Nüks</a:t>
            </a:r>
            <a:r>
              <a:rPr lang="tr-TR" sz="2800" dirty="0">
                <a:solidFill>
                  <a:srgbClr val="FF0000"/>
                </a:solidFill>
              </a:rPr>
              <a:t>  </a:t>
            </a:r>
            <a:r>
              <a:rPr lang="tr-TR" sz="3200" dirty="0" err="1">
                <a:solidFill>
                  <a:srgbClr val="FF0000"/>
                </a:solidFill>
              </a:rPr>
              <a:t>prolapsus</a:t>
            </a:r>
            <a:endParaRPr lang="tr-TR" sz="3200" dirty="0">
              <a:solidFill>
                <a:srgbClr val="FF0000"/>
              </a:solidFill>
            </a:endParaRPr>
          </a:p>
          <a:p>
            <a:endParaRPr lang="tr-TR" sz="3200" dirty="0">
              <a:solidFill>
                <a:srgbClr val="FF0000"/>
              </a:solidFill>
            </a:endParaRPr>
          </a:p>
          <a:p>
            <a:r>
              <a:rPr lang="tr-TR" sz="2800" dirty="0"/>
              <a:t>Yüksek </a:t>
            </a:r>
            <a:r>
              <a:rPr lang="tr-TR" sz="2800" dirty="0" err="1"/>
              <a:t>rekürens</a:t>
            </a:r>
            <a:r>
              <a:rPr lang="tr-TR" sz="2800" dirty="0"/>
              <a:t> olasılığı(Ağır fizik aktivasyon gerektiren işler, astım </a:t>
            </a:r>
            <a:r>
              <a:rPr lang="tr-TR" sz="2800" dirty="0" err="1"/>
              <a:t>v.b</a:t>
            </a:r>
            <a:r>
              <a:rPr lang="tr-TR" sz="2800" dirty="0"/>
              <a:t>)</a:t>
            </a:r>
          </a:p>
          <a:p>
            <a:endParaRPr lang="tr-TR" sz="2800" dirty="0"/>
          </a:p>
          <a:p>
            <a:r>
              <a:rPr lang="tr-TR" sz="2800" dirty="0"/>
              <a:t>Belirgin </a:t>
            </a:r>
            <a:r>
              <a:rPr lang="tr-TR" sz="2800" dirty="0" err="1"/>
              <a:t>kollajen</a:t>
            </a:r>
            <a:r>
              <a:rPr lang="tr-TR" sz="2800" dirty="0"/>
              <a:t> doku ve </a:t>
            </a:r>
            <a:r>
              <a:rPr lang="tr-TR" sz="2800" dirty="0" err="1"/>
              <a:t>levator</a:t>
            </a:r>
            <a:r>
              <a:rPr lang="tr-TR" sz="2800" dirty="0"/>
              <a:t> ani zayıflığı</a:t>
            </a:r>
          </a:p>
          <a:p>
            <a:endParaRPr lang="tr-TR" sz="2800" dirty="0"/>
          </a:p>
          <a:p>
            <a:r>
              <a:rPr lang="tr-TR" sz="2800" dirty="0"/>
              <a:t>Uygulayan cerrahlar </a:t>
            </a:r>
            <a:r>
              <a:rPr lang="tr-TR" sz="2800" dirty="0">
                <a:solidFill>
                  <a:srgbClr val="FF0000"/>
                </a:solidFill>
              </a:rPr>
              <a:t>deneyimli</a:t>
            </a:r>
            <a:r>
              <a:rPr lang="tr-TR" sz="2800" dirty="0"/>
              <a:t> olmalıdırlar</a:t>
            </a:r>
          </a:p>
          <a:p>
            <a:pPr>
              <a:buNone/>
            </a:pPr>
            <a:endParaRPr lang="tr-TR" sz="2800" dirty="0"/>
          </a:p>
          <a:p>
            <a:endParaRPr lang="tr-T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9"/>
            <a:ext cx="2395855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41</a:t>
            </a:fld>
            <a:endParaRPr lang="tr-T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9"/>
            <a:ext cx="3251518" cy="37687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8974EC2-5DC2-7A47-B110-2D5B26207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9516829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3402" y="283481"/>
            <a:ext cx="9241155" cy="44754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Sonuçlar</a:t>
            </a:r>
            <a:r>
              <a:rPr lang="en-US" b="1" dirty="0"/>
              <a:t>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13402" y="947043"/>
            <a:ext cx="9241155" cy="5616624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</a:pPr>
            <a:r>
              <a:rPr lang="en-US" sz="6200" dirty="0" err="1"/>
              <a:t>Prolapsusta</a:t>
            </a:r>
            <a:r>
              <a:rPr lang="en-US" sz="6200" dirty="0"/>
              <a:t> </a:t>
            </a:r>
            <a:r>
              <a:rPr lang="en-US" sz="6200" dirty="0" err="1"/>
              <a:t>meş</a:t>
            </a:r>
            <a:r>
              <a:rPr lang="en-US" sz="6200" dirty="0"/>
              <a:t> </a:t>
            </a:r>
            <a:r>
              <a:rPr lang="en-US" sz="6200" dirty="0" err="1"/>
              <a:t>uygulama</a:t>
            </a:r>
            <a:r>
              <a:rPr lang="en-US" sz="6200" dirty="0"/>
              <a:t> </a:t>
            </a:r>
            <a:r>
              <a:rPr lang="en-US" sz="6200" dirty="0" err="1"/>
              <a:t>gereksinimi</a:t>
            </a:r>
            <a:r>
              <a:rPr lang="en-US" sz="6200" dirty="0"/>
              <a:t> </a:t>
            </a:r>
            <a:r>
              <a:rPr lang="en-US" sz="6200" dirty="0" err="1"/>
              <a:t>vardır</a:t>
            </a:r>
            <a:r>
              <a:rPr lang="en-US" sz="6200" dirty="0"/>
              <a:t>. </a:t>
            </a:r>
            <a:r>
              <a:rPr lang="en-US" sz="6200" dirty="0" err="1"/>
              <a:t>Henüz</a:t>
            </a:r>
            <a:r>
              <a:rPr lang="en-US" sz="6200" dirty="0"/>
              <a:t> ideal </a:t>
            </a:r>
            <a:r>
              <a:rPr lang="en-US" sz="6200" dirty="0" err="1"/>
              <a:t>meş</a:t>
            </a:r>
            <a:r>
              <a:rPr lang="en-US" sz="6200" dirty="0"/>
              <a:t> </a:t>
            </a:r>
            <a:r>
              <a:rPr lang="en-US" sz="6200" dirty="0" err="1"/>
              <a:t>yoktur</a:t>
            </a:r>
            <a:r>
              <a:rPr lang="en-US" sz="6200" dirty="0"/>
              <a:t>  </a:t>
            </a:r>
            <a:r>
              <a:rPr lang="en-US" sz="6200" dirty="0" err="1"/>
              <a:t>Meş</a:t>
            </a:r>
            <a:r>
              <a:rPr lang="en-US" sz="6200" dirty="0"/>
              <a:t> </a:t>
            </a:r>
            <a:r>
              <a:rPr lang="en-US" sz="6200" dirty="0" err="1"/>
              <a:t>materyallerinde</a:t>
            </a:r>
            <a:r>
              <a:rPr lang="en-US" sz="6200" dirty="0"/>
              <a:t> </a:t>
            </a:r>
            <a:r>
              <a:rPr lang="en-US" sz="6200" dirty="0" err="1"/>
              <a:t>ve</a:t>
            </a:r>
            <a:r>
              <a:rPr lang="en-US" sz="6200" dirty="0"/>
              <a:t> </a:t>
            </a:r>
            <a:r>
              <a:rPr lang="en-US" sz="6200" dirty="0" err="1"/>
              <a:t>uygulanma</a:t>
            </a:r>
            <a:r>
              <a:rPr lang="en-US" sz="6200" dirty="0"/>
              <a:t> </a:t>
            </a:r>
            <a:r>
              <a:rPr lang="en-US" sz="6200" dirty="0" err="1"/>
              <a:t>prosedürlerinde</a:t>
            </a:r>
            <a:r>
              <a:rPr lang="en-US" sz="6200" dirty="0"/>
              <a:t> </a:t>
            </a:r>
            <a:r>
              <a:rPr lang="en-US" sz="6200" dirty="0" err="1"/>
              <a:t>gelişmeler</a:t>
            </a:r>
            <a:r>
              <a:rPr lang="en-US" sz="6200" dirty="0"/>
              <a:t> </a:t>
            </a:r>
            <a:r>
              <a:rPr lang="en-US" sz="6200" dirty="0" err="1"/>
              <a:t>devam</a:t>
            </a:r>
            <a:r>
              <a:rPr lang="en-US" sz="6200" dirty="0"/>
              <a:t> </a:t>
            </a:r>
            <a:r>
              <a:rPr lang="en-US" sz="6200" dirty="0" err="1"/>
              <a:t>etmektedir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/>
              <a:t>Hasta </a:t>
            </a:r>
            <a:r>
              <a:rPr lang="en-US" sz="6200" dirty="0" err="1"/>
              <a:t>seçimi</a:t>
            </a:r>
            <a:r>
              <a:rPr lang="en-US" sz="6200" dirty="0"/>
              <a:t> </a:t>
            </a:r>
            <a:r>
              <a:rPr lang="en-US" sz="6200" dirty="0" err="1"/>
              <a:t>çok</a:t>
            </a:r>
            <a:r>
              <a:rPr lang="en-US" sz="6200" dirty="0"/>
              <a:t> </a:t>
            </a:r>
            <a:r>
              <a:rPr lang="en-US" sz="6200" dirty="0" err="1"/>
              <a:t>iyi</a:t>
            </a:r>
            <a:r>
              <a:rPr lang="en-US" sz="6200" dirty="0"/>
              <a:t> </a:t>
            </a:r>
            <a:r>
              <a:rPr lang="en-US" sz="6200" dirty="0" err="1"/>
              <a:t>yapılmalıdır</a:t>
            </a:r>
            <a:r>
              <a:rPr lang="en-US" sz="6200" dirty="0"/>
              <a:t>. </a:t>
            </a:r>
            <a:r>
              <a:rPr lang="en-US" sz="6200" dirty="0" err="1"/>
              <a:t>Hastaya</a:t>
            </a:r>
            <a:r>
              <a:rPr lang="en-US" sz="6200" dirty="0"/>
              <a:t> </a:t>
            </a:r>
            <a:r>
              <a:rPr lang="en-US" sz="6200" dirty="0" err="1"/>
              <a:t>olası</a:t>
            </a:r>
            <a:r>
              <a:rPr lang="en-US" sz="6200" dirty="0"/>
              <a:t> </a:t>
            </a:r>
            <a:r>
              <a:rPr lang="en-US" sz="6200" dirty="0" err="1"/>
              <a:t>komplikasyonlarla</a:t>
            </a:r>
            <a:r>
              <a:rPr lang="en-US" sz="6200" dirty="0"/>
              <a:t> </a:t>
            </a:r>
            <a:r>
              <a:rPr lang="en-US" sz="6200" dirty="0" err="1"/>
              <a:t>ilgili</a:t>
            </a:r>
            <a:r>
              <a:rPr lang="en-US" sz="6200" dirty="0"/>
              <a:t> </a:t>
            </a:r>
            <a:r>
              <a:rPr lang="en-US" sz="6200" dirty="0" err="1"/>
              <a:t>bilgi</a:t>
            </a:r>
            <a:r>
              <a:rPr lang="en-US" sz="6200" dirty="0"/>
              <a:t> </a:t>
            </a:r>
            <a:r>
              <a:rPr lang="en-US" sz="6200" dirty="0" err="1"/>
              <a:t>ve</a:t>
            </a:r>
            <a:r>
              <a:rPr lang="en-US" sz="6200" dirty="0"/>
              <a:t> </a:t>
            </a:r>
            <a:r>
              <a:rPr lang="en-US" sz="6200" dirty="0" err="1"/>
              <a:t>detaylar</a:t>
            </a:r>
            <a:r>
              <a:rPr lang="en-US" sz="6200" dirty="0"/>
              <a:t> </a:t>
            </a:r>
            <a:r>
              <a:rPr lang="en-US" sz="6200" dirty="0" err="1"/>
              <a:t>verilmeli</a:t>
            </a:r>
            <a:r>
              <a:rPr lang="en-US" sz="6200" dirty="0"/>
              <a:t> </a:t>
            </a:r>
            <a:r>
              <a:rPr lang="en-US" sz="6200" dirty="0" err="1"/>
              <a:t>ve</a:t>
            </a:r>
            <a:r>
              <a:rPr lang="en-US" sz="6200" dirty="0"/>
              <a:t> </a:t>
            </a:r>
            <a:r>
              <a:rPr lang="en-US" sz="6200" dirty="0" err="1"/>
              <a:t>onam</a:t>
            </a:r>
            <a:r>
              <a:rPr lang="en-US" sz="6200" dirty="0"/>
              <a:t> </a:t>
            </a:r>
            <a:r>
              <a:rPr lang="en-US" sz="6200" dirty="0" err="1"/>
              <a:t>formu</a:t>
            </a:r>
            <a:r>
              <a:rPr lang="en-US" sz="6200" dirty="0"/>
              <a:t> </a:t>
            </a:r>
            <a:r>
              <a:rPr lang="en-US" sz="6200" dirty="0" err="1">
                <a:solidFill>
                  <a:srgbClr val="FF0000"/>
                </a:solidFill>
              </a:rPr>
              <a:t>meşe</a:t>
            </a:r>
            <a:r>
              <a:rPr lang="en-US" sz="6200" dirty="0">
                <a:solidFill>
                  <a:srgbClr val="FF0000"/>
                </a:solidFill>
              </a:rPr>
              <a:t> </a:t>
            </a:r>
            <a:r>
              <a:rPr lang="en-US" sz="6200" dirty="0" err="1">
                <a:solidFill>
                  <a:srgbClr val="FF0000"/>
                </a:solidFill>
              </a:rPr>
              <a:t>özel</a:t>
            </a:r>
            <a:r>
              <a:rPr lang="en-US" sz="6200" dirty="0">
                <a:solidFill>
                  <a:srgbClr val="FF0000"/>
                </a:solidFill>
              </a:rPr>
              <a:t>  </a:t>
            </a:r>
            <a:r>
              <a:rPr lang="en-US" sz="6200" dirty="0" err="1"/>
              <a:t>olmalıdır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Objektif</a:t>
            </a:r>
            <a:r>
              <a:rPr lang="en-US" sz="6200" dirty="0"/>
              <a:t> </a:t>
            </a:r>
            <a:r>
              <a:rPr lang="en-US" sz="6200" dirty="0" err="1"/>
              <a:t>başarı</a:t>
            </a:r>
            <a:r>
              <a:rPr lang="en-US" sz="6200" dirty="0"/>
              <a:t> </a:t>
            </a:r>
            <a:r>
              <a:rPr lang="en-US" sz="6200" dirty="0" err="1"/>
              <a:t>oranı</a:t>
            </a:r>
            <a:r>
              <a:rPr lang="en-US" sz="6200" dirty="0"/>
              <a:t> anterior </a:t>
            </a:r>
            <a:r>
              <a:rPr lang="en-US" sz="6200" dirty="0" err="1"/>
              <a:t>meşte</a:t>
            </a:r>
            <a:r>
              <a:rPr lang="en-US" sz="6200" dirty="0"/>
              <a:t> </a:t>
            </a:r>
            <a:r>
              <a:rPr lang="en-US" sz="6200" dirty="0" err="1"/>
              <a:t>konvansiyonel</a:t>
            </a:r>
            <a:r>
              <a:rPr lang="en-US" sz="6200" dirty="0"/>
              <a:t> KA den </a:t>
            </a:r>
            <a:r>
              <a:rPr lang="en-US" sz="6200" dirty="0" err="1"/>
              <a:t>daha</a:t>
            </a:r>
            <a:r>
              <a:rPr lang="en-US" sz="6200" dirty="0"/>
              <a:t> </a:t>
            </a:r>
            <a:r>
              <a:rPr lang="en-US" sz="6200" dirty="0" err="1"/>
              <a:t>yüksektir</a:t>
            </a:r>
            <a:r>
              <a:rPr lang="en-US" sz="6200" dirty="0"/>
              <a:t>. </a:t>
            </a:r>
            <a:r>
              <a:rPr lang="en-US" sz="6200" dirty="0" err="1"/>
              <a:t>Disparonide</a:t>
            </a:r>
            <a:r>
              <a:rPr lang="en-US" sz="6200" dirty="0"/>
              <a:t> </a:t>
            </a:r>
            <a:r>
              <a:rPr lang="en-US" sz="6200" dirty="0" err="1"/>
              <a:t>iki</a:t>
            </a:r>
            <a:r>
              <a:rPr lang="en-US" sz="6200" dirty="0"/>
              <a:t> </a:t>
            </a:r>
            <a:r>
              <a:rPr lang="en-US" sz="6200" dirty="0" err="1"/>
              <a:t>yöntem</a:t>
            </a:r>
            <a:r>
              <a:rPr lang="en-US" sz="6200" dirty="0"/>
              <a:t> </a:t>
            </a:r>
            <a:r>
              <a:rPr lang="en-US" sz="6200" dirty="0" err="1"/>
              <a:t>arasında</a:t>
            </a:r>
            <a:r>
              <a:rPr lang="en-US" sz="6200" dirty="0"/>
              <a:t> fark </a:t>
            </a:r>
            <a:r>
              <a:rPr lang="en-US" sz="6200" dirty="0" err="1"/>
              <a:t>yoktur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Endikasyon</a:t>
            </a:r>
            <a:r>
              <a:rPr lang="en-US" sz="6200" dirty="0"/>
              <a:t> </a:t>
            </a:r>
            <a:r>
              <a:rPr lang="en-US" sz="6200" dirty="0" err="1"/>
              <a:t>gelişmeler</a:t>
            </a:r>
            <a:r>
              <a:rPr lang="en-US" sz="6200" dirty="0"/>
              <a:t> </a:t>
            </a:r>
            <a:r>
              <a:rPr lang="en-US" sz="6200" dirty="0" err="1"/>
              <a:t>ışığında</a:t>
            </a:r>
            <a:r>
              <a:rPr lang="en-US" sz="6200" dirty="0"/>
              <a:t> </a:t>
            </a:r>
            <a:r>
              <a:rPr lang="en-US" sz="6200" dirty="0" err="1"/>
              <a:t>daralmıştır</a:t>
            </a:r>
            <a:r>
              <a:rPr lang="en-US" sz="6200" dirty="0"/>
              <a:t>. </a:t>
            </a:r>
            <a:r>
              <a:rPr lang="en-US" sz="6200" dirty="0" err="1"/>
              <a:t>Aynı</a:t>
            </a:r>
            <a:r>
              <a:rPr lang="en-US" sz="6200" dirty="0"/>
              <a:t> </a:t>
            </a:r>
            <a:r>
              <a:rPr lang="en-US" sz="6200" dirty="0" err="1"/>
              <a:t>söylemlerin</a:t>
            </a:r>
            <a:r>
              <a:rPr lang="en-US" sz="6200" dirty="0"/>
              <a:t> TVT/TOT </a:t>
            </a:r>
            <a:r>
              <a:rPr lang="en-US" sz="6200" dirty="0" err="1"/>
              <a:t>sligleri</a:t>
            </a:r>
            <a:r>
              <a:rPr lang="en-US" sz="6200" dirty="0"/>
              <a:t> </a:t>
            </a:r>
            <a:r>
              <a:rPr lang="en-US" sz="6200" dirty="0" err="1"/>
              <a:t>için</a:t>
            </a:r>
            <a:r>
              <a:rPr lang="en-US" sz="6200" dirty="0"/>
              <a:t> de </a:t>
            </a:r>
            <a:r>
              <a:rPr lang="en-US" sz="6200" dirty="0" err="1"/>
              <a:t>yapılması</a:t>
            </a:r>
            <a:r>
              <a:rPr lang="en-US" sz="6200" dirty="0"/>
              <a:t> </a:t>
            </a:r>
            <a:r>
              <a:rPr lang="en-US" sz="6200" dirty="0" err="1"/>
              <a:t>ve</a:t>
            </a:r>
            <a:r>
              <a:rPr lang="en-US" sz="6200" dirty="0"/>
              <a:t> </a:t>
            </a:r>
            <a:r>
              <a:rPr lang="en-US" sz="6200" dirty="0" err="1"/>
              <a:t>literatürün</a:t>
            </a:r>
            <a:r>
              <a:rPr lang="en-US" sz="6200" dirty="0"/>
              <a:t> </a:t>
            </a:r>
            <a:r>
              <a:rPr lang="en-US" sz="6200" dirty="0" err="1"/>
              <a:t>ciddiye</a:t>
            </a:r>
            <a:r>
              <a:rPr lang="en-US" sz="6200" dirty="0"/>
              <a:t> </a:t>
            </a:r>
            <a:r>
              <a:rPr lang="en-US" sz="6200" dirty="0" err="1"/>
              <a:t>alınmaması</a:t>
            </a:r>
            <a:r>
              <a:rPr lang="en-US" sz="6200" dirty="0"/>
              <a:t> </a:t>
            </a:r>
            <a:r>
              <a:rPr lang="en-US" sz="6200" dirty="0" err="1"/>
              <a:t>koparılan</a:t>
            </a:r>
            <a:r>
              <a:rPr lang="en-US" sz="6200" dirty="0"/>
              <a:t> </a:t>
            </a:r>
            <a:r>
              <a:rPr lang="en-US" sz="6200" dirty="0" err="1"/>
              <a:t>fırtınanın</a:t>
            </a:r>
            <a:r>
              <a:rPr lang="en-US" sz="6200" dirty="0"/>
              <a:t> </a:t>
            </a:r>
            <a:r>
              <a:rPr lang="en-US" sz="6200" dirty="0" err="1"/>
              <a:t>objektif</a:t>
            </a:r>
            <a:r>
              <a:rPr lang="en-US" sz="6200" dirty="0"/>
              <a:t> </a:t>
            </a:r>
            <a:r>
              <a:rPr lang="en-US" sz="6200" dirty="0" err="1"/>
              <a:t>olmadığını</a:t>
            </a:r>
            <a:r>
              <a:rPr lang="en-US" sz="6200" dirty="0"/>
              <a:t> </a:t>
            </a:r>
            <a:r>
              <a:rPr lang="en-US" sz="6200" dirty="0" err="1"/>
              <a:t>göstermektedir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Posteriorda</a:t>
            </a:r>
            <a:r>
              <a:rPr lang="en-US" sz="6200" dirty="0"/>
              <a:t> </a:t>
            </a:r>
            <a:r>
              <a:rPr lang="en-US" sz="6200" dirty="0" err="1"/>
              <a:t>kullanım</a:t>
            </a:r>
            <a:r>
              <a:rPr lang="en-US" sz="6200" dirty="0"/>
              <a:t> </a:t>
            </a:r>
            <a:r>
              <a:rPr lang="en-US" sz="6200" dirty="0" err="1"/>
              <a:t>için</a:t>
            </a:r>
            <a:r>
              <a:rPr lang="en-US" sz="6200" dirty="0"/>
              <a:t> </a:t>
            </a:r>
            <a:r>
              <a:rPr lang="en-US" sz="6200" dirty="0" err="1"/>
              <a:t>yeterli</a:t>
            </a:r>
            <a:r>
              <a:rPr lang="en-US" sz="6200" dirty="0"/>
              <a:t> </a:t>
            </a:r>
            <a:r>
              <a:rPr lang="en-US" sz="6200" dirty="0" err="1"/>
              <a:t>kanıta</a:t>
            </a:r>
            <a:r>
              <a:rPr lang="en-US" sz="6200" dirty="0"/>
              <a:t> </a:t>
            </a:r>
            <a:r>
              <a:rPr lang="en-US" sz="6200" dirty="0" err="1"/>
              <a:t>dayalı</a:t>
            </a:r>
            <a:r>
              <a:rPr lang="en-US" sz="6200" dirty="0"/>
              <a:t> </a:t>
            </a:r>
            <a:r>
              <a:rPr lang="en-US" sz="6200" dirty="0" err="1"/>
              <a:t>veri</a:t>
            </a:r>
            <a:r>
              <a:rPr lang="en-US" sz="6200" dirty="0"/>
              <a:t> </a:t>
            </a:r>
            <a:r>
              <a:rPr lang="en-US" sz="6200" dirty="0" err="1"/>
              <a:t>yoktur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Meş</a:t>
            </a:r>
            <a:r>
              <a:rPr lang="en-US" sz="6200" dirty="0"/>
              <a:t> </a:t>
            </a:r>
            <a:r>
              <a:rPr lang="en-US" sz="6200" dirty="0" err="1"/>
              <a:t>uygulamak</a:t>
            </a:r>
            <a:r>
              <a:rPr lang="en-US" sz="6200" dirty="0"/>
              <a:t> </a:t>
            </a:r>
            <a:r>
              <a:rPr lang="en-US" sz="6200" dirty="0" err="1"/>
              <a:t>isteyen</a:t>
            </a:r>
            <a:r>
              <a:rPr lang="en-US" sz="6200" dirty="0"/>
              <a:t> </a:t>
            </a:r>
            <a:r>
              <a:rPr lang="en-US" sz="6200" dirty="0" err="1"/>
              <a:t>cerrahlar</a:t>
            </a:r>
            <a:r>
              <a:rPr lang="en-US" sz="6200" dirty="0"/>
              <a:t> </a:t>
            </a:r>
            <a:r>
              <a:rPr lang="en-US" sz="6200" dirty="0" err="1"/>
              <a:t>konvansiyonel</a:t>
            </a:r>
            <a:r>
              <a:rPr lang="en-US" sz="6200" dirty="0"/>
              <a:t> </a:t>
            </a:r>
            <a:r>
              <a:rPr lang="en-US" sz="6200" dirty="0" err="1"/>
              <a:t>yöntemlerle</a:t>
            </a:r>
            <a:r>
              <a:rPr lang="en-US" sz="6200" dirty="0"/>
              <a:t> </a:t>
            </a:r>
            <a:r>
              <a:rPr lang="en-US" sz="6200" dirty="0" err="1"/>
              <a:t>ilişkili</a:t>
            </a:r>
            <a:r>
              <a:rPr lang="en-US" sz="6200" dirty="0"/>
              <a:t> </a:t>
            </a:r>
            <a:r>
              <a:rPr lang="en-US" sz="6200" dirty="0" err="1"/>
              <a:t>deneyim</a:t>
            </a:r>
            <a:r>
              <a:rPr lang="en-US" sz="6200" dirty="0"/>
              <a:t> </a:t>
            </a:r>
            <a:r>
              <a:rPr lang="en-US" sz="6200" dirty="0" err="1"/>
              <a:t>sahibi</a:t>
            </a:r>
            <a:r>
              <a:rPr lang="en-US" sz="6200" dirty="0"/>
              <a:t> </a:t>
            </a:r>
            <a:r>
              <a:rPr lang="en-US" sz="6200" dirty="0" err="1"/>
              <a:t>olmalıdır</a:t>
            </a:r>
            <a:r>
              <a:rPr lang="en-US" sz="6200" dirty="0"/>
              <a:t> 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Tecrübeli</a:t>
            </a:r>
            <a:r>
              <a:rPr lang="en-US" sz="6200" dirty="0"/>
              <a:t> </a:t>
            </a:r>
            <a:r>
              <a:rPr lang="en-US" sz="6200" dirty="0" err="1"/>
              <a:t>ellerde</a:t>
            </a:r>
            <a:r>
              <a:rPr lang="en-US" sz="6200" dirty="0"/>
              <a:t> </a:t>
            </a:r>
            <a:r>
              <a:rPr lang="en-US" sz="6200" dirty="0" err="1"/>
              <a:t>komplikasyonlar</a:t>
            </a:r>
            <a:r>
              <a:rPr lang="en-US" sz="6200" dirty="0"/>
              <a:t> </a:t>
            </a:r>
            <a:r>
              <a:rPr lang="en-US" sz="6200" dirty="0" err="1"/>
              <a:t>azdır</a:t>
            </a:r>
            <a:r>
              <a:rPr lang="en-US" sz="6200" dirty="0"/>
              <a:t>.</a:t>
            </a:r>
          </a:p>
          <a:p>
            <a:pPr>
              <a:lnSpc>
                <a:spcPct val="120000"/>
              </a:lnSpc>
            </a:pPr>
            <a:r>
              <a:rPr lang="en-US" sz="6200" dirty="0" err="1"/>
              <a:t>Prolapsus</a:t>
            </a:r>
            <a:r>
              <a:rPr lang="en-US" sz="6200" dirty="0"/>
              <a:t> </a:t>
            </a:r>
            <a:r>
              <a:rPr lang="en-US" sz="6200" dirty="0" err="1"/>
              <a:t>cerrahisyle</a:t>
            </a:r>
            <a:r>
              <a:rPr lang="en-US" sz="6200" dirty="0"/>
              <a:t> </a:t>
            </a:r>
            <a:r>
              <a:rPr lang="en-US" sz="6200" dirty="0" err="1"/>
              <a:t>ilgilenen</a:t>
            </a:r>
            <a:r>
              <a:rPr lang="en-US" sz="6200" dirty="0"/>
              <a:t> </a:t>
            </a:r>
            <a:r>
              <a:rPr lang="en-US" sz="6200" dirty="0" err="1"/>
              <a:t>cerrahların</a:t>
            </a:r>
            <a:r>
              <a:rPr lang="en-US" sz="6200" dirty="0"/>
              <a:t> </a:t>
            </a:r>
            <a:r>
              <a:rPr lang="en-US" sz="6200" dirty="0" err="1"/>
              <a:t>repartuarında</a:t>
            </a:r>
            <a:r>
              <a:rPr lang="en-US" sz="6200" dirty="0"/>
              <a:t> </a:t>
            </a:r>
            <a:r>
              <a:rPr lang="en-US" sz="6200" dirty="0" err="1"/>
              <a:t>bütün</a:t>
            </a:r>
            <a:r>
              <a:rPr lang="en-US" sz="6200" dirty="0"/>
              <a:t> </a:t>
            </a:r>
            <a:r>
              <a:rPr lang="en-US" sz="6200" dirty="0" err="1"/>
              <a:t>yöntemler</a:t>
            </a:r>
            <a:r>
              <a:rPr lang="en-US" sz="6200" dirty="0"/>
              <a:t> </a:t>
            </a:r>
            <a:r>
              <a:rPr lang="en-US" sz="6200" dirty="0" err="1"/>
              <a:t>olmalıdır</a:t>
            </a:r>
            <a:r>
              <a:rPr lang="en-US" sz="6200" dirty="0"/>
              <a:t>. </a:t>
            </a:r>
            <a:r>
              <a:rPr lang="en-US" sz="6200" dirty="0" err="1"/>
              <a:t>Tedavi</a:t>
            </a:r>
            <a:r>
              <a:rPr lang="en-US" sz="6200" dirty="0"/>
              <a:t> ‘’</a:t>
            </a:r>
            <a:r>
              <a:rPr lang="en-US" sz="6200" dirty="0" err="1"/>
              <a:t>hastalık</a:t>
            </a:r>
            <a:r>
              <a:rPr lang="en-US" sz="6200" dirty="0"/>
              <a:t> </a:t>
            </a:r>
            <a:r>
              <a:rPr lang="en-US" sz="6200" dirty="0" err="1"/>
              <a:t>yoktur</a:t>
            </a:r>
            <a:r>
              <a:rPr lang="en-US" sz="6200" dirty="0"/>
              <a:t> hasta </a:t>
            </a:r>
            <a:r>
              <a:rPr lang="en-US" sz="6200" dirty="0" err="1"/>
              <a:t>vardır</a:t>
            </a:r>
            <a:r>
              <a:rPr lang="en-US" sz="6200" dirty="0"/>
              <a:t>’’ </a:t>
            </a:r>
            <a:r>
              <a:rPr lang="en-US" sz="6200" dirty="0" err="1"/>
              <a:t>ilkesi</a:t>
            </a:r>
            <a:r>
              <a:rPr lang="en-US" sz="6200" dirty="0"/>
              <a:t> </a:t>
            </a:r>
            <a:r>
              <a:rPr lang="en-US" sz="6200" dirty="0" err="1"/>
              <a:t>ile</a:t>
            </a:r>
            <a:r>
              <a:rPr lang="en-US" sz="6200" dirty="0"/>
              <a:t> </a:t>
            </a:r>
            <a:r>
              <a:rPr lang="en-US" sz="6200" dirty="0" err="1"/>
              <a:t>yapılmalıdır</a:t>
            </a:r>
            <a:r>
              <a:rPr lang="en-US" sz="6200" dirty="0"/>
              <a:t>. </a:t>
            </a:r>
          </a:p>
          <a:p>
            <a:endParaRPr lang="en-US" sz="540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81447" y="6635676"/>
            <a:ext cx="1512168" cy="216023"/>
          </a:xfrm>
        </p:spPr>
        <p:txBody>
          <a:bodyPr/>
          <a:lstStyle/>
          <a:p>
            <a:pPr>
              <a:defRPr/>
            </a:pPr>
            <a:r>
              <a:rPr lang="tr-TR"/>
              <a:t>16.09.2018</a:t>
            </a:r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8"/>
            <a:ext cx="3251518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8"/>
            <a:ext cx="2395855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 dirty="0"/>
              <a:t>		</a:t>
            </a:r>
            <a:fld id="{192285CF-1936-4845-81CE-71CDAE8E41A5}" type="slidenum">
              <a:rPr lang="tr-TR" smtClean="0"/>
              <a:pPr>
                <a:defRPr/>
              </a:pPr>
              <a:t>42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86437527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87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			</a:t>
            </a:r>
            <a:r>
              <a:rPr lang="en-US" sz="87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Teşekkürler</a:t>
            </a:r>
            <a:endParaRPr lang="en-US" sz="87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4294967295"/>
          </p:nvPr>
        </p:nvSpPr>
        <p:spPr>
          <a:xfrm>
            <a:off x="3508216" y="6560878"/>
            <a:ext cx="3251518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5463" y="6635675"/>
            <a:ext cx="1728192" cy="288032"/>
          </a:xfrm>
        </p:spPr>
        <p:txBody>
          <a:bodyPr/>
          <a:lstStyle/>
          <a:p>
            <a:pPr>
              <a:defRPr/>
            </a:pPr>
            <a:r>
              <a:rPr lang="tr-TR"/>
              <a:t>16.09.2018</a:t>
            </a:r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358702" y="6560878"/>
            <a:ext cx="2395855" cy="376873"/>
          </a:xfrm>
          <a:prstGeom prst="rect">
            <a:avLst/>
          </a:prstGeom>
        </p:spPr>
        <p:txBody>
          <a:bodyPr lIns="91429" tIns="45714" rIns="91429" bIns="45714"/>
          <a:lstStyle/>
          <a:p>
            <a:pPr>
              <a:defRPr/>
            </a:pPr>
            <a:r>
              <a:rPr lang="tr-TR" dirty="0"/>
              <a:t>		</a:t>
            </a:r>
            <a:fld id="{192285CF-1936-4845-81CE-71CDAE8E41A5}" type="slidenum">
              <a:rPr lang="tr-TR" smtClean="0"/>
              <a:pPr>
                <a:defRPr/>
              </a:pPr>
              <a:t>43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62875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Başlık"/>
          <p:cNvSpPr>
            <a:spLocks noGrp="1"/>
          </p:cNvSpPr>
          <p:nvPr>
            <p:ph type="title"/>
          </p:nvPr>
        </p:nvSpPr>
        <p:spPr>
          <a:xfrm>
            <a:off x="237432" y="298972"/>
            <a:ext cx="9858375" cy="1486718"/>
          </a:xfrm>
        </p:spPr>
        <p:txBody>
          <a:bodyPr/>
          <a:lstStyle/>
          <a:p>
            <a:r>
              <a:rPr lang="tr-TR" b="1" dirty="0"/>
              <a:t>Cerrahi kit evolüsyonu</a:t>
            </a:r>
          </a:p>
        </p:txBody>
      </p:sp>
      <p:sp>
        <p:nvSpPr>
          <p:cNvPr id="39939" name="2 İçerik Yer Tutucusu"/>
          <p:cNvSpPr>
            <a:spLocks noGrp="1"/>
          </p:cNvSpPr>
          <p:nvPr>
            <p:ph idx="1"/>
          </p:nvPr>
        </p:nvSpPr>
        <p:spPr>
          <a:xfrm>
            <a:off x="276225" y="1476548"/>
            <a:ext cx="9715500" cy="5303143"/>
          </a:xfrm>
        </p:spPr>
        <p:txBody>
          <a:bodyPr>
            <a:normAutofit/>
          </a:bodyPr>
          <a:lstStyle/>
          <a:p>
            <a:pPr marL="571433" indent="-571433">
              <a:buAutoNum type="romanUcPeriod"/>
            </a:pPr>
            <a:r>
              <a:rPr lang="en-GB" b="1" dirty="0" err="1"/>
              <a:t>Jenerasyon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r>
              <a:rPr lang="en-GB" b="1" dirty="0"/>
              <a:t>: Elle </a:t>
            </a:r>
            <a:r>
              <a:rPr lang="en-GB" b="1" dirty="0" err="1"/>
              <a:t>hazırlanan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endParaRPr lang="en-GB" b="1" dirty="0"/>
          </a:p>
          <a:p>
            <a:pPr marL="571433" indent="-571433">
              <a:buAutoNum type="romanUcPeriod"/>
            </a:pPr>
            <a:r>
              <a:rPr lang="en-GB" b="1" dirty="0" err="1"/>
              <a:t>Jenerasyon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r>
              <a:rPr lang="en-GB" b="1" dirty="0"/>
              <a:t> (</a:t>
            </a:r>
            <a:r>
              <a:rPr lang="en-GB" b="1" dirty="0" err="1"/>
              <a:t>kitler</a:t>
            </a:r>
            <a:r>
              <a:rPr lang="en-GB" b="1" dirty="0"/>
              <a:t>) </a:t>
            </a:r>
            <a:r>
              <a:rPr lang="en-GB" dirty="0"/>
              <a:t>(</a:t>
            </a:r>
            <a:r>
              <a:rPr lang="en-GB" dirty="0" err="1"/>
              <a:t>trokarla</a:t>
            </a:r>
            <a:r>
              <a:rPr lang="en-GB" dirty="0"/>
              <a:t> </a:t>
            </a:r>
            <a:r>
              <a:rPr lang="en-GB" dirty="0" err="1"/>
              <a:t>uygulanır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Anterior </a:t>
            </a:r>
            <a:r>
              <a:rPr lang="en-GB" dirty="0" err="1"/>
              <a:t>meş</a:t>
            </a:r>
            <a:r>
              <a:rPr lang="en-GB" dirty="0"/>
              <a:t> </a:t>
            </a:r>
            <a:r>
              <a:rPr lang="en-GB" dirty="0" err="1"/>
              <a:t>ön</a:t>
            </a:r>
            <a:r>
              <a:rPr lang="en-GB" dirty="0"/>
              <a:t> </a:t>
            </a:r>
            <a:r>
              <a:rPr lang="en-GB" dirty="0" err="1"/>
              <a:t>duvar</a:t>
            </a:r>
            <a:r>
              <a:rPr lang="en-GB" dirty="0"/>
              <a:t> </a:t>
            </a:r>
            <a:r>
              <a:rPr lang="en-GB" dirty="0" err="1"/>
              <a:t>prolapsusunu</a:t>
            </a:r>
            <a:r>
              <a:rPr lang="en-GB" dirty="0"/>
              <a:t> </a:t>
            </a:r>
            <a:r>
              <a:rPr lang="en-GB" dirty="0" err="1"/>
              <a:t>düzeltir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Posterior </a:t>
            </a:r>
            <a:r>
              <a:rPr lang="en-GB" dirty="0" err="1"/>
              <a:t>apilkal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posterior </a:t>
            </a:r>
            <a:r>
              <a:rPr lang="en-GB" dirty="0" err="1"/>
              <a:t>defekti</a:t>
            </a:r>
            <a:r>
              <a:rPr lang="en-GB" dirty="0"/>
              <a:t> </a:t>
            </a:r>
            <a:r>
              <a:rPr lang="en-GB" dirty="0" err="1"/>
              <a:t>düzeltir</a:t>
            </a:r>
            <a:endParaRPr lang="en-GB" dirty="0"/>
          </a:p>
          <a:p>
            <a:pPr marL="0" indent="0">
              <a:buNone/>
            </a:pPr>
            <a:r>
              <a:rPr lang="en-GB" b="1" dirty="0"/>
              <a:t>III. </a:t>
            </a:r>
            <a:r>
              <a:rPr lang="en-GB" b="1" dirty="0" err="1"/>
              <a:t>Jenerasyon</a:t>
            </a:r>
            <a:r>
              <a:rPr lang="en-GB" b="1" dirty="0"/>
              <a:t> </a:t>
            </a:r>
            <a:r>
              <a:rPr lang="en-GB" b="1" dirty="0" err="1"/>
              <a:t>meşler</a:t>
            </a:r>
            <a:r>
              <a:rPr lang="en-GB" b="1" dirty="0"/>
              <a:t>: </a:t>
            </a:r>
            <a:r>
              <a:rPr lang="en-GB" b="1" dirty="0" err="1"/>
              <a:t>Doku</a:t>
            </a:r>
            <a:r>
              <a:rPr lang="en-GB" b="1" dirty="0"/>
              <a:t> </a:t>
            </a:r>
            <a:r>
              <a:rPr lang="en-GB" b="1" dirty="0" err="1"/>
              <a:t>fiksasyon</a:t>
            </a:r>
            <a:r>
              <a:rPr lang="en-GB" b="1" dirty="0"/>
              <a:t> </a:t>
            </a:r>
            <a:r>
              <a:rPr lang="en-GB" b="1" dirty="0" err="1"/>
              <a:t>sistemli</a:t>
            </a:r>
            <a:r>
              <a:rPr lang="en-GB" b="1" dirty="0"/>
              <a:t> </a:t>
            </a:r>
            <a:r>
              <a:rPr lang="en-GB" b="1" dirty="0" err="1"/>
              <a:t>kitler</a:t>
            </a:r>
            <a:r>
              <a:rPr lang="en-GB" b="1" dirty="0"/>
              <a:t> </a:t>
            </a:r>
            <a:r>
              <a:rPr lang="en-GB" dirty="0"/>
              <a:t>(</a:t>
            </a:r>
            <a:r>
              <a:rPr lang="en-GB" dirty="0" err="1"/>
              <a:t>yeni</a:t>
            </a:r>
            <a:r>
              <a:rPr lang="en-GB" dirty="0"/>
              <a:t> </a:t>
            </a:r>
            <a:r>
              <a:rPr lang="en-GB" dirty="0" err="1"/>
              <a:t>jenerasyon</a:t>
            </a:r>
            <a:r>
              <a:rPr lang="en-GB" dirty="0"/>
              <a:t>, </a:t>
            </a:r>
            <a:r>
              <a:rPr lang="en-GB" dirty="0" err="1"/>
              <a:t>trokarsız</a:t>
            </a:r>
            <a:r>
              <a:rPr lang="en-GB" dirty="0"/>
              <a:t>)</a:t>
            </a:r>
          </a:p>
          <a:p>
            <a:pPr lvl="1"/>
            <a:r>
              <a:rPr lang="en-GB" dirty="0" err="1"/>
              <a:t>Ön</a:t>
            </a:r>
            <a:r>
              <a:rPr lang="en-GB" dirty="0"/>
              <a:t> (</a:t>
            </a:r>
            <a:r>
              <a:rPr lang="en-GB" dirty="0" err="1"/>
              <a:t>ön</a:t>
            </a:r>
            <a:r>
              <a:rPr lang="en-GB" dirty="0"/>
              <a:t> </a:t>
            </a:r>
            <a:r>
              <a:rPr lang="en-GB" dirty="0" err="1"/>
              <a:t>duvar</a:t>
            </a:r>
            <a:r>
              <a:rPr lang="en-GB" dirty="0"/>
              <a:t> </a:t>
            </a:r>
            <a:r>
              <a:rPr lang="en-GB" dirty="0" err="1"/>
              <a:t>ve</a:t>
            </a:r>
            <a:r>
              <a:rPr lang="en-GB" dirty="0"/>
              <a:t> </a:t>
            </a:r>
            <a:r>
              <a:rPr lang="en-GB" dirty="0" err="1"/>
              <a:t>apikal</a:t>
            </a:r>
            <a:r>
              <a:rPr lang="en-GB" dirty="0"/>
              <a:t> </a:t>
            </a:r>
            <a:r>
              <a:rPr lang="en-GB" dirty="0" err="1"/>
              <a:t>prolapsusu</a:t>
            </a:r>
            <a:r>
              <a:rPr lang="en-GB" dirty="0"/>
              <a:t> </a:t>
            </a:r>
            <a:r>
              <a:rPr lang="en-GB" dirty="0" err="1"/>
              <a:t>aynı</a:t>
            </a:r>
            <a:r>
              <a:rPr lang="en-GB" dirty="0"/>
              <a:t> </a:t>
            </a:r>
            <a:r>
              <a:rPr lang="en-GB" dirty="0" err="1"/>
              <a:t>anda</a:t>
            </a:r>
            <a:r>
              <a:rPr lang="en-GB" dirty="0"/>
              <a:t> </a:t>
            </a:r>
            <a:r>
              <a:rPr lang="en-GB" dirty="0" err="1"/>
              <a:t>düzeltir</a:t>
            </a:r>
            <a:r>
              <a:rPr lang="en-GB" dirty="0"/>
              <a:t>)</a:t>
            </a:r>
          </a:p>
          <a:p>
            <a:pPr lvl="1"/>
            <a:r>
              <a:rPr lang="en-GB" dirty="0" err="1"/>
              <a:t>Arka</a:t>
            </a:r>
            <a:r>
              <a:rPr lang="en-GB" dirty="0"/>
              <a:t> </a:t>
            </a:r>
            <a:r>
              <a:rPr lang="en-GB" dirty="0" err="1"/>
              <a:t>duvar</a:t>
            </a:r>
            <a:endParaRPr lang="en-GB" dirty="0"/>
          </a:p>
          <a:p>
            <a:pPr lvl="1"/>
            <a:endParaRPr lang="en-GB" b="1" dirty="0"/>
          </a:p>
          <a:p>
            <a:pPr marL="495311" lvl="1" indent="0">
              <a:buNone/>
            </a:pPr>
            <a:endParaRPr lang="en-GB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1226819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204789" y="252414"/>
            <a:ext cx="9858375" cy="928687"/>
          </a:xfrm>
        </p:spPr>
        <p:txBody>
          <a:bodyPr/>
          <a:lstStyle/>
          <a:p>
            <a:pPr eaLnBrk="1" hangingPunct="1"/>
            <a:r>
              <a:rPr lang="tr-TR" b="1" dirty="0"/>
              <a:t>Cerrahi kitler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990571" y="1252539"/>
            <a:ext cx="7786742" cy="5573712"/>
          </a:xfrm>
        </p:spPr>
        <p:txBody>
          <a:bodyPr>
            <a:normAutofit fontScale="92500" lnSpcReduction="20000"/>
          </a:bodyPr>
          <a:lstStyle/>
          <a:p>
            <a:r>
              <a:rPr lang="tr-TR" sz="2800" dirty="0" err="1"/>
              <a:t>Posterior</a:t>
            </a:r>
            <a:r>
              <a:rPr lang="tr-TR" sz="2800" dirty="0"/>
              <a:t> IVS</a:t>
            </a:r>
          </a:p>
          <a:p>
            <a:pPr marL="0" indent="0">
              <a:buNone/>
            </a:pPr>
            <a:endParaRPr lang="tr-TR" sz="2800" dirty="0"/>
          </a:p>
          <a:p>
            <a:pPr eaLnBrk="1" hangingPunct="1"/>
            <a:r>
              <a:rPr lang="tr-TR" sz="2800" dirty="0" err="1"/>
              <a:t>Avaulta</a:t>
            </a:r>
            <a:r>
              <a:rPr lang="tr-TR" sz="2800" dirty="0"/>
              <a:t>/ </a:t>
            </a:r>
            <a:r>
              <a:rPr lang="tr-TR" sz="2800" dirty="0" err="1"/>
              <a:t>Avaulta</a:t>
            </a:r>
            <a:r>
              <a:rPr lang="tr-TR" sz="2800" dirty="0"/>
              <a:t> </a:t>
            </a:r>
            <a:r>
              <a:rPr lang="tr-TR" sz="2800" dirty="0" err="1"/>
              <a:t>plus</a:t>
            </a:r>
            <a:endParaRPr lang="tr-TR" sz="2800" dirty="0"/>
          </a:p>
          <a:p>
            <a:pPr eaLnBrk="1" hangingPunct="1"/>
            <a:r>
              <a:rPr lang="tr-TR" sz="2800" dirty="0" err="1"/>
              <a:t>Apogee</a:t>
            </a:r>
            <a:r>
              <a:rPr lang="tr-TR" sz="2800" dirty="0"/>
              <a:t>, </a:t>
            </a:r>
            <a:r>
              <a:rPr lang="tr-TR" sz="2800" dirty="0" err="1"/>
              <a:t>Perigee</a:t>
            </a:r>
            <a:r>
              <a:rPr lang="tr-TR" sz="2800" dirty="0"/>
              <a:t>/ </a:t>
            </a:r>
            <a:r>
              <a:rPr lang="tr-TR" sz="2800" dirty="0" err="1"/>
              <a:t>Apogee</a:t>
            </a:r>
            <a:r>
              <a:rPr lang="tr-TR" sz="2800" dirty="0"/>
              <a:t>, </a:t>
            </a:r>
            <a:r>
              <a:rPr lang="tr-TR" sz="2800" dirty="0" err="1"/>
              <a:t>Perigee+Intexen</a:t>
            </a:r>
            <a:endParaRPr lang="tr-TR" sz="2800" dirty="0"/>
          </a:p>
          <a:p>
            <a:pPr eaLnBrk="1" hangingPunct="1"/>
            <a:r>
              <a:rPr lang="tr-TR" sz="2800" dirty="0" err="1"/>
              <a:t>Opur</a:t>
            </a:r>
            <a:endParaRPr lang="tr-TR" sz="2800" dirty="0"/>
          </a:p>
          <a:p>
            <a:pPr eaLnBrk="1" hangingPunct="1"/>
            <a:r>
              <a:rPr lang="tr-TR" sz="2800" dirty="0"/>
              <a:t>Nazca</a:t>
            </a:r>
          </a:p>
          <a:p>
            <a:r>
              <a:rPr lang="tr-TR" sz="2800" dirty="0" err="1"/>
              <a:t>Seratom</a:t>
            </a:r>
            <a:endParaRPr lang="tr-TR" sz="2800" dirty="0"/>
          </a:p>
          <a:p>
            <a:r>
              <a:rPr lang="tr-TR" sz="2800" dirty="0" err="1"/>
              <a:t>Dynamesh</a:t>
            </a:r>
            <a:endParaRPr lang="tr-TR" sz="2800" dirty="0"/>
          </a:p>
          <a:p>
            <a:pPr marL="0" indent="0">
              <a:buNone/>
            </a:pPr>
            <a:r>
              <a:rPr lang="tr-TR" sz="2800" dirty="0">
                <a:solidFill>
                  <a:srgbClr val="0000FF"/>
                </a:solidFill>
              </a:rPr>
              <a:t>III. Jenerasyon </a:t>
            </a:r>
            <a:r>
              <a:rPr lang="tr-TR" sz="2800" dirty="0" err="1">
                <a:solidFill>
                  <a:srgbClr val="0000FF"/>
                </a:solidFill>
              </a:rPr>
              <a:t>meşler</a:t>
            </a:r>
            <a:endParaRPr lang="tr-TR" sz="2800" dirty="0">
              <a:solidFill>
                <a:srgbClr val="0000FF"/>
              </a:solidFill>
            </a:endParaRPr>
          </a:p>
          <a:p>
            <a:pPr eaLnBrk="1" hangingPunct="1"/>
            <a:r>
              <a:rPr lang="tr-TR" sz="2800" dirty="0" err="1">
                <a:solidFill>
                  <a:srgbClr val="FF0000"/>
                </a:solidFill>
              </a:rPr>
              <a:t>Pinnacle</a:t>
            </a:r>
            <a:endParaRPr lang="tr-TR" sz="2800" dirty="0">
              <a:solidFill>
                <a:srgbClr val="FF0000"/>
              </a:solidFill>
            </a:endParaRPr>
          </a:p>
          <a:p>
            <a:pPr eaLnBrk="1" hangingPunct="1"/>
            <a:r>
              <a:rPr lang="tr-TR" sz="2800" dirty="0" err="1">
                <a:solidFill>
                  <a:srgbClr val="FF0000"/>
                </a:solidFill>
              </a:rPr>
              <a:t>Calistar</a:t>
            </a:r>
            <a:endParaRPr lang="tr-TR" sz="2800" dirty="0">
              <a:solidFill>
                <a:srgbClr val="FF0000"/>
              </a:solidFill>
            </a:endParaRPr>
          </a:p>
          <a:p>
            <a:pPr eaLnBrk="1" hangingPunct="1"/>
            <a:r>
              <a:rPr lang="tr-TR" sz="2800" dirty="0" err="1">
                <a:solidFill>
                  <a:srgbClr val="FF0000"/>
                </a:solidFill>
              </a:rPr>
              <a:t>Elevate</a:t>
            </a:r>
            <a:endParaRPr lang="tr-TR" sz="2800" dirty="0">
              <a:solidFill>
                <a:srgbClr val="FF0000"/>
              </a:solidFill>
            </a:endParaRPr>
          </a:p>
          <a:p>
            <a:pPr eaLnBrk="1" hangingPunct="1"/>
            <a:r>
              <a:rPr lang="tr-TR" sz="2800" dirty="0" err="1">
                <a:solidFill>
                  <a:srgbClr val="FF0000"/>
                </a:solidFill>
              </a:rPr>
              <a:t>Endofast</a:t>
            </a:r>
            <a:endParaRPr lang="tr-TR" sz="2800" dirty="0">
              <a:solidFill>
                <a:srgbClr val="FF0000"/>
              </a:solidFill>
            </a:endParaRPr>
          </a:p>
          <a:p>
            <a:pPr eaLnBrk="1" hangingPunct="1"/>
            <a:r>
              <a:rPr lang="tr-TR" sz="2800" dirty="0" err="1">
                <a:solidFill>
                  <a:srgbClr val="FF0000"/>
                </a:solidFill>
              </a:rPr>
              <a:t>Splentis</a:t>
            </a:r>
            <a:endParaRPr lang="tr-TR" sz="2800" dirty="0">
              <a:solidFill>
                <a:srgbClr val="FF0000"/>
              </a:solidFill>
            </a:endParaRPr>
          </a:p>
          <a:p>
            <a:pPr eaLnBrk="1" hangingPunct="1"/>
            <a:endParaRPr lang="tr-TR" sz="2800" dirty="0"/>
          </a:p>
          <a:p>
            <a:pPr eaLnBrk="1" hangingPunct="1">
              <a:buFont typeface="Arial" charset="0"/>
              <a:buNone/>
            </a:pPr>
            <a:endParaRPr lang="tr-T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365578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III. </a:t>
            </a:r>
            <a:r>
              <a:rPr lang="en-US" b="1" dirty="0" err="1"/>
              <a:t>Jenerasyon</a:t>
            </a:r>
            <a:r>
              <a:rPr lang="en-US" b="1" dirty="0"/>
              <a:t> </a:t>
            </a:r>
            <a:r>
              <a:rPr lang="en-US" b="1" dirty="0" err="1"/>
              <a:t>kitlerin</a:t>
            </a:r>
            <a:r>
              <a:rPr lang="en-US" b="1" dirty="0"/>
              <a:t> </a:t>
            </a:r>
            <a:r>
              <a:rPr lang="en-US" b="1" dirty="0" err="1"/>
              <a:t>avantajları</a:t>
            </a:r>
            <a:br>
              <a:rPr lang="en-US" b="1" dirty="0"/>
            </a:br>
            <a:r>
              <a:rPr lang="en-US" b="1" dirty="0"/>
              <a:t>(</a:t>
            </a:r>
            <a:r>
              <a:rPr lang="en-US" b="1" dirty="0" err="1"/>
              <a:t>Doku</a:t>
            </a:r>
            <a:r>
              <a:rPr lang="en-US" b="1" dirty="0"/>
              <a:t> </a:t>
            </a:r>
            <a:r>
              <a:rPr lang="en-US" b="1" dirty="0" err="1"/>
              <a:t>fiksasyon</a:t>
            </a:r>
            <a:r>
              <a:rPr lang="en-US" b="1" dirty="0"/>
              <a:t> </a:t>
            </a:r>
            <a:r>
              <a:rPr lang="en-US" b="1" dirty="0" err="1"/>
              <a:t>sistemli</a:t>
            </a:r>
            <a:r>
              <a:rPr lang="en-US" b="1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402" y="1651696"/>
            <a:ext cx="6996837" cy="4671590"/>
          </a:xfrm>
        </p:spPr>
        <p:txBody>
          <a:bodyPr>
            <a:normAutofit lnSpcReduction="10000"/>
          </a:bodyPr>
          <a:lstStyle/>
          <a:p>
            <a:endParaRPr lang="tr-TR" dirty="0">
              <a:latin typeface="+mj-lt"/>
            </a:endParaRPr>
          </a:p>
          <a:p>
            <a:r>
              <a:rPr lang="tr-TR" dirty="0" err="1">
                <a:latin typeface="+mj-lt"/>
              </a:rPr>
              <a:t>Trokar</a:t>
            </a:r>
            <a:r>
              <a:rPr lang="tr-TR" dirty="0">
                <a:latin typeface="+mj-lt"/>
              </a:rPr>
              <a:t> olmadığı için </a:t>
            </a:r>
            <a:r>
              <a:rPr lang="tr-TR" dirty="0" err="1">
                <a:latin typeface="+mj-lt"/>
              </a:rPr>
              <a:t>pudendal</a:t>
            </a:r>
            <a:r>
              <a:rPr lang="tr-TR" dirty="0">
                <a:latin typeface="+mj-lt"/>
              </a:rPr>
              <a:t> arterin </a:t>
            </a:r>
            <a:r>
              <a:rPr lang="tr-TR" dirty="0" err="1">
                <a:latin typeface="+mj-lt"/>
              </a:rPr>
              <a:t>inferior</a:t>
            </a:r>
            <a:r>
              <a:rPr lang="tr-TR" dirty="0">
                <a:latin typeface="+mj-lt"/>
              </a:rPr>
              <a:t> </a:t>
            </a:r>
            <a:r>
              <a:rPr lang="tr-TR" dirty="0" err="1">
                <a:latin typeface="+mj-lt"/>
              </a:rPr>
              <a:t>rektal</a:t>
            </a:r>
            <a:r>
              <a:rPr lang="tr-TR" dirty="0">
                <a:latin typeface="+mj-lt"/>
              </a:rPr>
              <a:t> dalına zarar verme olasılığı ortadan </a:t>
            </a:r>
            <a:r>
              <a:rPr lang="tr-TR" dirty="0" err="1">
                <a:latin typeface="+mj-lt"/>
              </a:rPr>
              <a:t>kaldırı</a:t>
            </a:r>
            <a:endParaRPr lang="tr-TR" dirty="0">
              <a:latin typeface="+mj-lt"/>
            </a:endParaRPr>
          </a:p>
          <a:p>
            <a:r>
              <a:rPr lang="tr-TR" dirty="0" err="1">
                <a:latin typeface="+mj-lt"/>
              </a:rPr>
              <a:t>İnsizyon</a:t>
            </a:r>
            <a:r>
              <a:rPr lang="tr-TR" dirty="0">
                <a:latin typeface="+mj-lt"/>
              </a:rPr>
              <a:t> daha minimal</a:t>
            </a:r>
          </a:p>
          <a:p>
            <a:r>
              <a:rPr lang="tr-TR" dirty="0" err="1">
                <a:latin typeface="+mj-lt"/>
              </a:rPr>
              <a:t>Trokarların</a:t>
            </a:r>
            <a:r>
              <a:rPr lang="tr-TR" dirty="0">
                <a:latin typeface="+mj-lt"/>
              </a:rPr>
              <a:t> geçmesine bağlı kanama, sinir, doku yaralanması ve ağrının az olacağı ileri sürülüyor</a:t>
            </a:r>
            <a:endParaRPr lang="en-US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8</a:t>
            </a:fld>
            <a:endParaRPr lang="tr-T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C8E2E43-6FFC-D44A-8E1F-FA5BC4F568AA}"/>
              </a:ext>
            </a:extLst>
          </p:cNvPr>
          <p:cNvSpPr txBox="1">
            <a:spLocks/>
          </p:cNvSpPr>
          <p:nvPr/>
        </p:nvSpPr>
        <p:spPr>
          <a:xfrm>
            <a:off x="7245272" y="2121833"/>
            <a:ext cx="2622713" cy="4439047"/>
          </a:xfrm>
          <a:prstGeom prst="rect">
            <a:avLst/>
          </a:prstGeom>
        </p:spPr>
        <p:txBody>
          <a:bodyPr vert="horz" lIns="99037" tIns="49519" rIns="99037" bIns="49519" rtlCol="0">
            <a:normAutofit lnSpcReduction="10000"/>
          </a:bodyPr>
          <a:lstStyle>
            <a:lvl1pPr marL="371396" indent="-371396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4690" indent="-309496" algn="l" defTabSz="9903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7987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33178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28374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565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18763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13959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09151" indent="-247598" algn="l" defTabSz="99038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tr-TR" sz="4400" dirty="0" err="1"/>
              <a:t>Elevate</a:t>
            </a:r>
            <a:endParaRPr lang="tr-TR" sz="4400" dirty="0"/>
          </a:p>
          <a:p>
            <a:pPr fontAlgn="auto">
              <a:spcAft>
                <a:spcPts val="0"/>
              </a:spcAft>
            </a:pPr>
            <a:r>
              <a:rPr lang="tr-TR" sz="4400" dirty="0" err="1"/>
              <a:t>Calistar</a:t>
            </a:r>
            <a:endParaRPr lang="tr-TR" sz="4400" dirty="0"/>
          </a:p>
          <a:p>
            <a:pPr fontAlgn="auto">
              <a:spcAft>
                <a:spcPts val="0"/>
              </a:spcAft>
            </a:pPr>
            <a:r>
              <a:rPr lang="tr-TR" sz="4400" dirty="0" err="1"/>
              <a:t>Pinnacle</a:t>
            </a:r>
            <a:endParaRPr lang="tr-TR" sz="4400" dirty="0"/>
          </a:p>
          <a:p>
            <a:pPr fontAlgn="auto">
              <a:spcAft>
                <a:spcPts val="0"/>
              </a:spcAft>
            </a:pPr>
            <a:r>
              <a:rPr lang="tr-TR" sz="4400" dirty="0" err="1"/>
              <a:t>Endofast</a:t>
            </a:r>
            <a:endParaRPr lang="tr-TR" sz="4400" dirty="0"/>
          </a:p>
          <a:p>
            <a:pPr fontAlgn="auto">
              <a:spcAft>
                <a:spcPts val="0"/>
              </a:spcAft>
            </a:pPr>
            <a:r>
              <a:rPr lang="tr-TR" sz="4400" dirty="0" err="1"/>
              <a:t>Splentis</a:t>
            </a:r>
            <a:endParaRPr lang="tr-TR" sz="4400" dirty="0"/>
          </a:p>
          <a:p>
            <a:pPr fontAlgn="auto">
              <a:spcAft>
                <a:spcPts val="0"/>
              </a:spcAft>
            </a:pPr>
            <a:r>
              <a:rPr lang="tr-TR" sz="4400" dirty="0"/>
              <a:t>…</a:t>
            </a:r>
          </a:p>
          <a:p>
            <a:pPr fontAlgn="auto">
              <a:spcAft>
                <a:spcPts val="0"/>
              </a:spcAft>
              <a:buFont typeface="Arial" charset="0"/>
              <a:buNone/>
            </a:pPr>
            <a:endParaRPr lang="tr-TR" sz="4400" dirty="0"/>
          </a:p>
        </p:txBody>
      </p:sp>
      <p:sp>
        <p:nvSpPr>
          <p:cNvPr id="9" name="Çerçeve 8">
            <a:extLst>
              <a:ext uri="{FF2B5EF4-FFF2-40B4-BE49-F238E27FC236}">
                <a16:creationId xmlns:a16="http://schemas.microsoft.com/office/drawing/2014/main" id="{2839BB83-7EF5-9245-BF6D-7FA34C15564E}"/>
              </a:ext>
            </a:extLst>
          </p:cNvPr>
          <p:cNvSpPr/>
          <p:nvPr/>
        </p:nvSpPr>
        <p:spPr>
          <a:xfrm>
            <a:off x="7245272" y="1811139"/>
            <a:ext cx="3022678" cy="5126614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044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/>
              <a:t>Elevate</a:t>
            </a:r>
            <a:r>
              <a:rPr lang="tr-TR" b="1" dirty="0"/>
              <a:t> (AMS)  </a:t>
            </a:r>
            <a:r>
              <a:rPr lang="tr-TR" b="1" dirty="0" err="1"/>
              <a:t>anterior</a:t>
            </a:r>
            <a:endParaRPr lang="tr-TR" b="1" dirty="0"/>
          </a:p>
        </p:txBody>
      </p:sp>
      <p:pic>
        <p:nvPicPr>
          <p:cNvPr id="57348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-31534" b="-31534"/>
          <a:stretch>
            <a:fillRect/>
          </a:stretch>
        </p:blipFill>
        <p:spPr>
          <a:xfrm>
            <a:off x="4211602" y="1163068"/>
            <a:ext cx="6056348" cy="5898876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165425" y="1651000"/>
            <a:ext cx="4536502" cy="467201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4 </a:t>
            </a:r>
            <a:r>
              <a:rPr lang="en-US" dirty="0" err="1"/>
              <a:t>çıpa</a:t>
            </a:r>
            <a:endParaRPr lang="en-US" dirty="0"/>
          </a:p>
          <a:p>
            <a:r>
              <a:rPr lang="en-US" dirty="0"/>
              <a:t>Kit </a:t>
            </a:r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apikal</a:t>
            </a:r>
            <a:r>
              <a:rPr lang="en-US" dirty="0"/>
              <a:t> </a:t>
            </a:r>
            <a:r>
              <a:rPr lang="en-US" dirty="0" err="1"/>
              <a:t>prolapsusu</a:t>
            </a:r>
            <a:r>
              <a:rPr lang="en-US" dirty="0"/>
              <a:t> </a:t>
            </a:r>
            <a:r>
              <a:rPr lang="en-US" dirty="0" err="1"/>
              <a:t>düzeltir</a:t>
            </a:r>
            <a:r>
              <a:rPr lang="en-US" dirty="0"/>
              <a:t> (</a:t>
            </a:r>
            <a:r>
              <a:rPr lang="en-US" dirty="0" err="1"/>
              <a:t>inkontinansa</a:t>
            </a:r>
            <a:r>
              <a:rPr lang="en-US" dirty="0"/>
              <a:t> </a:t>
            </a:r>
            <a:r>
              <a:rPr lang="en-US" dirty="0" err="1"/>
              <a:t>yönelik</a:t>
            </a:r>
            <a:r>
              <a:rPr lang="en-US" dirty="0"/>
              <a:t> </a:t>
            </a:r>
            <a:r>
              <a:rPr lang="en-US" dirty="0" err="1"/>
              <a:t>değil</a:t>
            </a:r>
            <a:r>
              <a:rPr lang="en-US" dirty="0"/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2285CF-1936-4845-81CE-71CDAE8E41A5}" type="slidenum">
              <a:rPr lang="tr-TR" smtClean="0"/>
              <a:pPr>
                <a:defRPr/>
              </a:pPr>
              <a:t>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TJOD İstanbul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16.09.2018</a:t>
            </a:r>
          </a:p>
        </p:txBody>
      </p:sp>
    </p:spTree>
    <p:extLst>
      <p:ext uri="{BB962C8B-B14F-4D97-AF65-F5344CB8AC3E}">
        <p14:creationId xmlns:p14="http://schemas.microsoft.com/office/powerpoint/2010/main" val="2123771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err="1"/>
              <a:t>Calistar</a:t>
            </a:r>
            <a:r>
              <a:rPr lang="en-US" b="1" dirty="0"/>
              <a:t>(</a:t>
            </a:r>
            <a:r>
              <a:rPr lang="en-US" b="1" dirty="0" err="1"/>
              <a:t>Promedon</a:t>
            </a:r>
            <a:r>
              <a:rPr lang="en-US" b="1" dirty="0"/>
              <a:t>)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duvar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apikal</a:t>
            </a:r>
            <a:r>
              <a:rPr lang="en-US" dirty="0"/>
              <a:t> </a:t>
            </a:r>
            <a:r>
              <a:rPr lang="en-US" dirty="0" err="1"/>
              <a:t>prolapsusu</a:t>
            </a:r>
            <a:r>
              <a:rPr lang="en-US" dirty="0"/>
              <a:t> </a:t>
            </a:r>
            <a:r>
              <a:rPr lang="en-US" dirty="0" err="1"/>
              <a:t>düzeltir</a:t>
            </a:r>
            <a:endParaRPr lang="en-US" dirty="0"/>
          </a:p>
          <a:p>
            <a:r>
              <a:rPr lang="en-US" dirty="0" err="1"/>
              <a:t>Ön</a:t>
            </a:r>
            <a:r>
              <a:rPr lang="en-US" dirty="0"/>
              <a:t> </a:t>
            </a:r>
            <a:r>
              <a:rPr lang="en-US" dirty="0" err="1"/>
              <a:t>parçası</a:t>
            </a:r>
            <a:r>
              <a:rPr lang="en-US" dirty="0"/>
              <a:t> mini sling </a:t>
            </a:r>
            <a:r>
              <a:rPr lang="en-US" dirty="0" err="1"/>
              <a:t>gibidir</a:t>
            </a:r>
            <a:r>
              <a:rPr lang="en-US" dirty="0"/>
              <a:t>. </a:t>
            </a:r>
            <a:r>
              <a:rPr lang="en-US" dirty="0" err="1"/>
              <a:t>İnkontinansı</a:t>
            </a:r>
            <a:r>
              <a:rPr lang="en-US" dirty="0"/>
              <a:t> da </a:t>
            </a:r>
            <a:r>
              <a:rPr lang="en-US" dirty="0" err="1"/>
              <a:t>düzeltir</a:t>
            </a:r>
            <a:r>
              <a:rPr lang="en-US" dirty="0"/>
              <a:t>(</a:t>
            </a:r>
            <a:r>
              <a:rPr lang="en-US" dirty="0" err="1"/>
              <a:t>Ophira</a:t>
            </a:r>
            <a:r>
              <a:rPr lang="en-US" dirty="0"/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-26990" r="-26990"/>
          <a:stretch>
            <a:fillRect/>
          </a:stretch>
        </p:blipFill>
        <p:spPr>
          <a:xfrm>
            <a:off x="4413896" y="442987"/>
            <a:ext cx="5616624" cy="5822236"/>
          </a:xfrm>
        </p:spPr>
      </p:pic>
    </p:spTree>
    <p:extLst>
      <p:ext uri="{BB962C8B-B14F-4D97-AF65-F5344CB8AC3E}">
        <p14:creationId xmlns:p14="http://schemas.microsoft.com/office/powerpoint/2010/main" val="190757278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75792</TotalTime>
  <Words>1631</Words>
  <Application>Microsoft Macintosh PowerPoint</Application>
  <PresentationFormat>Özel</PresentationFormat>
  <Paragraphs>428</Paragraphs>
  <Slides>42</Slides>
  <Notes>5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5</vt:i4>
      </vt:variant>
      <vt:variant>
        <vt:lpstr>Slayt Başlıkları</vt:lpstr>
      </vt:variant>
      <vt:variant>
        <vt:i4>42</vt:i4>
      </vt:variant>
    </vt:vector>
  </HeadingPairs>
  <TitlesOfParts>
    <vt:vector size="53" baseType="lpstr">
      <vt:lpstr>Arial</vt:lpstr>
      <vt:lpstr>Calibri</vt:lpstr>
      <vt:lpstr>Century Gothic</vt:lpstr>
      <vt:lpstr>Symbol</vt:lpstr>
      <vt:lpstr>Times New Roman</vt:lpstr>
      <vt:lpstr>Wingdings</vt:lpstr>
      <vt:lpstr>Office Theme</vt:lpstr>
      <vt:lpstr>1_Custom Design</vt:lpstr>
      <vt:lpstr>Custom Design</vt:lpstr>
      <vt:lpstr>Ofis Teması</vt:lpstr>
      <vt:lpstr>1_Office Theme</vt:lpstr>
      <vt:lpstr>Ürojinekolojide Meşler ve Sorunlar, Hayat Kalitesine Etkileri,  Kullanılmalı mı?  Ne Değişti?   Prof. Dr. Fuat Demirci Acıbadem Kadıköy Hastanesi</vt:lpstr>
      <vt:lpstr>Pelvik organ prolapsuslarında cerrahi</vt:lpstr>
      <vt:lpstr>Ürojinekolojide kullanılan meş nasıl olmalı</vt:lpstr>
      <vt:lpstr>PowerPoint Sunusu</vt:lpstr>
      <vt:lpstr>Cerrahi kit evolüsyonu</vt:lpstr>
      <vt:lpstr>Cerrahi kitler</vt:lpstr>
      <vt:lpstr>III. Jenerasyon kitlerin avantajları (Doku fiksasyon sistemli)</vt:lpstr>
      <vt:lpstr>Elevate (AMS)  anterior</vt:lpstr>
      <vt:lpstr>Calistar(Promedon)</vt:lpstr>
      <vt:lpstr>Meşlerde yenilik var mı?</vt:lpstr>
      <vt:lpstr>Cerrahi kit komplikasyonları</vt:lpstr>
      <vt:lpstr>Komplikasyonlar: Avusturya çalışması</vt:lpstr>
      <vt:lpstr>Meş vs. KA  (Kanıta dayalı tıp)</vt:lpstr>
      <vt:lpstr>KA vs. Meş</vt:lpstr>
      <vt:lpstr>Meş vs. KA (Cochrane)</vt:lpstr>
      <vt:lpstr>KA: meş </vt:lpstr>
      <vt:lpstr>Apikal prolapsus:meş</vt:lpstr>
      <vt:lpstr>Arka kompartmanda meş</vt:lpstr>
      <vt:lpstr>İskoçya çalışması </vt:lpstr>
      <vt:lpstr>İngiltere  </vt:lpstr>
      <vt:lpstr>PowerPoint Sunusu</vt:lpstr>
      <vt:lpstr>PowerPoint Sunusu</vt:lpstr>
      <vt:lpstr>PowerPoint Sunusu</vt:lpstr>
      <vt:lpstr>FDA raporu/karşı cevap</vt:lpstr>
      <vt:lpstr>FDA raporu/karşı cevap</vt:lpstr>
      <vt:lpstr>FDA Reclassifies Vaginal Mesh as a High-Risk Device. Robert Lowes | Disclosures. 4 Ocak 2016</vt:lpstr>
      <vt:lpstr>PowerPoint Sunusu</vt:lpstr>
      <vt:lpstr>PowerPoint Sunusu</vt:lpstr>
      <vt:lpstr> Avrupa Birliği ``FDA``</vt:lpstr>
      <vt:lpstr>İskoçya</vt:lpstr>
      <vt:lpstr>İngiltere</vt:lpstr>
      <vt:lpstr>Yeni Zelanda</vt:lpstr>
      <vt:lpstr>Avusturalya</vt:lpstr>
      <vt:lpstr>İrlanda</vt:lpstr>
      <vt:lpstr>Transvajinal meş:trend. </vt:lpstr>
      <vt:lpstr>Transvajinal meş: trend</vt:lpstr>
      <vt:lpstr>Trend</vt:lpstr>
      <vt:lpstr>Koparılan fırtınaya karşın meş kullanımı artmaktadır!!!! Uygulama yolu değişmiştir</vt:lpstr>
      <vt:lpstr>Hasta seçimi: endikasyon Ellington ve Richter. Obstet Gynecol Int.2013</vt:lpstr>
      <vt:lpstr>Cerrahi kitler(meş) endikasyonları</vt:lpstr>
      <vt:lpstr>Sonuçlar </vt:lpstr>
      <vt:lpstr>PowerPoint Sunusu</vt:lpstr>
    </vt:vector>
  </TitlesOfParts>
  <Company>Ob&amp;Gyn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Retropubik Cerrahi Yaklaşımlar  Yrd. Doç. Dr. Fuat Demirci</dc:title>
  <dc:creator>Dr. Fuat Demirci</dc:creator>
  <cp:lastModifiedBy>Fuat Demirci</cp:lastModifiedBy>
  <cp:revision>801</cp:revision>
  <cp:lastPrinted>2000-03-08T16:01:32Z</cp:lastPrinted>
  <dcterms:created xsi:type="dcterms:W3CDTF">2000-09-14T19:19:59Z</dcterms:created>
  <dcterms:modified xsi:type="dcterms:W3CDTF">2018-09-16T06:30:01Z</dcterms:modified>
</cp:coreProperties>
</file>