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87" r:id="rId1"/>
  </p:sldMasterIdLst>
  <p:notesMasterIdLst>
    <p:notesMasterId r:id="rId40"/>
  </p:notesMasterIdLst>
  <p:sldIdLst>
    <p:sldId id="256" r:id="rId2"/>
    <p:sldId id="304" r:id="rId3"/>
    <p:sldId id="298" r:id="rId4"/>
    <p:sldId id="294" r:id="rId5"/>
    <p:sldId id="297" r:id="rId6"/>
    <p:sldId id="261" r:id="rId7"/>
    <p:sldId id="262" r:id="rId8"/>
    <p:sldId id="267" r:id="rId9"/>
    <p:sldId id="265" r:id="rId10"/>
    <p:sldId id="299" r:id="rId11"/>
    <p:sldId id="268" r:id="rId12"/>
    <p:sldId id="300" r:id="rId13"/>
    <p:sldId id="274" r:id="rId14"/>
    <p:sldId id="296" r:id="rId15"/>
    <p:sldId id="275" r:id="rId16"/>
    <p:sldId id="278" r:id="rId17"/>
    <p:sldId id="279" r:id="rId18"/>
    <p:sldId id="280" r:id="rId19"/>
    <p:sldId id="281" r:id="rId20"/>
    <p:sldId id="282" r:id="rId21"/>
    <p:sldId id="289" r:id="rId22"/>
    <p:sldId id="285" r:id="rId23"/>
    <p:sldId id="287" r:id="rId24"/>
    <p:sldId id="288" r:id="rId25"/>
    <p:sldId id="290" r:id="rId26"/>
    <p:sldId id="302" r:id="rId27"/>
    <p:sldId id="305" r:id="rId28"/>
    <p:sldId id="283" r:id="rId29"/>
    <p:sldId id="292" r:id="rId30"/>
    <p:sldId id="286" r:id="rId31"/>
    <p:sldId id="303" r:id="rId32"/>
    <p:sldId id="257" r:id="rId33"/>
    <p:sldId id="258" r:id="rId34"/>
    <p:sldId id="259" r:id="rId35"/>
    <p:sldId id="260" r:id="rId36"/>
    <p:sldId id="295" r:id="rId37"/>
    <p:sldId id="301" r:id="rId38"/>
    <p:sldId id="306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5200"/>
    <a:srgbClr val="0054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4"/>
    <p:restoredTop sz="93561"/>
  </p:normalViewPr>
  <p:slideViewPr>
    <p:cSldViewPr snapToGrid="0" snapToObjects="1">
      <p:cViewPr varScale="1">
        <p:scale>
          <a:sx n="68" d="100"/>
          <a:sy n="68" d="100"/>
        </p:scale>
        <p:origin x="78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D39B3-E231-9C47-B7E9-241506017FBB}" type="datetimeFigureOut">
              <a:rPr lang="tr-TR" smtClean="0"/>
              <a:t>19.05.2019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F2F97-5D94-F244-AB06-0411B17B015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9438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43208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Ülkemizdeki gebelerin </a:t>
            </a:r>
            <a:r>
              <a:rPr lang="tr-TR" dirty="0" err="1" smtClean="0"/>
              <a:t>üriner</a:t>
            </a:r>
            <a:r>
              <a:rPr lang="tr-TR" dirty="0" smtClean="0"/>
              <a:t> idrar konsantrasyonu düşüktür. </a:t>
            </a:r>
          </a:p>
          <a:p>
            <a:r>
              <a:rPr lang="tr-TR" dirty="0" smtClean="0"/>
              <a:t>Gebe kalan veya gebelik planlayan her kadına 150 </a:t>
            </a:r>
            <a:r>
              <a:rPr lang="tr-TR" dirty="0" err="1" smtClean="0"/>
              <a:t>mcg</a:t>
            </a:r>
            <a:r>
              <a:rPr lang="tr-TR" dirty="0" smtClean="0"/>
              <a:t> </a:t>
            </a:r>
            <a:r>
              <a:rPr lang="tr-TR" dirty="0" err="1" smtClean="0"/>
              <a:t>iyod</a:t>
            </a:r>
            <a:r>
              <a:rPr lang="tr-TR" dirty="0" smtClean="0"/>
              <a:t> önerilmelidir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42318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err="1" smtClean="0"/>
              <a:t>Otoimmün</a:t>
            </a:r>
            <a:r>
              <a:rPr lang="tr-TR" dirty="0" smtClean="0"/>
              <a:t> </a:t>
            </a:r>
            <a:r>
              <a:rPr lang="tr-TR" dirty="0" err="1" smtClean="0"/>
              <a:t>tiroid</a:t>
            </a:r>
            <a:r>
              <a:rPr lang="tr-TR" dirty="0" smtClean="0"/>
              <a:t> hastalığı, </a:t>
            </a:r>
            <a:r>
              <a:rPr lang="tr-TR" dirty="0" err="1" smtClean="0"/>
              <a:t>Graves</a:t>
            </a:r>
            <a:r>
              <a:rPr lang="tr-TR" dirty="0" smtClean="0"/>
              <a:t> gibi </a:t>
            </a:r>
            <a:r>
              <a:rPr lang="tr-TR" dirty="0" err="1" smtClean="0"/>
              <a:t>tiroid</a:t>
            </a:r>
            <a:r>
              <a:rPr lang="tr-TR" dirty="0" smtClean="0"/>
              <a:t> hastalığı olanlara önerilmez. 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11128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ALA EPA’ya o da </a:t>
            </a:r>
            <a:r>
              <a:rPr lang="tr-TR" dirty="0" err="1" smtClean="0"/>
              <a:t>DHA’ya</a:t>
            </a:r>
            <a:r>
              <a:rPr lang="tr-TR" dirty="0" smtClean="0"/>
              <a:t> çevrilir (çevrim yetersiz ve yavaş)</a:t>
            </a:r>
          </a:p>
          <a:p>
            <a:r>
              <a:rPr lang="tr-TR" dirty="0" smtClean="0"/>
              <a:t>Gebeliğin ikinci yarısında </a:t>
            </a:r>
            <a:r>
              <a:rPr lang="tr-TR" dirty="0" err="1" smtClean="0"/>
              <a:t>fetal</a:t>
            </a:r>
            <a:r>
              <a:rPr lang="tr-TR" dirty="0" smtClean="0"/>
              <a:t> ihtiyaç 50-70 mg DHA/gün.</a:t>
            </a:r>
          </a:p>
          <a:p>
            <a:r>
              <a:rPr lang="tr-TR" dirty="0" smtClean="0"/>
              <a:t>En az günde 200 mg DHA </a:t>
            </a:r>
            <a:r>
              <a:rPr lang="tr-TR" sz="1000" dirty="0" smtClean="0"/>
              <a:t>(World </a:t>
            </a:r>
            <a:r>
              <a:rPr lang="tr-TR" sz="1000" dirty="0" err="1" smtClean="0"/>
              <a:t>Association</a:t>
            </a:r>
            <a:r>
              <a:rPr lang="tr-TR" sz="1000" dirty="0" smtClean="0"/>
              <a:t> of </a:t>
            </a:r>
            <a:r>
              <a:rPr lang="tr-TR" sz="1000" dirty="0" err="1" smtClean="0"/>
              <a:t>Perinatal</a:t>
            </a:r>
            <a:r>
              <a:rPr lang="tr-TR" sz="1000" dirty="0" smtClean="0"/>
              <a:t> </a:t>
            </a:r>
            <a:r>
              <a:rPr lang="tr-TR" sz="1000" dirty="0" err="1" smtClean="0"/>
              <a:t>Medicine</a:t>
            </a:r>
            <a:r>
              <a:rPr lang="tr-TR" sz="1000" dirty="0" smtClean="0"/>
              <a:t> </a:t>
            </a:r>
            <a:r>
              <a:rPr lang="tr-TR" sz="1000" dirty="0" err="1" smtClean="0"/>
              <a:t>Dietary</a:t>
            </a:r>
            <a:r>
              <a:rPr lang="tr-TR" sz="1000" dirty="0" smtClean="0"/>
              <a:t> </a:t>
            </a:r>
            <a:r>
              <a:rPr lang="tr-TR" sz="1000" dirty="0" err="1" smtClean="0"/>
              <a:t>Guidelines</a:t>
            </a:r>
            <a:r>
              <a:rPr lang="tr-TR" sz="1000" dirty="0" smtClean="0"/>
              <a:t> </a:t>
            </a:r>
            <a:r>
              <a:rPr lang="tr-TR" sz="1000" dirty="0" err="1" smtClean="0"/>
              <a:t>Working</a:t>
            </a:r>
            <a:r>
              <a:rPr lang="tr-TR" sz="1000" dirty="0" smtClean="0"/>
              <a:t> </a:t>
            </a:r>
            <a:r>
              <a:rPr lang="tr-TR" sz="1000" dirty="0" err="1" smtClean="0"/>
              <a:t>Group</a:t>
            </a:r>
            <a:r>
              <a:rPr lang="tr-TR" sz="1000" dirty="0" smtClean="0"/>
              <a:t>)</a:t>
            </a:r>
          </a:p>
          <a:p>
            <a:r>
              <a:rPr lang="tr-TR" dirty="0" smtClean="0"/>
              <a:t>Haftada 340 g deniz ürünü: 200 mg DHA/gün</a:t>
            </a:r>
          </a:p>
          <a:p>
            <a:r>
              <a:rPr lang="tr-TR" dirty="0" smtClean="0"/>
              <a:t>Haftada 2 porsiyon deniz ürünü, &gt;150 mg deniz ürünü (SOGC)</a:t>
            </a:r>
          </a:p>
          <a:p>
            <a:r>
              <a:rPr lang="tr-TR" dirty="0" smtClean="0"/>
              <a:t>Köpek balığı, kılıç balığı, kiremit balığı, iri uskumru </a:t>
            </a:r>
            <a:r>
              <a:rPr lang="tr-TR" dirty="0" err="1" smtClean="0"/>
              <a:t>civadan</a:t>
            </a:r>
            <a:r>
              <a:rPr lang="tr-TR" dirty="0" smtClean="0"/>
              <a:t> zengin</a:t>
            </a:r>
          </a:p>
          <a:p>
            <a:r>
              <a:rPr lang="tr-TR" dirty="0" smtClean="0"/>
              <a:t>Ağır metal içermeyen </a:t>
            </a:r>
            <a:r>
              <a:rPr lang="tr-TR" dirty="0" err="1" smtClean="0"/>
              <a:t>balıkdan</a:t>
            </a:r>
            <a:r>
              <a:rPr lang="tr-TR" dirty="0" smtClean="0"/>
              <a:t> elde edilmiş balık yağı preparatları kullanılmalı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9700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Gözlemsel çalışmalarda çok balık tüketenlerde</a:t>
            </a:r>
            <a:r>
              <a:rPr lang="tr-TR" baseline="0" dirty="0" smtClean="0"/>
              <a:t> bazı faydalar görülmüş. Bunun üzerine çalışmalar yapılmış.&lt;150 mg alanda </a:t>
            </a:r>
            <a:r>
              <a:rPr lang="tr-TR" baseline="0" dirty="0" err="1" smtClean="0"/>
              <a:t>preterm</a:t>
            </a:r>
            <a:r>
              <a:rPr lang="tr-TR" baseline="0" dirty="0" smtClean="0"/>
              <a:t> doğum %7.1 iken diğerlerinde % 1.9 (</a:t>
            </a:r>
            <a:r>
              <a:rPr lang="tr-TR" baseline="0" dirty="0" err="1" smtClean="0"/>
              <a:t>Danish</a:t>
            </a:r>
            <a:r>
              <a:rPr lang="tr-TR" baseline="0" dirty="0" smtClean="0"/>
              <a:t> </a:t>
            </a:r>
            <a:r>
              <a:rPr lang="tr-TR" baseline="0" dirty="0" err="1" smtClean="0"/>
              <a:t>study</a:t>
            </a:r>
            <a:r>
              <a:rPr lang="tr-TR" baseline="0" dirty="0" smtClean="0"/>
              <a:t>).   </a:t>
            </a:r>
            <a:r>
              <a:rPr lang="tr-TR" baseline="0" dirty="0" err="1" smtClean="0"/>
              <a:t>Laktasyonda</a:t>
            </a:r>
            <a:r>
              <a:rPr lang="tr-TR" baseline="0" dirty="0" smtClean="0"/>
              <a:t> da önemli, çünkü süte geçer ve anne yoksun kalır. </a:t>
            </a:r>
            <a:r>
              <a:rPr lang="tr-TR" baseline="0" dirty="0" err="1" smtClean="0"/>
              <a:t>RCT’lerde</a:t>
            </a:r>
            <a:r>
              <a:rPr lang="tr-TR" baseline="0" dirty="0" smtClean="0"/>
              <a:t> bunlarla ilgili kesin kanıt yok.  Bazı çalışmalarda fayda görülmüş, bazılarında görülmemiş. EPA PG E3 ve I3’ü arttırırken (</a:t>
            </a:r>
            <a:r>
              <a:rPr lang="tr-TR" baseline="0" dirty="0" err="1" smtClean="0"/>
              <a:t>myometriumu</a:t>
            </a:r>
            <a:r>
              <a:rPr lang="tr-TR" baseline="0" dirty="0" smtClean="0"/>
              <a:t> gevşetir), </a:t>
            </a:r>
            <a:r>
              <a:rPr lang="tr-TR" baseline="0" dirty="0" err="1" smtClean="0"/>
              <a:t>preterm</a:t>
            </a:r>
            <a:r>
              <a:rPr lang="tr-TR" baseline="0" dirty="0" smtClean="0"/>
              <a:t> doğumda rol oynayan PG E2 ve F2alfayı, </a:t>
            </a:r>
            <a:r>
              <a:rPr lang="tr-TR" baseline="0" dirty="0" err="1" smtClean="0"/>
              <a:t>preeklampside</a:t>
            </a:r>
            <a:r>
              <a:rPr lang="tr-TR" baseline="0" dirty="0" smtClean="0"/>
              <a:t> rol </a:t>
            </a:r>
            <a:r>
              <a:rPr lang="tr-TR" baseline="0" dirty="0" err="1" smtClean="0"/>
              <a:t>oyanayan</a:t>
            </a:r>
            <a:r>
              <a:rPr lang="tr-TR" baseline="0" dirty="0" smtClean="0"/>
              <a:t> </a:t>
            </a:r>
            <a:r>
              <a:rPr lang="tr-TR" baseline="0" dirty="0" err="1" smtClean="0"/>
              <a:t>Tx</a:t>
            </a:r>
            <a:r>
              <a:rPr lang="tr-TR" baseline="0" dirty="0" smtClean="0"/>
              <a:t> A2’yi azaltır. Bunlar esas </a:t>
            </a:r>
            <a:r>
              <a:rPr lang="tr-TR" baseline="0" dirty="0" err="1" smtClean="0"/>
              <a:t>omega</a:t>
            </a:r>
            <a:r>
              <a:rPr lang="tr-TR" baseline="0" dirty="0" smtClean="0"/>
              <a:t> 6 yani </a:t>
            </a:r>
            <a:r>
              <a:rPr lang="tr-TR" baseline="0" dirty="0" err="1" smtClean="0"/>
              <a:t>linoleic</a:t>
            </a:r>
            <a:r>
              <a:rPr lang="tr-TR" baseline="0" dirty="0" smtClean="0"/>
              <a:t> </a:t>
            </a:r>
            <a:r>
              <a:rPr lang="tr-TR" baseline="0" dirty="0" err="1" smtClean="0"/>
              <a:t>acid</a:t>
            </a:r>
            <a:r>
              <a:rPr lang="tr-TR" baseline="0" dirty="0" smtClean="0"/>
              <a:t> tarafından sentezlenir. O nedenle </a:t>
            </a:r>
            <a:r>
              <a:rPr lang="tr-TR" baseline="0" dirty="0" err="1" smtClean="0"/>
              <a:t>preterm</a:t>
            </a:r>
            <a:r>
              <a:rPr lang="tr-TR" baseline="0" dirty="0" smtClean="0"/>
              <a:t> doğumda </a:t>
            </a:r>
            <a:r>
              <a:rPr lang="tr-TR" baseline="0" dirty="0" err="1" smtClean="0"/>
              <a:t>omega</a:t>
            </a:r>
            <a:r>
              <a:rPr lang="tr-TR" baseline="0" dirty="0" smtClean="0"/>
              <a:t> 3 ve </a:t>
            </a:r>
            <a:r>
              <a:rPr lang="tr-TR" baseline="0" dirty="0" err="1" smtClean="0"/>
              <a:t>omega</a:t>
            </a:r>
            <a:r>
              <a:rPr lang="tr-TR" baseline="0" dirty="0" smtClean="0"/>
              <a:t> 6 arasındaki denge çok önemlidir.</a:t>
            </a:r>
            <a:endParaRPr lang="tr-TR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Gözlemsel çalışmalarda çok balık tüketenlerde</a:t>
            </a:r>
            <a:r>
              <a:rPr lang="tr-TR" baseline="0" dirty="0" smtClean="0"/>
              <a:t> bazı faydalar görülmüş. Bunun üzerine çalışmalar yapılmış.&lt;150 mg alanda </a:t>
            </a:r>
            <a:r>
              <a:rPr lang="tr-TR" baseline="0" dirty="0" err="1" smtClean="0"/>
              <a:t>preterm</a:t>
            </a:r>
            <a:r>
              <a:rPr lang="tr-TR" baseline="0" dirty="0" smtClean="0"/>
              <a:t> doğum %7.1 iken diğerlerinde % 1.9 (</a:t>
            </a:r>
            <a:r>
              <a:rPr lang="tr-TR" baseline="0" dirty="0" err="1" smtClean="0"/>
              <a:t>Danish</a:t>
            </a:r>
            <a:r>
              <a:rPr lang="tr-TR" baseline="0" dirty="0" smtClean="0"/>
              <a:t> </a:t>
            </a:r>
            <a:r>
              <a:rPr lang="tr-TR" baseline="0" dirty="0" err="1" smtClean="0"/>
              <a:t>study</a:t>
            </a:r>
            <a:r>
              <a:rPr lang="tr-TR" baseline="0" dirty="0" smtClean="0"/>
              <a:t>).   </a:t>
            </a:r>
            <a:r>
              <a:rPr lang="tr-TR" baseline="0" dirty="0" err="1" smtClean="0"/>
              <a:t>Laktasyonda</a:t>
            </a:r>
            <a:r>
              <a:rPr lang="tr-TR" baseline="0" dirty="0" smtClean="0"/>
              <a:t> da önemli, çünkü süte geçer ve anne yoksun kalır. </a:t>
            </a:r>
            <a:r>
              <a:rPr lang="tr-TR" baseline="0" dirty="0" err="1" smtClean="0"/>
              <a:t>RCT’lerde</a:t>
            </a:r>
            <a:r>
              <a:rPr lang="tr-TR" baseline="0" dirty="0" smtClean="0"/>
              <a:t> bunlarla ilgili kesin kanıt yok.  Bazı çalışmalarda fayda görülmüş, bazılarında görülmemiş. EPA PG E3 ve I3’ü arttırırken (</a:t>
            </a:r>
            <a:r>
              <a:rPr lang="tr-TR" baseline="0" dirty="0" err="1" smtClean="0"/>
              <a:t>myometriumu</a:t>
            </a:r>
            <a:r>
              <a:rPr lang="tr-TR" baseline="0" dirty="0" smtClean="0"/>
              <a:t> gevşetir), </a:t>
            </a:r>
            <a:r>
              <a:rPr lang="tr-TR" baseline="0" dirty="0" err="1" smtClean="0"/>
              <a:t>preterm</a:t>
            </a:r>
            <a:r>
              <a:rPr lang="tr-TR" baseline="0" dirty="0" smtClean="0"/>
              <a:t> doğumda rol oynayan PG E2 ve F2alfayı, </a:t>
            </a:r>
            <a:r>
              <a:rPr lang="tr-TR" baseline="0" dirty="0" err="1" smtClean="0"/>
              <a:t>preeklampside</a:t>
            </a:r>
            <a:r>
              <a:rPr lang="tr-TR" baseline="0" dirty="0" smtClean="0"/>
              <a:t> rol </a:t>
            </a:r>
            <a:r>
              <a:rPr lang="tr-TR" baseline="0" dirty="0" err="1" smtClean="0"/>
              <a:t>oyanayan</a:t>
            </a:r>
            <a:r>
              <a:rPr lang="tr-TR" baseline="0" dirty="0" smtClean="0"/>
              <a:t> </a:t>
            </a:r>
            <a:r>
              <a:rPr lang="tr-TR" baseline="0" dirty="0" err="1" smtClean="0"/>
              <a:t>Tx</a:t>
            </a:r>
            <a:r>
              <a:rPr lang="tr-TR" baseline="0" dirty="0" smtClean="0"/>
              <a:t> A2’yi azaltır. Bunlar esas </a:t>
            </a:r>
            <a:r>
              <a:rPr lang="tr-TR" baseline="0" dirty="0" err="1" smtClean="0"/>
              <a:t>omega</a:t>
            </a:r>
            <a:r>
              <a:rPr lang="tr-TR" baseline="0" dirty="0" smtClean="0"/>
              <a:t> 6 yani </a:t>
            </a:r>
            <a:r>
              <a:rPr lang="tr-TR" baseline="0" dirty="0" err="1" smtClean="0"/>
              <a:t>linoleic</a:t>
            </a:r>
            <a:r>
              <a:rPr lang="tr-TR" baseline="0" dirty="0" smtClean="0"/>
              <a:t> </a:t>
            </a:r>
            <a:r>
              <a:rPr lang="tr-TR" baseline="0" dirty="0" err="1" smtClean="0"/>
              <a:t>acid</a:t>
            </a:r>
            <a:r>
              <a:rPr lang="tr-TR" baseline="0" dirty="0" smtClean="0"/>
              <a:t> tarafından sentezlenir. O nedenle </a:t>
            </a:r>
            <a:r>
              <a:rPr lang="tr-TR" baseline="0" dirty="0" err="1" smtClean="0"/>
              <a:t>preterm</a:t>
            </a:r>
            <a:r>
              <a:rPr lang="tr-TR" baseline="0" dirty="0" smtClean="0"/>
              <a:t> doğumda </a:t>
            </a:r>
            <a:r>
              <a:rPr lang="tr-TR" baseline="0" dirty="0" err="1" smtClean="0"/>
              <a:t>omega</a:t>
            </a:r>
            <a:r>
              <a:rPr lang="tr-TR" baseline="0" dirty="0" smtClean="0"/>
              <a:t> 3 ve </a:t>
            </a:r>
            <a:r>
              <a:rPr lang="tr-TR" baseline="0" dirty="0" err="1" smtClean="0"/>
              <a:t>omega</a:t>
            </a:r>
            <a:r>
              <a:rPr lang="tr-TR" baseline="0" dirty="0" smtClean="0"/>
              <a:t> 6 arasındaki denge çok önemlidir.</a:t>
            </a: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444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2015te gebelik</a:t>
            </a:r>
            <a:r>
              <a:rPr lang="tr-TR" baseline="0" dirty="0" smtClean="0"/>
              <a:t> ve veya </a:t>
            </a:r>
            <a:r>
              <a:rPr lang="tr-TR" baseline="0" dirty="0" err="1" smtClean="0"/>
              <a:t>laktasyonda</a:t>
            </a:r>
            <a:r>
              <a:rPr lang="tr-TR" baseline="0" dirty="0" smtClean="0"/>
              <a:t> </a:t>
            </a:r>
            <a:r>
              <a:rPr lang="tr-TR" baseline="0" dirty="0" err="1" smtClean="0"/>
              <a:t>omega</a:t>
            </a:r>
            <a:r>
              <a:rPr lang="tr-TR" baseline="0" dirty="0" smtClean="0"/>
              <a:t> 3 kullanımının bebeğin alerjisine etkisi çok az. Önermek için yeterli kanıt </a:t>
            </a:r>
            <a:r>
              <a:rPr lang="tr-TR" baseline="0" dirty="0" err="1" smtClean="0"/>
              <a:t>yokç</a:t>
            </a:r>
            <a:r>
              <a:rPr lang="tr-TR" dirty="0" err="1" smtClean="0"/>
              <a:t>Böyle</a:t>
            </a:r>
            <a:r>
              <a:rPr lang="tr-TR" dirty="0" smtClean="0"/>
              <a:t> çıksa da </a:t>
            </a:r>
            <a:r>
              <a:rPr lang="tr-TR" dirty="0" err="1" smtClean="0"/>
              <a:t>preterm</a:t>
            </a:r>
            <a:r>
              <a:rPr lang="tr-TR" dirty="0" smtClean="0"/>
              <a:t> doğumun</a:t>
            </a:r>
            <a:r>
              <a:rPr lang="tr-TR" baseline="0" dirty="0" smtClean="0"/>
              <a:t> önlenmesinde </a:t>
            </a:r>
            <a:r>
              <a:rPr lang="tr-TR" baseline="0" dirty="0" err="1" smtClean="0"/>
              <a:t>kulanmak</a:t>
            </a:r>
            <a:r>
              <a:rPr lang="tr-TR" baseline="0" dirty="0" smtClean="0"/>
              <a:t> için zamanlama ve doz ayarı için daha fazla çalışmaya ihtiyaç var. </a:t>
            </a:r>
            <a:r>
              <a:rPr lang="tr-TR" baseline="0" dirty="0" err="1" smtClean="0"/>
              <a:t>Avustralyada</a:t>
            </a:r>
            <a:r>
              <a:rPr lang="tr-TR" baseline="0" dirty="0" smtClean="0"/>
              <a:t> gebeliği uzatmadan </a:t>
            </a:r>
            <a:r>
              <a:rPr lang="tr-TR" baseline="0" dirty="0" err="1" smtClean="0"/>
              <a:t>preterm</a:t>
            </a:r>
            <a:r>
              <a:rPr lang="tr-TR" baseline="0" dirty="0" smtClean="0"/>
              <a:t> doğumu engelleme ve bazal </a:t>
            </a:r>
            <a:r>
              <a:rPr lang="tr-TR" baseline="0" dirty="0" err="1" smtClean="0"/>
              <a:t>omega</a:t>
            </a:r>
            <a:r>
              <a:rPr lang="tr-TR" baseline="0" dirty="0" smtClean="0"/>
              <a:t> 3’ün sonuçları nasıl </a:t>
            </a:r>
            <a:r>
              <a:rPr lang="tr-TR" baseline="0" dirty="0" err="1" smtClean="0"/>
              <a:t>etkiledğini</a:t>
            </a:r>
            <a:r>
              <a:rPr lang="tr-TR" baseline="0" dirty="0" smtClean="0"/>
              <a:t> araştıran bir çalışma var (ORIP </a:t>
            </a:r>
            <a:r>
              <a:rPr lang="tr-TR" baseline="0" dirty="0" err="1" smtClean="0"/>
              <a:t>trial</a:t>
            </a:r>
            <a:r>
              <a:rPr lang="tr-TR" baseline="0" dirty="0" smtClean="0"/>
              <a:t>)</a:t>
            </a:r>
            <a:endParaRPr lang="tr-TR" dirty="0" smtClean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8329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Sağlık Bakanlığı Doğum öncesi bakım yönetim</a:t>
            </a:r>
            <a:r>
              <a:rPr lang="tr-TR" baseline="0" dirty="0" smtClean="0"/>
              <a:t> rehberi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Gebeliğin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12. haftasından itibaren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başlamak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üzere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kandaki D vitamini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düzeylerine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bakılmaksızın, gebelik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süresince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6 ay ve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doğumdan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sonra 6 ay olmak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üzere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toplam 12 ay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süre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ile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günde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tek doz 1200 IU D vitamini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desteği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verilmelidir. D vitamini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desteği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başlanan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anneler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hiperkalsemi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bulguları (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iştahsızlık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bulantı, kabızlık,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poliüri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polidipsi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vb.) hakkında bilgilendirilmelidir. </a:t>
            </a:r>
            <a:endParaRPr lang="tr-TR" dirty="0" smtClean="0"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dirty="0" smtClean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55445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b="1" i="1" dirty="0" err="1" smtClean="0"/>
              <a:t>Aşırı</a:t>
            </a:r>
            <a:r>
              <a:rPr lang="tr-TR" b="1" i="1" dirty="0" smtClean="0"/>
              <a:t> kalsiyum </a:t>
            </a:r>
            <a:r>
              <a:rPr lang="tr-TR" b="1" i="1" dirty="0" err="1" smtClean="0"/>
              <a:t>tüketiminin</a:t>
            </a:r>
            <a:r>
              <a:rPr lang="tr-TR" b="1" i="1" dirty="0" smtClean="0"/>
              <a:t> demir, </a:t>
            </a:r>
            <a:r>
              <a:rPr lang="tr-TR" b="1" i="1" dirty="0" err="1" smtClean="0"/>
              <a:t>çinko</a:t>
            </a:r>
            <a:r>
              <a:rPr lang="tr-TR" b="1" i="1" dirty="0" smtClean="0"/>
              <a:t>, magnezyum ve fosfor emilimini</a:t>
            </a:r>
            <a:r>
              <a:rPr lang="tr-TR" b="1" i="1" baseline="0" dirty="0" smtClean="0"/>
              <a:t> azaltır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70895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Gebelikteki optimum seviyesi hakkında veri yok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10972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Yan etkileri nedeni ile </a:t>
            </a:r>
            <a:r>
              <a:rPr lang="tr-TR" dirty="0" err="1" smtClean="0"/>
              <a:t>günlük</a:t>
            </a:r>
            <a:r>
              <a:rPr lang="tr-TR" dirty="0" smtClean="0"/>
              <a:t> demir kullanımının </a:t>
            </a:r>
            <a:r>
              <a:rPr lang="tr-TR" dirty="0" err="1" smtClean="0"/>
              <a:t>olamadığı</a:t>
            </a:r>
            <a:r>
              <a:rPr lang="tr-TR" dirty="0" smtClean="0"/>
              <a:t> durumlarda gebelere aralıklı olarak, haftada bir kez 120 mg </a:t>
            </a:r>
            <a:r>
              <a:rPr lang="tr-TR" dirty="0" err="1" smtClean="0"/>
              <a:t>elementer</a:t>
            </a:r>
            <a:r>
              <a:rPr lang="tr-TR" dirty="0" smtClean="0"/>
              <a:t> demir ve 2800 mikrogram </a:t>
            </a:r>
            <a:r>
              <a:rPr lang="tr-TR" dirty="0" err="1" smtClean="0"/>
              <a:t>folik</a:t>
            </a:r>
            <a:r>
              <a:rPr lang="tr-TR" dirty="0" smtClean="0"/>
              <a:t> </a:t>
            </a:r>
            <a:r>
              <a:rPr lang="tr-TR" dirty="0" err="1" smtClean="0"/>
              <a:t>asid</a:t>
            </a:r>
            <a:r>
              <a:rPr lang="tr-TR" dirty="0" smtClean="0"/>
              <a:t> </a:t>
            </a:r>
            <a:r>
              <a:rPr lang="tr-TR" dirty="0" err="1" smtClean="0"/>
              <a:t>desteği</a:t>
            </a:r>
            <a:r>
              <a:rPr lang="tr-TR" dirty="0" smtClean="0"/>
              <a:t> verilebilir. </a:t>
            </a:r>
            <a:r>
              <a:rPr lang="tr-TR" dirty="0" err="1" smtClean="0"/>
              <a:t>Müultivitaminlerde</a:t>
            </a:r>
            <a:r>
              <a:rPr lang="tr-TR" dirty="0" smtClean="0"/>
              <a:t> 17-18 mg </a:t>
            </a:r>
            <a:r>
              <a:rPr lang="tr-TR" dirty="0" err="1" smtClean="0"/>
              <a:t>elementer</a:t>
            </a:r>
            <a:r>
              <a:rPr lang="tr-TR" dirty="0" smtClean="0"/>
              <a:t> demir </a:t>
            </a:r>
            <a:r>
              <a:rPr lang="tr-TR" dirty="0" err="1" smtClean="0"/>
              <a:t>vardır.Tek</a:t>
            </a:r>
            <a:r>
              <a:rPr lang="tr-TR" dirty="0" smtClean="0"/>
              <a:t> alındığında çok daha yükse </a:t>
            </a:r>
            <a:r>
              <a:rPr lang="tr-TR" dirty="0" err="1" smtClean="0"/>
              <a:t>kdoz</a:t>
            </a:r>
            <a:r>
              <a:rPr lang="tr-TR" dirty="0" smtClean="0"/>
              <a:t>.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34608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Cochanede</a:t>
            </a:r>
            <a:r>
              <a:rPr lang="tr-TR" dirty="0" smtClean="0"/>
              <a:t> sadece </a:t>
            </a:r>
            <a:r>
              <a:rPr lang="tr-TR" dirty="0" err="1" smtClean="0"/>
              <a:t>pretermde</a:t>
            </a:r>
            <a:r>
              <a:rPr lang="tr-TR" dirty="0" smtClean="0"/>
              <a:t> %14 azalma olmuş, am bu beslenmesi bozuk olan </a:t>
            </a:r>
            <a:r>
              <a:rPr lang="tr-TR" dirty="0" err="1" smtClean="0"/>
              <a:t>low</a:t>
            </a:r>
            <a:r>
              <a:rPr lang="tr-TR" dirty="0" smtClean="0"/>
              <a:t> </a:t>
            </a:r>
            <a:r>
              <a:rPr lang="tr-TR" dirty="0" err="1" smtClean="0"/>
              <a:t>incomeda</a:t>
            </a:r>
            <a:r>
              <a:rPr lang="tr-TR" dirty="0" smtClean="0"/>
              <a:t>. Diğer kişilerde</a:t>
            </a:r>
            <a:r>
              <a:rPr lang="tr-TR" baseline="0" dirty="0" smtClean="0"/>
              <a:t> faydası yok.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881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Hatta 1000 günden öncesi bile çok önemli. </a:t>
            </a:r>
            <a:r>
              <a:rPr lang="tr-TR" dirty="0" err="1" smtClean="0"/>
              <a:t>Nöral</a:t>
            </a:r>
            <a:r>
              <a:rPr lang="tr-TR" dirty="0" smtClean="0"/>
              <a:t> tüp </a:t>
            </a:r>
            <a:r>
              <a:rPr lang="tr-TR" dirty="0" err="1" smtClean="0"/>
              <a:t>konsepsiyondan</a:t>
            </a:r>
            <a:r>
              <a:rPr lang="tr-TR" dirty="0" smtClean="0"/>
              <a:t> sonraki 28 gün içinde kapanmış olmalıdır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181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98351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err="1" smtClean="0"/>
              <a:t>Folik</a:t>
            </a:r>
            <a:r>
              <a:rPr lang="en-US" sz="1200" dirty="0" smtClean="0"/>
              <a:t> </a:t>
            </a:r>
            <a:r>
              <a:rPr lang="en-US" sz="1200" dirty="0" err="1" smtClean="0"/>
              <a:t>asitin</a:t>
            </a:r>
            <a:r>
              <a:rPr lang="en-US" sz="1200" dirty="0" smtClean="0"/>
              <a:t> </a:t>
            </a:r>
            <a:r>
              <a:rPr lang="en-US" sz="1200" dirty="0" err="1" smtClean="0"/>
              <a:t>aktif</a:t>
            </a:r>
            <a:r>
              <a:rPr lang="en-US" sz="1200" dirty="0" smtClean="0"/>
              <a:t> </a:t>
            </a:r>
            <a:r>
              <a:rPr lang="en-US" sz="1200" dirty="0" err="1" smtClean="0"/>
              <a:t>formu</a:t>
            </a:r>
            <a:r>
              <a:rPr lang="en-US" sz="1200" dirty="0" smtClean="0"/>
              <a:t> </a:t>
            </a:r>
            <a:r>
              <a:rPr lang="en-US" sz="1200" dirty="0" err="1" smtClean="0"/>
              <a:t>olan</a:t>
            </a:r>
            <a:r>
              <a:rPr lang="en-US" sz="1200" dirty="0" smtClean="0"/>
              <a:t> </a:t>
            </a:r>
            <a:r>
              <a:rPr lang="en-US" sz="1200" dirty="0" err="1" smtClean="0"/>
              <a:t>Quatrefolic</a:t>
            </a:r>
            <a:r>
              <a:rPr lang="en-US" sz="1200" dirty="0" smtClean="0"/>
              <a:t>: </a:t>
            </a:r>
            <a:r>
              <a:rPr lang="en-US" sz="1200" dirty="0" err="1" smtClean="0"/>
              <a:t>vücutta</a:t>
            </a:r>
            <a:r>
              <a:rPr lang="en-US" sz="1200" dirty="0" smtClean="0"/>
              <a:t> metabolize </a:t>
            </a:r>
            <a:r>
              <a:rPr lang="en-US" sz="1200" dirty="0" err="1" smtClean="0"/>
              <a:t>edilmeye</a:t>
            </a:r>
            <a:r>
              <a:rPr lang="en-US" sz="1200" dirty="0" smtClean="0"/>
              <a:t> </a:t>
            </a:r>
            <a:r>
              <a:rPr lang="en-US" sz="1200" dirty="0" err="1" smtClean="0"/>
              <a:t>gerek</a:t>
            </a:r>
            <a:r>
              <a:rPr lang="en-US" sz="1200" dirty="0" smtClean="0"/>
              <a:t> </a:t>
            </a:r>
            <a:r>
              <a:rPr lang="en-US" sz="1200" dirty="0" err="1" smtClean="0"/>
              <a:t>olmadan</a:t>
            </a:r>
            <a:r>
              <a:rPr lang="en-US" sz="1200" dirty="0" smtClean="0"/>
              <a:t> </a:t>
            </a:r>
            <a:r>
              <a:rPr lang="en-US" sz="1200" dirty="0" err="1" smtClean="0"/>
              <a:t>hızlı</a:t>
            </a:r>
            <a:r>
              <a:rPr lang="en-US" sz="1200" dirty="0" smtClean="0"/>
              <a:t> </a:t>
            </a:r>
            <a:r>
              <a:rPr lang="en-US" sz="1200" dirty="0" err="1" smtClean="0"/>
              <a:t>bir</a:t>
            </a:r>
            <a:r>
              <a:rPr lang="en-US" sz="1200" dirty="0" smtClean="0"/>
              <a:t> </a:t>
            </a:r>
            <a:r>
              <a:rPr lang="en-US" sz="1200" dirty="0" err="1" smtClean="0"/>
              <a:t>şekilde</a:t>
            </a:r>
            <a:r>
              <a:rPr lang="en-US" sz="1200" dirty="0" smtClean="0"/>
              <a:t> </a:t>
            </a:r>
            <a:r>
              <a:rPr lang="en-US" sz="1200" dirty="0" err="1" smtClean="0"/>
              <a:t>fetüse</a:t>
            </a:r>
            <a:r>
              <a:rPr lang="en-US" sz="1200" dirty="0" smtClean="0"/>
              <a:t> geçer.</a:t>
            </a:r>
            <a:r>
              <a:rPr lang="en-US" sz="1200" baseline="30000" dirty="0" smtClean="0"/>
              <a:t>2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Gebeliğin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erken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dönemlerinde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(5.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6.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haftalarda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multivitamin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kullanımına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gerek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yoktur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Ancak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DÖB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sırasında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gebenin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beslenme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alışkanlıkları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sorgulanmalı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bunun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sonucunda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gerekli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görülürse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haftadan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sonra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kullanılması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önerilmelidir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dirty="0" smtClean="0"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aseline="30000" dirty="0" smtClean="0"/>
          </a:p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7587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Batıda gıdalar</a:t>
            </a:r>
            <a:r>
              <a:rPr lang="tr-TR" baseline="0" smtClean="0"/>
              <a:t> folik asid açısından güçlendirilmektedir, bu durumda dışarıdan destek alınmasının faydası çok daha az olmaktadır.</a:t>
            </a:r>
            <a:r>
              <a:rPr lang="tr-TR" smtClean="0"/>
              <a:t> Folik asid eksikliği anemisi varsa 1 mg/gün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mtClean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9231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Amerika 4 mg, Kanada ve İngiltere 5 mg. B12</a:t>
            </a:r>
            <a:r>
              <a:rPr lang="tr-TR" baseline="0" dirty="0" smtClean="0"/>
              <a:t> eksikliğinde anemi dışında sinir hasarı ve </a:t>
            </a:r>
            <a:r>
              <a:rPr lang="tr-TR" baseline="0" dirty="0" err="1" smtClean="0"/>
              <a:t>spinal</a:t>
            </a:r>
            <a:r>
              <a:rPr lang="tr-TR" baseline="0" dirty="0" smtClean="0"/>
              <a:t> </a:t>
            </a:r>
            <a:r>
              <a:rPr lang="tr-TR" baseline="0" dirty="0" err="1" smtClean="0"/>
              <a:t>kord</a:t>
            </a:r>
            <a:r>
              <a:rPr lang="tr-TR" baseline="0" dirty="0" smtClean="0"/>
              <a:t> dejenerasyonu meydana gelir. </a:t>
            </a:r>
            <a:r>
              <a:rPr lang="tr-TR" baseline="0" dirty="0" err="1" smtClean="0"/>
              <a:t>Folat</a:t>
            </a:r>
            <a:r>
              <a:rPr lang="tr-TR" baseline="0" dirty="0" smtClean="0"/>
              <a:t> anemiyi baskılayacağından vitamin B12 eksikliği olanlarda </a:t>
            </a:r>
            <a:r>
              <a:rPr lang="tr-TR" baseline="0" dirty="0" err="1" smtClean="0"/>
              <a:t>nöropati</a:t>
            </a:r>
            <a:r>
              <a:rPr lang="tr-TR" baseline="0" dirty="0" smtClean="0"/>
              <a:t> ortaya çıkabilir. Bu nedenle yüksek doz kullanılacaksa mutlaka doktor kontrolünde kullanılmalıdır.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4342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Bunlar teorik ve </a:t>
            </a:r>
            <a:r>
              <a:rPr lang="tr-TR" dirty="0" err="1" smtClean="0"/>
              <a:t>ispatlanmamaış</a:t>
            </a:r>
            <a:r>
              <a:rPr lang="tr-TR" baseline="0" dirty="0" smtClean="0"/>
              <a:t> riskler</a:t>
            </a:r>
            <a:endParaRPr lang="tr-TR" dirty="0" smtClean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14813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Gözlemsel çalışmalar olsa da </a:t>
            </a:r>
            <a:r>
              <a:rPr lang="tr-TR" dirty="0" err="1" smtClean="0"/>
              <a:t>RCTler</a:t>
            </a:r>
            <a:r>
              <a:rPr lang="tr-TR" dirty="0" smtClean="0"/>
              <a:t> </a:t>
            </a:r>
            <a:r>
              <a:rPr lang="tr-TR" dirty="0" err="1" smtClean="0"/>
              <a:t>desteklemeiyor</a:t>
            </a:r>
            <a:r>
              <a:rPr lang="tr-TR" dirty="0" smtClean="0"/>
              <a:t>. 37 haftadan önce</a:t>
            </a:r>
            <a:r>
              <a:rPr lang="tr-TR" baseline="0" dirty="0" smtClean="0"/>
              <a:t> </a:t>
            </a:r>
            <a:r>
              <a:rPr lang="tr-TR" baseline="0" dirty="0" err="1" smtClean="0"/>
              <a:t>preteem</a:t>
            </a:r>
            <a:r>
              <a:rPr lang="tr-TR" baseline="0" dirty="0" smtClean="0"/>
              <a:t> doğum aynı. </a:t>
            </a:r>
            <a:r>
              <a:rPr lang="tr-TR" baseline="0" dirty="0" err="1" smtClean="0"/>
              <a:t>Preeklampsiyi</a:t>
            </a:r>
            <a:r>
              <a:rPr lang="tr-TR" baseline="0" dirty="0" smtClean="0"/>
              <a:t> </a:t>
            </a:r>
            <a:r>
              <a:rPr lang="tr-TR" baseline="0" dirty="0" err="1" smtClean="0"/>
              <a:t>hiperhomosisteinemiyi</a:t>
            </a:r>
            <a:r>
              <a:rPr lang="tr-TR" baseline="0" dirty="0" smtClean="0"/>
              <a:t> engelleyerek önler. Ama yayınlar çelişkili. SGA ile de </a:t>
            </a:r>
            <a:r>
              <a:rPr lang="tr-TR" baseline="0" dirty="0" err="1" smtClean="0"/>
              <a:t>preonsepsiyonel</a:t>
            </a:r>
            <a:r>
              <a:rPr lang="tr-TR" baseline="0" dirty="0" smtClean="0"/>
              <a:t> kullanımının faydalı olduğuna dair çalışmalar olsa da yeterli veri yok. Gebelikten önce veya gebeliğin erken döneminde kullanımın otizm ve </a:t>
            </a:r>
            <a:r>
              <a:rPr lang="tr-TR" baseline="0" dirty="0" err="1" smtClean="0"/>
              <a:t>SGAyı</a:t>
            </a:r>
            <a:r>
              <a:rPr lang="tr-TR" baseline="0" dirty="0" smtClean="0"/>
              <a:t> önlediğine dair çalışmalar mevcut.</a:t>
            </a:r>
            <a:endParaRPr lang="tr-TR" dirty="0" smtClean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95446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İyottan zengin besinler: Süt ürünleri, deniz ürünleri, içme suları, iyot eklenmiş ürünler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err="1" smtClean="0"/>
              <a:t>Tolere</a:t>
            </a:r>
            <a:r>
              <a:rPr lang="tr-TR" dirty="0" smtClean="0"/>
              <a:t> edilebilecek üst sınır 1100 </a:t>
            </a:r>
            <a:r>
              <a:rPr lang="tr-TR" dirty="0" err="1" smtClean="0"/>
              <a:t>mcg</a:t>
            </a:r>
            <a:r>
              <a:rPr lang="tr-TR" dirty="0" smtClean="0"/>
              <a:t>/gün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dirty="0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22866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Bunlar ciddi eksiklikte. Hafif eksiklikte biraz daha tartışmalı. Ortalama </a:t>
            </a:r>
            <a:r>
              <a:rPr lang="tr-TR" dirty="0" err="1" smtClean="0"/>
              <a:t>üriner</a:t>
            </a:r>
            <a:r>
              <a:rPr lang="tr-TR" dirty="0" smtClean="0"/>
              <a:t> </a:t>
            </a:r>
            <a:r>
              <a:rPr lang="tr-TR" dirty="0" err="1" smtClean="0"/>
              <a:t>iyod</a:t>
            </a:r>
            <a:r>
              <a:rPr lang="tr-TR" dirty="0" smtClean="0"/>
              <a:t> konsantrasyonu (UIC) </a:t>
            </a:r>
            <a:r>
              <a:rPr lang="tr-TR" dirty="0" err="1" smtClean="0"/>
              <a:t>Vücuddaki</a:t>
            </a:r>
            <a:r>
              <a:rPr lang="tr-TR" dirty="0" smtClean="0"/>
              <a:t> </a:t>
            </a:r>
            <a:r>
              <a:rPr lang="tr-TR" dirty="0" err="1" smtClean="0"/>
              <a:t>iyod</a:t>
            </a:r>
            <a:r>
              <a:rPr lang="tr-TR" baseline="0" dirty="0" smtClean="0"/>
              <a:t> miktarı spot veya 24 saatlik idrardaki </a:t>
            </a:r>
            <a:r>
              <a:rPr lang="tr-TR" baseline="0" dirty="0" err="1" smtClean="0"/>
              <a:t>iyod</a:t>
            </a:r>
            <a:r>
              <a:rPr lang="tr-TR" baseline="0" dirty="0" smtClean="0"/>
              <a:t> </a:t>
            </a:r>
            <a:r>
              <a:rPr lang="tr-TR" baseline="0" dirty="0" err="1" smtClean="0"/>
              <a:t>konsntrasyonuyla</a:t>
            </a:r>
            <a:r>
              <a:rPr lang="tr-TR" baseline="0" dirty="0" smtClean="0"/>
              <a:t> ölçülür</a:t>
            </a:r>
            <a:endParaRPr lang="tr-TR" dirty="0" smtClean="0"/>
          </a:p>
          <a:p>
            <a:endParaRPr lang="tr-TR" b="0" dirty="0" smtClean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41289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En az iki yıl süresince &gt;100 mikrogram/l olana kadar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F2F97-5D94-F244-AB06-0411B17B015E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3296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5/19/2019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075328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614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47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38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Ana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796027F-7875-4030-9381-8BD8C4F21935}" type="datetimeFigureOut">
              <a:rPr lang="en-US" smtClean="0"/>
              <a:t>5/19/2019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523370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5/19/2019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83836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5/19/2019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24174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379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148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Açıklama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Ana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4509A250-FF31-4206-8172-F9D3106AACB1}" type="datetimeFigureOut">
              <a:rPr lang="en-US" smtClean="0"/>
              <a:t>5/19/2019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463241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çıklama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Resmi yer tutucuya sürükleyin veya eklemek için simgeyi tıklatın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Ana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4509A250-FF31-4206-8172-F9D3106AACB1}" type="datetimeFigureOut">
              <a:rPr lang="en-US" smtClean="0"/>
              <a:t>5/19/2019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501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5/19/2019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85441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z="8000" dirty="0" smtClean="0"/>
              <a:t>Gebelikte </a:t>
            </a:r>
            <a:r>
              <a:rPr lang="tr-TR" sz="8000" dirty="0" err="1" smtClean="0"/>
              <a:t>mikronutrisyon</a:t>
            </a:r>
            <a:endParaRPr lang="tr-TR" sz="8000" dirty="0"/>
          </a:p>
        </p:txBody>
      </p:sp>
      <p:sp>
        <p:nvSpPr>
          <p:cNvPr id="3" name="Alt Konu Başlığı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DR.AYTÜL ÇORBACIOĞLU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83826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58"/>
    </mc:Choice>
    <mc:Fallback xmlns="">
      <p:transition spd="slow" advTm="7558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iyot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" name="Picture 2" descr="Image result for neurogenesis">
            <a:extLst>
              <a:ext uri="{FF2B5EF4-FFF2-40B4-BE49-F238E27FC236}">
                <a16:creationId xmlns:a16="http://schemas.microsoft.com/office/drawing/2014/main" id="{4F57A0A5-37CE-4F59-95D5-10EC8F642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097" y="2286001"/>
            <a:ext cx="4679903" cy="2339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4 Metin kutusu"/>
          <p:cNvSpPr txBox="1"/>
          <p:nvPr/>
        </p:nvSpPr>
        <p:spPr>
          <a:xfrm>
            <a:off x="1855113" y="1874517"/>
            <a:ext cx="74770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>
              <a:solidFill>
                <a:srgbClr val="996633"/>
              </a:solidFill>
            </a:endParaRPr>
          </a:p>
          <a:p>
            <a:endParaRPr lang="tr-TR" sz="2400" dirty="0">
              <a:solidFill>
                <a:srgbClr val="996633"/>
              </a:solidFill>
            </a:endParaRP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tr-TR" sz="2400" dirty="0" err="1">
                <a:solidFill>
                  <a:schemeClr val="tx2"/>
                </a:solidFill>
              </a:rPr>
              <a:t>Nörogenez</a:t>
            </a:r>
            <a:endParaRPr lang="tr-TR" sz="2400" dirty="0">
              <a:solidFill>
                <a:schemeClr val="tx2"/>
              </a:solidFill>
            </a:endParaRP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tr-TR" sz="2400" dirty="0" err="1">
                <a:solidFill>
                  <a:schemeClr val="tx2"/>
                </a:solidFill>
              </a:rPr>
              <a:t>Nöronal</a:t>
            </a:r>
            <a:r>
              <a:rPr lang="tr-TR" sz="2400" dirty="0">
                <a:solidFill>
                  <a:schemeClr val="tx2"/>
                </a:solidFill>
              </a:rPr>
              <a:t> </a:t>
            </a:r>
            <a:r>
              <a:rPr lang="tr-TR" sz="2400" dirty="0" err="1">
                <a:solidFill>
                  <a:schemeClr val="tx2"/>
                </a:solidFill>
              </a:rPr>
              <a:t>proliferasyon</a:t>
            </a:r>
            <a:r>
              <a:rPr lang="tr-TR" sz="2400" dirty="0">
                <a:solidFill>
                  <a:schemeClr val="tx2"/>
                </a:solidFill>
              </a:rPr>
              <a:t> ve </a:t>
            </a:r>
            <a:r>
              <a:rPr lang="en-US" sz="2400" dirty="0">
                <a:solidFill>
                  <a:schemeClr val="tx2"/>
                </a:solidFill>
              </a:rPr>
              <a:t/>
            </a:r>
            <a:br>
              <a:rPr lang="en-US" sz="2400" dirty="0">
                <a:solidFill>
                  <a:schemeClr val="tx2"/>
                </a:solidFill>
              </a:rPr>
            </a:br>
            <a:r>
              <a:rPr lang="tr-TR" sz="2400" dirty="0" err="1">
                <a:solidFill>
                  <a:schemeClr val="tx2"/>
                </a:solidFill>
              </a:rPr>
              <a:t>migrasyon</a:t>
            </a:r>
            <a:endParaRPr lang="tr-TR" sz="2400" dirty="0">
              <a:solidFill>
                <a:schemeClr val="tx2"/>
              </a:solidFill>
            </a:endParaRP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tr-TR" sz="2400" dirty="0" err="1">
                <a:solidFill>
                  <a:schemeClr val="tx2"/>
                </a:solidFill>
              </a:rPr>
              <a:t>Aksonal</a:t>
            </a:r>
            <a:r>
              <a:rPr lang="tr-TR" sz="2400" dirty="0">
                <a:solidFill>
                  <a:schemeClr val="tx2"/>
                </a:solidFill>
              </a:rPr>
              <a:t> ve </a:t>
            </a:r>
            <a:r>
              <a:rPr lang="tr-TR" sz="2400" dirty="0" err="1">
                <a:solidFill>
                  <a:schemeClr val="tx2"/>
                </a:solidFill>
              </a:rPr>
              <a:t>dendritik</a:t>
            </a:r>
            <a:r>
              <a:rPr lang="tr-TR" sz="2400" dirty="0">
                <a:solidFill>
                  <a:schemeClr val="tx2"/>
                </a:solidFill>
              </a:rPr>
              <a:t> gelişim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tr-TR" sz="2400" dirty="0" err="1">
                <a:solidFill>
                  <a:schemeClr val="tx2"/>
                </a:solidFill>
              </a:rPr>
              <a:t>Sinaptogenez</a:t>
            </a:r>
            <a:r>
              <a:rPr lang="tr-TR" sz="2400" dirty="0">
                <a:solidFill>
                  <a:schemeClr val="tx2"/>
                </a:solidFill>
              </a:rPr>
              <a:t> &amp; </a:t>
            </a:r>
            <a:r>
              <a:rPr lang="tr-TR" sz="2400" dirty="0" err="1">
                <a:solidFill>
                  <a:schemeClr val="tx2"/>
                </a:solidFill>
              </a:rPr>
              <a:t>myelinasyon</a:t>
            </a:r>
            <a:endParaRPr lang="tr-TR" sz="2400" dirty="0">
              <a:solidFill>
                <a:schemeClr val="tx2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090F80C-37A9-444D-AE62-3571415D1129}"/>
              </a:ext>
            </a:extLst>
          </p:cNvPr>
          <p:cNvSpPr txBox="1">
            <a:spLocks/>
          </p:cNvSpPr>
          <p:nvPr/>
        </p:nvSpPr>
        <p:spPr>
          <a:xfrm>
            <a:off x="2699657" y="4818743"/>
            <a:ext cx="7010400" cy="1060849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3200" dirty="0" err="1">
                <a:solidFill>
                  <a:srgbClr val="FFC000"/>
                </a:solidFill>
              </a:rPr>
              <a:t>İ</a:t>
            </a:r>
            <a:r>
              <a:rPr lang="en-US" sz="3200" dirty="0" err="1" smtClean="0">
                <a:solidFill>
                  <a:srgbClr val="FFC000"/>
                </a:solidFill>
              </a:rPr>
              <a:t>yot</a:t>
            </a:r>
            <a:r>
              <a:rPr lang="en-US" sz="3200" dirty="0" smtClean="0">
                <a:solidFill>
                  <a:srgbClr val="FFC000"/>
                </a:solidFill>
              </a:rPr>
              <a:t> </a:t>
            </a:r>
            <a:r>
              <a:rPr lang="en-US" sz="3200" dirty="0" err="1" smtClean="0">
                <a:solidFill>
                  <a:srgbClr val="FFC000"/>
                </a:solidFill>
              </a:rPr>
              <a:t>eksikliği</a:t>
            </a:r>
            <a:r>
              <a:rPr lang="en-US" sz="3200" dirty="0" smtClean="0">
                <a:solidFill>
                  <a:srgbClr val="FFC000"/>
                </a:solidFill>
              </a:rPr>
              <a:t>, </a:t>
            </a:r>
            <a:r>
              <a:rPr lang="en-US" sz="3200" dirty="0" err="1" smtClean="0">
                <a:solidFill>
                  <a:srgbClr val="FFC000"/>
                </a:solidFill>
              </a:rPr>
              <a:t>tüm</a:t>
            </a:r>
            <a:r>
              <a:rPr lang="en-US" sz="3200" dirty="0" smtClean="0">
                <a:solidFill>
                  <a:srgbClr val="FFC000"/>
                </a:solidFill>
              </a:rPr>
              <a:t> </a:t>
            </a:r>
            <a:r>
              <a:rPr lang="en-US" sz="3200" dirty="0" err="1" smtClean="0">
                <a:solidFill>
                  <a:srgbClr val="FFC000"/>
                </a:solidFill>
              </a:rPr>
              <a:t>dünyada</a:t>
            </a:r>
            <a:r>
              <a:rPr lang="en-US" sz="3200" dirty="0" smtClean="0">
                <a:solidFill>
                  <a:srgbClr val="FFC000"/>
                </a:solidFill>
              </a:rPr>
              <a:t> </a:t>
            </a:r>
            <a:br>
              <a:rPr lang="en-US" sz="3200" dirty="0" smtClean="0">
                <a:solidFill>
                  <a:srgbClr val="FFC000"/>
                </a:solidFill>
              </a:rPr>
            </a:br>
            <a:r>
              <a:rPr lang="en-US" sz="3200" dirty="0" err="1" smtClean="0">
                <a:solidFill>
                  <a:srgbClr val="FFC000"/>
                </a:solidFill>
              </a:rPr>
              <a:t>zihinsel</a:t>
            </a:r>
            <a:r>
              <a:rPr lang="en-US" sz="3200" dirty="0" smtClean="0">
                <a:solidFill>
                  <a:srgbClr val="FFC000"/>
                </a:solidFill>
              </a:rPr>
              <a:t> </a:t>
            </a:r>
            <a:r>
              <a:rPr lang="en-US" sz="3200" dirty="0" err="1" smtClean="0">
                <a:solidFill>
                  <a:srgbClr val="FFC000"/>
                </a:solidFill>
              </a:rPr>
              <a:t>geriliğin</a:t>
            </a:r>
            <a:r>
              <a:rPr lang="en-US" sz="3200" dirty="0" smtClean="0">
                <a:solidFill>
                  <a:srgbClr val="FFC000"/>
                </a:solidFill>
              </a:rPr>
              <a:t> </a:t>
            </a:r>
            <a:r>
              <a:rPr lang="en-US" sz="3200" dirty="0" err="1" smtClean="0">
                <a:solidFill>
                  <a:srgbClr val="FFC000"/>
                </a:solidFill>
              </a:rPr>
              <a:t>başlıca</a:t>
            </a:r>
            <a:r>
              <a:rPr lang="en-US" sz="3200" dirty="0" smtClean="0">
                <a:solidFill>
                  <a:srgbClr val="FFC000"/>
                </a:solidFill>
              </a:rPr>
              <a:t> </a:t>
            </a:r>
            <a:r>
              <a:rPr lang="en-US" sz="3200" dirty="0" err="1" smtClean="0">
                <a:solidFill>
                  <a:srgbClr val="FFC000"/>
                </a:solidFill>
              </a:rPr>
              <a:t>nedenidir</a:t>
            </a:r>
            <a:r>
              <a:rPr lang="en-US" sz="3200" dirty="0" smtClean="0">
                <a:solidFill>
                  <a:srgbClr val="FFC000"/>
                </a:solidFill>
              </a:rPr>
              <a:t>. </a:t>
            </a:r>
            <a:endParaRPr lang="en-US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11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870"/>
    </mc:Choice>
    <mc:Fallback xmlns="">
      <p:transition spd="slow" advTm="1887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Gebelikteki iyot </a:t>
            </a:r>
            <a:r>
              <a:rPr lang="tr-TR" dirty="0" err="1" smtClean="0"/>
              <a:t>ihiyacı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ln>
            <a:solidFill>
              <a:srgbClr val="FFC000"/>
            </a:solidFill>
          </a:ln>
        </p:spPr>
        <p:txBody>
          <a:bodyPr>
            <a:normAutofit lnSpcReduction="10000"/>
          </a:bodyPr>
          <a:lstStyle/>
          <a:p>
            <a:r>
              <a:rPr lang="tr-TR" dirty="0" err="1" smtClean="0"/>
              <a:t>GFR’deki</a:t>
            </a:r>
            <a:r>
              <a:rPr lang="tr-TR" dirty="0" smtClean="0"/>
              <a:t> </a:t>
            </a:r>
            <a:r>
              <a:rPr lang="tr-TR" dirty="0"/>
              <a:t>artışla idrarda atılımı artar</a:t>
            </a:r>
          </a:p>
          <a:p>
            <a:r>
              <a:rPr lang="tr-TR" dirty="0"/>
              <a:t>%50 oranında tiroidin </a:t>
            </a:r>
            <a:r>
              <a:rPr lang="tr-TR" dirty="0" err="1"/>
              <a:t>iyod</a:t>
            </a:r>
            <a:r>
              <a:rPr lang="tr-TR" dirty="0"/>
              <a:t> alımı artar (</a:t>
            </a:r>
            <a:r>
              <a:rPr lang="tr-TR" dirty="0" err="1"/>
              <a:t>tiroid</a:t>
            </a:r>
            <a:r>
              <a:rPr lang="tr-TR" dirty="0"/>
              <a:t> hormon sentezi %50 artar)</a:t>
            </a:r>
          </a:p>
          <a:p>
            <a:r>
              <a:rPr lang="tr-TR" dirty="0"/>
              <a:t>20. haftaya kadar </a:t>
            </a:r>
            <a:r>
              <a:rPr lang="tr-TR" dirty="0" err="1"/>
              <a:t>fetusa</a:t>
            </a:r>
            <a:r>
              <a:rPr lang="tr-TR" dirty="0"/>
              <a:t> T4 gebeliğin devamında </a:t>
            </a:r>
            <a:r>
              <a:rPr lang="tr-TR" dirty="0" err="1"/>
              <a:t>iyod</a:t>
            </a:r>
            <a:r>
              <a:rPr lang="tr-TR" dirty="0"/>
              <a:t> geçişi olur</a:t>
            </a:r>
          </a:p>
          <a:p>
            <a:r>
              <a:rPr lang="tr-TR" dirty="0" err="1"/>
              <a:t>Laktasyonda</a:t>
            </a:r>
            <a:r>
              <a:rPr lang="tr-TR" dirty="0"/>
              <a:t> süt bebeğin tek </a:t>
            </a:r>
            <a:r>
              <a:rPr lang="tr-TR" dirty="0" smtClean="0"/>
              <a:t>iyot </a:t>
            </a:r>
            <a:r>
              <a:rPr lang="tr-TR" dirty="0"/>
              <a:t>kaynağı</a:t>
            </a:r>
          </a:p>
          <a:p>
            <a:r>
              <a:rPr lang="tr-TR" dirty="0"/>
              <a:t>P</a:t>
            </a:r>
            <a:r>
              <a:rPr lang="tr-TR" dirty="0" smtClean="0"/>
              <a:t>lasenta </a:t>
            </a:r>
            <a:r>
              <a:rPr lang="tr-TR" dirty="0"/>
              <a:t>ve </a:t>
            </a:r>
            <a:r>
              <a:rPr lang="tr-TR" dirty="0" err="1"/>
              <a:t>fetusta</a:t>
            </a:r>
            <a:r>
              <a:rPr lang="tr-TR" dirty="0"/>
              <a:t> iyot birikimi, </a:t>
            </a:r>
            <a:r>
              <a:rPr lang="tr-TR" dirty="0" smtClean="0"/>
              <a:t>iyot </a:t>
            </a:r>
            <a:r>
              <a:rPr lang="tr-TR" dirty="0"/>
              <a:t>ve </a:t>
            </a:r>
            <a:r>
              <a:rPr lang="tr-TR" dirty="0" err="1"/>
              <a:t>tiroid</a:t>
            </a:r>
            <a:r>
              <a:rPr lang="tr-TR" dirty="0"/>
              <a:t> hormonunun </a:t>
            </a:r>
            <a:r>
              <a:rPr lang="tr-TR" dirty="0" err="1"/>
              <a:t>distirübisyon</a:t>
            </a:r>
            <a:r>
              <a:rPr lang="tr-TR" dirty="0"/>
              <a:t> hacmindeki artış, TBG bağlı T4 ve T3’teki artış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ln>
            <a:noFill/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b="1" dirty="0" smtClean="0"/>
              <a:t>Erişkin 150 </a:t>
            </a:r>
            <a:r>
              <a:rPr lang="tr-TR" b="1" dirty="0" err="1" smtClean="0"/>
              <a:t>mcg</a:t>
            </a:r>
            <a:r>
              <a:rPr lang="tr-TR" b="1" dirty="0" smtClean="0"/>
              <a:t> </a:t>
            </a:r>
          </a:p>
          <a:p>
            <a:pPr marL="0" indent="0">
              <a:buNone/>
            </a:pPr>
            <a:r>
              <a:rPr lang="tr-TR" b="1" dirty="0" smtClean="0"/>
              <a:t>Gebe 220 </a:t>
            </a:r>
            <a:r>
              <a:rPr lang="tr-TR" b="1" dirty="0" err="1" smtClean="0"/>
              <a:t>mcg</a:t>
            </a:r>
            <a:r>
              <a:rPr lang="tr-TR" b="1" dirty="0" smtClean="0"/>
              <a:t>                       IOM</a:t>
            </a:r>
          </a:p>
          <a:p>
            <a:pPr marL="0" indent="0">
              <a:buNone/>
            </a:pPr>
            <a:r>
              <a:rPr lang="tr-TR" b="1" dirty="0" err="1" smtClean="0"/>
              <a:t>Laktasyonda</a:t>
            </a:r>
            <a:r>
              <a:rPr lang="tr-TR" b="1" dirty="0" smtClean="0"/>
              <a:t> 290 </a:t>
            </a:r>
            <a:r>
              <a:rPr lang="tr-TR" b="1" dirty="0" err="1" smtClean="0"/>
              <a:t>mcg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r>
              <a:rPr lang="tr-TR" b="1" dirty="0" smtClean="0"/>
              <a:t>Gebelik ve </a:t>
            </a:r>
            <a:r>
              <a:rPr lang="tr-TR" b="1" dirty="0" err="1" smtClean="0"/>
              <a:t>laktasyonda</a:t>
            </a:r>
            <a:r>
              <a:rPr lang="tr-TR" b="1" dirty="0" smtClean="0"/>
              <a:t> 250 </a:t>
            </a:r>
            <a:r>
              <a:rPr lang="tr-TR" b="1" dirty="0" err="1" smtClean="0"/>
              <a:t>mcg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chemeClr val="accent1"/>
                </a:solidFill>
              </a:rPr>
              <a:t>-</a:t>
            </a:r>
            <a:r>
              <a:rPr lang="tr-TR" b="1" dirty="0" smtClean="0"/>
              <a:t> DSÖ</a:t>
            </a:r>
            <a:endParaRPr lang="tr-TR" b="1" dirty="0"/>
          </a:p>
        </p:txBody>
      </p:sp>
      <p:sp>
        <p:nvSpPr>
          <p:cNvPr id="5" name="Dikdörtgen 4"/>
          <p:cNvSpPr/>
          <p:nvPr/>
        </p:nvSpPr>
        <p:spPr>
          <a:xfrm>
            <a:off x="6676571" y="2286000"/>
            <a:ext cx="4753429" cy="185057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ağ Köşeli Ayraç 7"/>
          <p:cNvSpPr/>
          <p:nvPr/>
        </p:nvSpPr>
        <p:spPr>
          <a:xfrm>
            <a:off x="9521372" y="2754085"/>
            <a:ext cx="73152" cy="914400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6694967" y="4604656"/>
            <a:ext cx="4753429" cy="127725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443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784"/>
    </mc:Choice>
    <mc:Fallback xmlns="">
      <p:transition spd="slow" advTm="36784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İYOT EKSİKLİĞİ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2621823"/>
          </a:xfrm>
          <a:ln>
            <a:solidFill>
              <a:srgbClr val="FFC000"/>
            </a:solidFill>
          </a:ln>
        </p:spPr>
        <p:txBody>
          <a:bodyPr/>
          <a:lstStyle/>
          <a:p>
            <a:r>
              <a:rPr lang="tr-TR" dirty="0" err="1"/>
              <a:t>Preterm</a:t>
            </a:r>
            <a:r>
              <a:rPr lang="tr-TR" dirty="0"/>
              <a:t> doğum, </a:t>
            </a:r>
            <a:r>
              <a:rPr lang="tr-TR" dirty="0" smtClean="0"/>
              <a:t>ölü </a:t>
            </a:r>
            <a:r>
              <a:rPr lang="tr-TR" dirty="0"/>
              <a:t>doğum, </a:t>
            </a:r>
            <a:r>
              <a:rPr lang="tr-TR" dirty="0" err="1" smtClean="0"/>
              <a:t>spontan</a:t>
            </a:r>
            <a:r>
              <a:rPr lang="tr-TR" dirty="0" smtClean="0"/>
              <a:t> </a:t>
            </a:r>
            <a:r>
              <a:rPr lang="tr-TR" dirty="0" err="1"/>
              <a:t>abort</a:t>
            </a:r>
            <a:r>
              <a:rPr lang="tr-TR" dirty="0"/>
              <a:t> gibi kötü </a:t>
            </a:r>
            <a:r>
              <a:rPr lang="tr-TR" dirty="0" err="1"/>
              <a:t>obstetrik</a:t>
            </a:r>
            <a:r>
              <a:rPr lang="tr-TR" dirty="0"/>
              <a:t> sonuçlar, </a:t>
            </a:r>
            <a:endParaRPr lang="tr-TR" dirty="0" smtClean="0"/>
          </a:p>
          <a:p>
            <a:r>
              <a:rPr lang="tr-TR" dirty="0" err="1"/>
              <a:t>K</a:t>
            </a:r>
            <a:r>
              <a:rPr lang="tr-TR" dirty="0" err="1" smtClean="0"/>
              <a:t>onjenital</a:t>
            </a:r>
            <a:r>
              <a:rPr lang="tr-TR" dirty="0" smtClean="0"/>
              <a:t> </a:t>
            </a:r>
            <a:r>
              <a:rPr lang="tr-TR" dirty="0"/>
              <a:t>anomali, </a:t>
            </a:r>
            <a:endParaRPr lang="tr-TR" dirty="0" smtClean="0"/>
          </a:p>
          <a:p>
            <a:r>
              <a:rPr lang="tr-TR" dirty="0" smtClean="0"/>
              <a:t>IQ </a:t>
            </a:r>
            <a:r>
              <a:rPr lang="tr-TR" dirty="0"/>
              <a:t>düşüklüğü, </a:t>
            </a:r>
            <a:endParaRPr lang="tr-TR" dirty="0" smtClean="0"/>
          </a:p>
          <a:p>
            <a:r>
              <a:rPr lang="tr-TR" dirty="0"/>
              <a:t>N</a:t>
            </a:r>
            <a:r>
              <a:rPr lang="tr-TR" dirty="0" smtClean="0"/>
              <a:t>örolojik </a:t>
            </a:r>
            <a:r>
              <a:rPr lang="tr-TR" dirty="0" err="1"/>
              <a:t>kretinizm</a:t>
            </a:r>
            <a:r>
              <a:rPr lang="tr-TR" dirty="0"/>
              <a:t> (</a:t>
            </a:r>
            <a:r>
              <a:rPr lang="tr-TR" dirty="0" err="1"/>
              <a:t>spastisite</a:t>
            </a:r>
            <a:r>
              <a:rPr lang="tr-TR" dirty="0"/>
              <a:t>, sağırlık, MR</a:t>
            </a:r>
            <a:r>
              <a:rPr lang="tr-TR" dirty="0" smtClean="0"/>
              <a:t>).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2621823"/>
          </a:xfrm>
          <a:ln>
            <a:solidFill>
              <a:srgbClr val="FFC000"/>
            </a:solidFill>
          </a:ln>
        </p:spPr>
        <p:txBody>
          <a:bodyPr/>
          <a:lstStyle/>
          <a:p>
            <a:r>
              <a:rPr lang="tr-TR" dirty="0"/>
              <a:t>UIC: 100-199 </a:t>
            </a:r>
            <a:r>
              <a:rPr lang="tr-TR" dirty="0" err="1"/>
              <a:t>mcg</a:t>
            </a:r>
            <a:r>
              <a:rPr lang="tr-TR" dirty="0"/>
              <a:t>/l</a:t>
            </a:r>
          </a:p>
          <a:p>
            <a:r>
              <a:rPr lang="tr-TR" dirty="0"/>
              <a:t>Gebede </a:t>
            </a:r>
            <a:r>
              <a:rPr lang="tr-TR" dirty="0" smtClean="0"/>
              <a:t>150-250 </a:t>
            </a:r>
            <a:r>
              <a:rPr lang="tr-TR" dirty="0" err="1"/>
              <a:t>mcg</a:t>
            </a:r>
            <a:r>
              <a:rPr lang="tr-TR" dirty="0"/>
              <a:t>/l , </a:t>
            </a:r>
            <a:r>
              <a:rPr lang="tr-TR" dirty="0" err="1"/>
              <a:t>laktasyonda</a:t>
            </a:r>
            <a:r>
              <a:rPr lang="tr-TR" dirty="0"/>
              <a:t> &gt;100 </a:t>
            </a:r>
            <a:r>
              <a:rPr lang="tr-TR" dirty="0" err="1"/>
              <a:t>mcg</a:t>
            </a:r>
            <a:r>
              <a:rPr lang="tr-TR" dirty="0"/>
              <a:t>/l (WHO, 2007)</a:t>
            </a:r>
          </a:p>
          <a:p>
            <a:r>
              <a:rPr lang="tr-TR" dirty="0"/>
              <a:t>UIC 50-150 </a:t>
            </a:r>
            <a:r>
              <a:rPr lang="tr-TR" dirty="0" err="1"/>
              <a:t>mcg</a:t>
            </a:r>
            <a:r>
              <a:rPr lang="tr-TR" dirty="0"/>
              <a:t>/l: Hafif-orta eksiklik</a:t>
            </a:r>
          </a:p>
          <a:p>
            <a:r>
              <a:rPr lang="tr-TR" dirty="0"/>
              <a:t>UIC &lt;50 </a:t>
            </a:r>
            <a:r>
              <a:rPr lang="tr-TR" dirty="0" err="1"/>
              <a:t>mcg</a:t>
            </a:r>
            <a:r>
              <a:rPr lang="tr-TR" dirty="0"/>
              <a:t>/l: Ciddi eksiklik</a:t>
            </a:r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2233386" y="5292272"/>
            <a:ext cx="7649028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marL="685800" lvl="2">
              <a:spcBef>
                <a:spcPts val="1000"/>
              </a:spcBef>
            </a:pPr>
            <a:r>
              <a:rPr lang="tr-TR" sz="2400" dirty="0">
                <a:solidFill>
                  <a:schemeClr val="accent1"/>
                </a:solidFill>
              </a:rPr>
              <a:t>Ciddi eksiklik olanlarda iyot desteği </a:t>
            </a:r>
            <a:r>
              <a:rPr lang="tr-TR" sz="2400" dirty="0" err="1">
                <a:solidFill>
                  <a:schemeClr val="accent1"/>
                </a:solidFill>
              </a:rPr>
              <a:t>fetal</a:t>
            </a:r>
            <a:r>
              <a:rPr lang="tr-TR" sz="2400" dirty="0">
                <a:solidFill>
                  <a:schemeClr val="accent1"/>
                </a:solidFill>
              </a:rPr>
              <a:t> </a:t>
            </a:r>
            <a:r>
              <a:rPr lang="tr-TR" sz="2400" dirty="0" err="1">
                <a:solidFill>
                  <a:schemeClr val="accent1"/>
                </a:solidFill>
              </a:rPr>
              <a:t>mortalitede</a:t>
            </a:r>
            <a:r>
              <a:rPr lang="tr-TR" sz="2400" dirty="0">
                <a:solidFill>
                  <a:schemeClr val="accent1"/>
                </a:solidFill>
              </a:rPr>
              <a:t> ve endemik </a:t>
            </a:r>
            <a:r>
              <a:rPr lang="tr-TR" sz="2400" dirty="0" err="1">
                <a:solidFill>
                  <a:schemeClr val="accent1"/>
                </a:solidFill>
              </a:rPr>
              <a:t>kretinizmde</a:t>
            </a:r>
            <a:r>
              <a:rPr lang="tr-TR" sz="2400" dirty="0">
                <a:solidFill>
                  <a:schemeClr val="accent1"/>
                </a:solidFill>
              </a:rPr>
              <a:t> azalmayı sağlar (</a:t>
            </a:r>
            <a:r>
              <a:rPr lang="tr-TR" sz="2400" dirty="0" smtClean="0">
                <a:solidFill>
                  <a:schemeClr val="accent1"/>
                </a:solidFill>
              </a:rPr>
              <a:t>WHO,2007)</a:t>
            </a:r>
            <a:r>
              <a:rPr lang="tr-TR" sz="2400" dirty="0" smtClean="0"/>
              <a:t>)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47287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322"/>
    </mc:Choice>
    <mc:Fallback xmlns="">
      <p:transition spd="slow" advTm="36322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Gebelikte İyot kullanımı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1251678" y="2259811"/>
            <a:ext cx="10419337" cy="492443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600" dirty="0" smtClean="0"/>
              <a:t>DSÖ (2007):  UIC &lt;100 </a:t>
            </a:r>
            <a:r>
              <a:rPr lang="tr-TR" sz="2600" dirty="0" err="1" smtClean="0"/>
              <a:t>mcg</a:t>
            </a:r>
            <a:r>
              <a:rPr lang="tr-TR" sz="2600" dirty="0" smtClean="0"/>
              <a:t>/l olan bölgelerde </a:t>
            </a:r>
            <a:r>
              <a:rPr lang="tr-TR" sz="2600" dirty="0" err="1" smtClean="0"/>
              <a:t>iyod</a:t>
            </a:r>
            <a:r>
              <a:rPr lang="tr-TR" sz="2600" dirty="0" smtClean="0"/>
              <a:t> preparatı kullanılmalı </a:t>
            </a:r>
            <a:endParaRPr lang="tr-TR" sz="2600" dirty="0"/>
          </a:p>
        </p:txBody>
      </p:sp>
      <p:sp>
        <p:nvSpPr>
          <p:cNvPr id="6" name="Sağ Köşeli Ayraç 5"/>
          <p:cNvSpPr/>
          <p:nvPr/>
        </p:nvSpPr>
        <p:spPr>
          <a:xfrm>
            <a:off x="5426744" y="3809975"/>
            <a:ext cx="45719" cy="882006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5632120" y="4036107"/>
            <a:ext cx="5998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Gebelik ve </a:t>
            </a:r>
            <a:r>
              <a:rPr lang="tr-TR" sz="2400" dirty="0" err="1" smtClean="0"/>
              <a:t>laktasyon</a:t>
            </a:r>
            <a:r>
              <a:rPr lang="tr-TR" sz="2400" dirty="0" smtClean="0"/>
              <a:t> süresince 150 </a:t>
            </a:r>
            <a:r>
              <a:rPr lang="tr-TR" sz="2400" dirty="0" err="1" smtClean="0"/>
              <a:t>mcg</a:t>
            </a:r>
            <a:r>
              <a:rPr lang="tr-TR" sz="2400" dirty="0" smtClean="0"/>
              <a:t> iyot  </a:t>
            </a:r>
            <a:endParaRPr lang="tr-TR" sz="2400" dirty="0"/>
          </a:p>
        </p:txBody>
      </p:sp>
      <p:sp>
        <p:nvSpPr>
          <p:cNvPr id="10" name="Dikdörtgen 9"/>
          <p:cNvSpPr/>
          <p:nvPr/>
        </p:nvSpPr>
        <p:spPr>
          <a:xfrm>
            <a:off x="1251678" y="3650813"/>
            <a:ext cx="10419337" cy="1200329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tr-TR" sz="2400" dirty="0"/>
              <a:t>Amerikan </a:t>
            </a:r>
            <a:r>
              <a:rPr lang="tr-TR" sz="2400" dirty="0" err="1"/>
              <a:t>Tiroid</a:t>
            </a:r>
            <a:r>
              <a:rPr lang="tr-TR" sz="2400" dirty="0"/>
              <a:t> Derneği</a:t>
            </a:r>
          </a:p>
          <a:p>
            <a:r>
              <a:rPr lang="tr-TR" sz="2400" dirty="0"/>
              <a:t>Amerikan Endokrin Cemiyet</a:t>
            </a:r>
          </a:p>
          <a:p>
            <a:r>
              <a:rPr lang="tr-TR" sz="2400" dirty="0"/>
              <a:t>Amerikan </a:t>
            </a:r>
            <a:r>
              <a:rPr lang="tr-TR" sz="2400" dirty="0" err="1"/>
              <a:t>Pediyatri</a:t>
            </a:r>
            <a:r>
              <a:rPr lang="tr-TR" sz="2400" dirty="0"/>
              <a:t> </a:t>
            </a:r>
            <a:r>
              <a:rPr lang="tr-TR" sz="2400" dirty="0" err="1"/>
              <a:t>Akademesi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90968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912"/>
    </mc:Choice>
    <mc:Fallback xmlns="">
      <p:transition spd="slow" advTm="17912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Picture 5" descr="A close up of a map&#10;&#10;Description generated with high confidence">
            <a:extLst>
              <a:ext uri="{FF2B5EF4-FFF2-40B4-BE49-F238E27FC236}">
                <a16:creationId xmlns:a16="http://schemas.microsoft.com/office/drawing/2014/main" id="{CED06EA8-C3AB-4F9F-AF90-3C7E3EECB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9087" y="382385"/>
            <a:ext cx="7764851" cy="4834106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2309087" y="5428343"/>
            <a:ext cx="7764851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accent1"/>
                </a:solidFill>
              </a:rPr>
              <a:t>Ülkemizde 2015 verileri (Oral et al, </a:t>
            </a:r>
            <a:r>
              <a:rPr lang="tr-TR" dirty="0" err="1" smtClean="0">
                <a:solidFill>
                  <a:schemeClr val="accent1"/>
                </a:solidFill>
              </a:rPr>
              <a:t>Gynecologic</a:t>
            </a:r>
            <a:r>
              <a:rPr lang="tr-TR" dirty="0" smtClean="0">
                <a:solidFill>
                  <a:schemeClr val="accent1"/>
                </a:solidFill>
              </a:rPr>
              <a:t> </a:t>
            </a:r>
            <a:r>
              <a:rPr lang="tr-TR" dirty="0" err="1" smtClean="0">
                <a:solidFill>
                  <a:schemeClr val="accent1"/>
                </a:solidFill>
              </a:rPr>
              <a:t>Endocrinology</a:t>
            </a:r>
            <a:r>
              <a:rPr lang="tr-TR" dirty="0" smtClean="0">
                <a:solidFill>
                  <a:schemeClr val="accent1"/>
                </a:solidFill>
              </a:rPr>
              <a:t>)</a:t>
            </a:r>
          </a:p>
          <a:p>
            <a:pPr lvl="1" algn="ctr"/>
            <a:r>
              <a:rPr lang="tr-TR" dirty="0" smtClean="0">
                <a:solidFill>
                  <a:schemeClr val="accent1"/>
                </a:solidFill>
              </a:rPr>
              <a:t>3542 gebede UIC 73 </a:t>
            </a:r>
            <a:r>
              <a:rPr lang="tr-TR" dirty="0" err="1" smtClean="0">
                <a:solidFill>
                  <a:schemeClr val="accent1"/>
                </a:solidFill>
              </a:rPr>
              <a:t>mcg</a:t>
            </a:r>
            <a:r>
              <a:rPr lang="tr-TR" dirty="0" smtClean="0">
                <a:solidFill>
                  <a:schemeClr val="accent1"/>
                </a:solidFill>
              </a:rPr>
              <a:t>/l </a:t>
            </a:r>
          </a:p>
          <a:p>
            <a:pPr lvl="1" algn="ctr"/>
            <a:r>
              <a:rPr lang="mr-IN" dirty="0" smtClean="0">
                <a:solidFill>
                  <a:schemeClr val="accent1"/>
                </a:solidFill>
              </a:rPr>
              <a:t>%36.6 &lt;50 </a:t>
            </a:r>
            <a:r>
              <a:rPr lang="mr-IN" dirty="0" err="1" smtClean="0">
                <a:solidFill>
                  <a:schemeClr val="accent1"/>
                </a:solidFill>
              </a:rPr>
              <a:t>mcg</a:t>
            </a:r>
            <a:r>
              <a:rPr lang="mr-IN" dirty="0" smtClean="0">
                <a:solidFill>
                  <a:schemeClr val="accent1"/>
                </a:solidFill>
              </a:rPr>
              <a:t>/</a:t>
            </a:r>
            <a:r>
              <a:rPr lang="mr-IN" dirty="0" err="1" smtClean="0">
                <a:solidFill>
                  <a:schemeClr val="accent1"/>
                </a:solidFill>
              </a:rPr>
              <a:t>l</a:t>
            </a:r>
            <a:endParaRPr lang="mr-IN" dirty="0" smtClean="0">
              <a:solidFill>
                <a:schemeClr val="accent1"/>
              </a:solidFill>
            </a:endParaRPr>
          </a:p>
          <a:p>
            <a:pPr lvl="1" algn="ctr"/>
            <a:r>
              <a:rPr lang="mr-IN" dirty="0" smtClean="0">
                <a:solidFill>
                  <a:schemeClr val="accent1"/>
                </a:solidFill>
              </a:rPr>
              <a:t>%90.7 &lt;150 </a:t>
            </a:r>
            <a:r>
              <a:rPr lang="mr-IN" dirty="0" err="1" smtClean="0">
                <a:solidFill>
                  <a:schemeClr val="accent1"/>
                </a:solidFill>
              </a:rPr>
              <a:t>mcg</a:t>
            </a:r>
            <a:r>
              <a:rPr lang="mr-IN" dirty="0" smtClean="0">
                <a:solidFill>
                  <a:schemeClr val="accent1"/>
                </a:solidFill>
              </a:rPr>
              <a:t>/</a:t>
            </a:r>
            <a:r>
              <a:rPr lang="mr-IN" dirty="0" err="1" smtClean="0">
                <a:solidFill>
                  <a:schemeClr val="accent1"/>
                </a:solidFill>
              </a:rPr>
              <a:t>l</a:t>
            </a:r>
            <a:endParaRPr lang="tr-T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73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191"/>
    </mc:Choice>
    <mc:Fallback xmlns="">
      <p:transition spd="slow" advTm="3119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Ölçüm gerekli mi?</a:t>
            </a:r>
          </a:p>
          <a:p>
            <a:pPr lvl="1"/>
            <a:r>
              <a:rPr lang="tr-TR" dirty="0"/>
              <a:t>Sıvı alımıyla ve diyetle idrarda iyot konsantrasyonu değişir.</a:t>
            </a:r>
          </a:p>
          <a:p>
            <a:pPr lvl="1"/>
            <a:r>
              <a:rPr lang="tr-TR" dirty="0"/>
              <a:t>Popülasyonun iyot durumunu yansıtır, kişisel veriyi yansıtmaz.</a:t>
            </a:r>
          </a:p>
          <a:p>
            <a:pPr lvl="1"/>
            <a:r>
              <a:rPr lang="tr-TR" dirty="0"/>
              <a:t>İyot preparatı alınmışsa yüksek.</a:t>
            </a:r>
          </a:p>
          <a:p>
            <a:pPr lvl="1"/>
            <a:r>
              <a:rPr lang="tr-TR" dirty="0"/>
              <a:t>İyot alımı yeterli olan gebede zararlı değil.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4901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Omega</a:t>
            </a:r>
            <a:r>
              <a:rPr lang="tr-TR" dirty="0" smtClean="0"/>
              <a:t> 3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ALA </a:t>
            </a:r>
            <a:r>
              <a:rPr lang="tr-TR" dirty="0" smtClean="0"/>
              <a:t>,EPA’ya </a:t>
            </a:r>
            <a:r>
              <a:rPr lang="tr-TR" dirty="0"/>
              <a:t>o da </a:t>
            </a:r>
            <a:r>
              <a:rPr lang="tr-TR" dirty="0" err="1"/>
              <a:t>DHA’ya</a:t>
            </a:r>
            <a:r>
              <a:rPr lang="tr-TR" dirty="0"/>
              <a:t> çevrilir (çevrim yetersiz ve yavaş)</a:t>
            </a:r>
          </a:p>
          <a:p>
            <a:r>
              <a:rPr lang="tr-TR" dirty="0"/>
              <a:t>Gebeliğin ikinci yarısında </a:t>
            </a:r>
            <a:r>
              <a:rPr lang="tr-TR" dirty="0" err="1"/>
              <a:t>fetal</a:t>
            </a:r>
            <a:r>
              <a:rPr lang="tr-TR" dirty="0"/>
              <a:t> ihtiyaç 50-70 mg DHA/gün.</a:t>
            </a:r>
          </a:p>
          <a:p>
            <a:r>
              <a:rPr lang="tr-TR" dirty="0"/>
              <a:t>En az günde 200 mg DHA </a:t>
            </a:r>
            <a:r>
              <a:rPr lang="tr-TR" sz="1400" dirty="0"/>
              <a:t>(World </a:t>
            </a:r>
            <a:r>
              <a:rPr lang="tr-TR" sz="1400" dirty="0" err="1"/>
              <a:t>Association</a:t>
            </a:r>
            <a:r>
              <a:rPr lang="tr-TR" sz="1400" dirty="0"/>
              <a:t> of </a:t>
            </a:r>
            <a:r>
              <a:rPr lang="tr-TR" sz="1400" dirty="0" err="1"/>
              <a:t>Perinatal</a:t>
            </a:r>
            <a:r>
              <a:rPr lang="tr-TR" sz="1400" dirty="0"/>
              <a:t> </a:t>
            </a:r>
            <a:r>
              <a:rPr lang="tr-TR" sz="1400" dirty="0" err="1"/>
              <a:t>Medicine</a:t>
            </a:r>
            <a:r>
              <a:rPr lang="tr-TR" sz="1400" dirty="0"/>
              <a:t> </a:t>
            </a:r>
            <a:r>
              <a:rPr lang="tr-TR" sz="1400" dirty="0" err="1"/>
              <a:t>Dietary</a:t>
            </a:r>
            <a:r>
              <a:rPr lang="tr-TR" sz="1400" dirty="0"/>
              <a:t> </a:t>
            </a:r>
            <a:r>
              <a:rPr lang="tr-TR" sz="1400" dirty="0" err="1"/>
              <a:t>Guidelines</a:t>
            </a:r>
            <a:r>
              <a:rPr lang="tr-TR" sz="1400" dirty="0"/>
              <a:t> </a:t>
            </a:r>
            <a:r>
              <a:rPr lang="tr-TR" sz="1400" dirty="0" err="1"/>
              <a:t>Working</a:t>
            </a:r>
            <a:r>
              <a:rPr lang="tr-TR" sz="1400" dirty="0"/>
              <a:t> </a:t>
            </a:r>
            <a:r>
              <a:rPr lang="tr-TR" sz="1400" dirty="0" err="1"/>
              <a:t>Group</a:t>
            </a:r>
            <a:r>
              <a:rPr lang="tr-TR" sz="1400" dirty="0"/>
              <a:t>)</a:t>
            </a:r>
          </a:p>
          <a:p>
            <a:r>
              <a:rPr lang="tr-TR" dirty="0"/>
              <a:t>Haftada 340 g deniz ürünü: 200 mg DHA/gün</a:t>
            </a:r>
          </a:p>
          <a:p>
            <a:r>
              <a:rPr lang="tr-TR" dirty="0"/>
              <a:t>Haftada 2 porsiyon deniz ürünü, &gt;150 mg deniz ürünü (SOGC)</a:t>
            </a:r>
          </a:p>
          <a:p>
            <a:r>
              <a:rPr lang="tr-TR" dirty="0"/>
              <a:t>Köpek balığı, kılıç balığı, kiremit balığı, iri uskumru </a:t>
            </a:r>
            <a:r>
              <a:rPr lang="tr-TR" dirty="0" err="1"/>
              <a:t>civadan</a:t>
            </a:r>
            <a:r>
              <a:rPr lang="tr-TR" dirty="0"/>
              <a:t> zengin</a:t>
            </a:r>
          </a:p>
          <a:p>
            <a:r>
              <a:rPr lang="tr-TR" dirty="0"/>
              <a:t>Ağır metal içermeyen </a:t>
            </a:r>
            <a:r>
              <a:rPr lang="tr-TR" dirty="0" err="1"/>
              <a:t>balıkdan</a:t>
            </a:r>
            <a:r>
              <a:rPr lang="tr-TR" dirty="0"/>
              <a:t> elde edilmiş balık yağı preparatları kullanılmalı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8893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127"/>
    </mc:Choice>
    <mc:Fallback xmlns="">
      <p:transition spd="slow" advTm="67127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Potansiyel faydaları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Kognitif ve </a:t>
            </a:r>
            <a:r>
              <a:rPr lang="tr-TR" dirty="0" err="1" smtClean="0"/>
              <a:t>vizuel</a:t>
            </a:r>
            <a:r>
              <a:rPr lang="tr-TR" dirty="0" smtClean="0"/>
              <a:t> gelişme </a:t>
            </a:r>
          </a:p>
          <a:p>
            <a:r>
              <a:rPr lang="tr-TR" dirty="0" err="1" smtClean="0"/>
              <a:t>Preterm</a:t>
            </a:r>
            <a:r>
              <a:rPr lang="tr-TR" dirty="0" smtClean="0"/>
              <a:t> </a:t>
            </a:r>
            <a:r>
              <a:rPr lang="tr-TR" dirty="0"/>
              <a:t>doğum</a:t>
            </a:r>
          </a:p>
          <a:p>
            <a:r>
              <a:rPr lang="tr-TR" dirty="0" err="1"/>
              <a:t>Preeklampsi</a:t>
            </a:r>
            <a:endParaRPr lang="tr-TR" dirty="0"/>
          </a:p>
          <a:p>
            <a:r>
              <a:rPr lang="tr-TR" dirty="0"/>
              <a:t>Düşük ağırlıklı doğum</a:t>
            </a:r>
          </a:p>
          <a:p>
            <a:r>
              <a:rPr lang="tr-TR" dirty="0" err="1"/>
              <a:t>Neonatal</a:t>
            </a:r>
            <a:r>
              <a:rPr lang="tr-TR" dirty="0"/>
              <a:t> alerji (</a:t>
            </a:r>
            <a:r>
              <a:rPr lang="tr-TR" dirty="0" err="1"/>
              <a:t>laktasyonda</a:t>
            </a:r>
            <a:r>
              <a:rPr lang="tr-TR" dirty="0"/>
              <a:t> kullanımı)</a:t>
            </a:r>
          </a:p>
          <a:p>
            <a:r>
              <a:rPr lang="tr-TR" dirty="0" err="1"/>
              <a:t>Perinatal</a:t>
            </a:r>
            <a:r>
              <a:rPr lang="tr-TR" dirty="0"/>
              <a:t> depresyon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9037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10"/>
    </mc:Choice>
    <mc:Fallback xmlns="">
      <p:transition spd="slow" advTm="1291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Potansiyel faydaları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2015 </a:t>
            </a:r>
            <a:r>
              <a:rPr lang="tr-TR" dirty="0" err="1"/>
              <a:t>Cochrane</a:t>
            </a:r>
            <a:r>
              <a:rPr lang="tr-TR" dirty="0"/>
              <a:t>: </a:t>
            </a:r>
          </a:p>
          <a:p>
            <a:pPr lvl="1"/>
            <a:r>
              <a:rPr lang="tr-TR" dirty="0"/>
              <a:t>Yüksek riskli bebeklerde gıda alerjisi ve </a:t>
            </a:r>
            <a:r>
              <a:rPr lang="tr-TR" dirty="0" err="1"/>
              <a:t>ekzemada</a:t>
            </a:r>
            <a:r>
              <a:rPr lang="tr-TR" dirty="0"/>
              <a:t> çok hafif düşüş</a:t>
            </a:r>
          </a:p>
          <a:p>
            <a:pPr lvl="1"/>
            <a:r>
              <a:rPr lang="tr-TR" dirty="0"/>
              <a:t>Yan etki görülmemiş</a:t>
            </a:r>
          </a:p>
          <a:p>
            <a:r>
              <a:rPr lang="tr-TR" dirty="0"/>
              <a:t>2017 </a:t>
            </a:r>
            <a:r>
              <a:rPr lang="tr-TR" dirty="0" err="1"/>
              <a:t>Cochrane</a:t>
            </a:r>
            <a:r>
              <a:rPr lang="tr-TR" dirty="0"/>
              <a:t>: </a:t>
            </a:r>
          </a:p>
          <a:p>
            <a:pPr lvl="1"/>
            <a:r>
              <a:rPr lang="tr-TR" dirty="0"/>
              <a:t>&lt;34 haftada </a:t>
            </a:r>
            <a:r>
              <a:rPr lang="tr-TR" dirty="0" err="1"/>
              <a:t>preterm</a:t>
            </a:r>
            <a:r>
              <a:rPr lang="tr-TR" dirty="0"/>
              <a:t> doğum RR 0.61</a:t>
            </a:r>
          </a:p>
          <a:p>
            <a:pPr lvl="1"/>
            <a:r>
              <a:rPr lang="tr-TR" dirty="0"/>
              <a:t>&lt;37 haftada </a:t>
            </a:r>
            <a:r>
              <a:rPr lang="tr-TR" dirty="0" err="1"/>
              <a:t>preterm</a:t>
            </a:r>
            <a:r>
              <a:rPr lang="tr-TR" dirty="0"/>
              <a:t> doğum RR 0.92</a:t>
            </a:r>
          </a:p>
          <a:p>
            <a:pPr lvl="1"/>
            <a:r>
              <a:rPr lang="tr-TR" dirty="0"/>
              <a:t>Ama &gt;42 hafta uzamış gebelik RR 1.57</a:t>
            </a:r>
          </a:p>
          <a:p>
            <a:pPr lvl="1"/>
            <a:r>
              <a:rPr lang="tr-TR" dirty="0" err="1"/>
              <a:t>Preeklampsi</a:t>
            </a:r>
            <a:r>
              <a:rPr lang="tr-TR" dirty="0"/>
              <a:t>, </a:t>
            </a:r>
            <a:r>
              <a:rPr lang="tr-TR" dirty="0" err="1"/>
              <a:t>maternal</a:t>
            </a:r>
            <a:r>
              <a:rPr lang="tr-TR" dirty="0"/>
              <a:t> depresyon, </a:t>
            </a:r>
            <a:r>
              <a:rPr lang="tr-TR" dirty="0" err="1"/>
              <a:t>fetal</a:t>
            </a:r>
            <a:r>
              <a:rPr lang="tr-TR" dirty="0"/>
              <a:t> gelişimde anlamlı fark yok.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0003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540"/>
    </mc:Choice>
    <mc:Fallback xmlns="">
      <p:transition spd="slow" advTm="2354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Omega</a:t>
            </a:r>
            <a:r>
              <a:rPr lang="tr-TR" dirty="0" smtClean="0"/>
              <a:t> 3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Gebelikteki faydaları ile </a:t>
            </a:r>
            <a:r>
              <a:rPr lang="tr-TR" dirty="0" err="1"/>
              <a:t>iligili</a:t>
            </a:r>
            <a:r>
              <a:rPr lang="tr-TR" dirty="0"/>
              <a:t> yeterli kanıt </a:t>
            </a:r>
            <a:r>
              <a:rPr lang="tr-TR" dirty="0" smtClean="0"/>
              <a:t>yok</a:t>
            </a:r>
          </a:p>
          <a:p>
            <a:r>
              <a:rPr lang="tr-TR" dirty="0"/>
              <a:t>Avustralya: </a:t>
            </a:r>
            <a:r>
              <a:rPr lang="tr-TR" dirty="0" err="1"/>
              <a:t>Dietle</a:t>
            </a:r>
            <a:r>
              <a:rPr lang="tr-TR" dirty="0"/>
              <a:t> yeterli </a:t>
            </a:r>
            <a:r>
              <a:rPr lang="tr-TR" dirty="0" err="1"/>
              <a:t>omega</a:t>
            </a:r>
            <a:r>
              <a:rPr lang="tr-TR" dirty="0"/>
              <a:t> 3 almayana destek önerilebilir</a:t>
            </a:r>
          </a:p>
          <a:p>
            <a:r>
              <a:rPr lang="tr-TR" dirty="0"/>
              <a:t>Kanada: Haftada en az 150 mg balık </a:t>
            </a:r>
            <a:r>
              <a:rPr lang="tr-TR" dirty="0" smtClean="0"/>
              <a:t>yenmeli</a:t>
            </a:r>
            <a:endParaRPr lang="tr-TR" b="1" dirty="0"/>
          </a:p>
          <a:p>
            <a:r>
              <a:rPr lang="tr-TR" dirty="0"/>
              <a:t>Doz, kullanıma başlanacağı hafta?</a:t>
            </a:r>
          </a:p>
          <a:p>
            <a:r>
              <a:rPr lang="tr-TR" dirty="0"/>
              <a:t>Yüksek riskli gruba mı? Herkese mi?</a:t>
            </a:r>
          </a:p>
          <a:p>
            <a:r>
              <a:rPr lang="tr-TR" dirty="0"/>
              <a:t>Kişiselleştirilmeli</a:t>
            </a:r>
          </a:p>
          <a:p>
            <a:r>
              <a:rPr lang="tr-TR" dirty="0" err="1"/>
              <a:t>Dietle</a:t>
            </a:r>
            <a:r>
              <a:rPr lang="tr-TR" dirty="0"/>
              <a:t> yeterli DHA almayan kişilere önerilebilir.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9910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148"/>
    </mc:Choice>
    <mc:Fallback xmlns="">
      <p:transition spd="slow" advTm="37148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184" y="382384"/>
            <a:ext cx="8656679" cy="5728855"/>
          </a:xfrm>
        </p:spPr>
      </p:pic>
    </p:spTree>
    <p:extLst>
      <p:ext uri="{BB962C8B-B14F-4D97-AF65-F5344CB8AC3E}">
        <p14:creationId xmlns:p14="http://schemas.microsoft.com/office/powerpoint/2010/main" val="177158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295"/>
    </mc:Choice>
    <mc:Fallback xmlns="">
      <p:transition spd="slow" advTm="43295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 vitamini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Ergokalsiferol</a:t>
            </a:r>
            <a:r>
              <a:rPr lang="tr-TR" dirty="0"/>
              <a:t>: Vitamin D</a:t>
            </a:r>
            <a:r>
              <a:rPr lang="tr-TR" baseline="-25000" dirty="0"/>
              <a:t>2</a:t>
            </a:r>
            <a:r>
              <a:rPr lang="tr-TR" dirty="0"/>
              <a:t> (süt, yağlı balık, yumurta)</a:t>
            </a:r>
          </a:p>
          <a:p>
            <a:r>
              <a:rPr lang="tr-TR" dirty="0" err="1"/>
              <a:t>Kolekalsiferol</a:t>
            </a:r>
            <a:r>
              <a:rPr lang="tr-TR" dirty="0"/>
              <a:t>: Vitamin D</a:t>
            </a:r>
            <a:r>
              <a:rPr lang="tr-TR" baseline="-25000" dirty="0"/>
              <a:t>3 </a:t>
            </a:r>
            <a:r>
              <a:rPr lang="tr-TR" dirty="0"/>
              <a:t>(deride sentezlenir)</a:t>
            </a:r>
          </a:p>
          <a:p>
            <a:r>
              <a:rPr lang="tr-TR" dirty="0"/>
              <a:t>Eksikliğinin nedenleri: Diyetle yetersiz alımı, yeterli güneş ışığı almama, yağ </a:t>
            </a:r>
            <a:r>
              <a:rPr lang="tr-TR" dirty="0" err="1"/>
              <a:t>malabsorpsiyonu</a:t>
            </a:r>
            <a:r>
              <a:rPr lang="tr-TR" dirty="0"/>
              <a:t>, karaciğerde ve böbrekte aktif forma dönüşmemesi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1761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85"/>
    </mc:Choice>
    <mc:Fallback xmlns="">
      <p:transition spd="slow" advTm="15485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 vitamini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Gebelik kaybı, </a:t>
            </a:r>
            <a:r>
              <a:rPr lang="tr-TR" dirty="0" err="1"/>
              <a:t>preeklampsi</a:t>
            </a:r>
            <a:r>
              <a:rPr lang="tr-TR" dirty="0"/>
              <a:t>, GDM, </a:t>
            </a:r>
            <a:r>
              <a:rPr lang="tr-TR" dirty="0" err="1"/>
              <a:t>maternal</a:t>
            </a:r>
            <a:r>
              <a:rPr lang="tr-TR" dirty="0"/>
              <a:t> enfeksiyon, </a:t>
            </a:r>
            <a:r>
              <a:rPr lang="tr-TR" dirty="0" err="1"/>
              <a:t>preterm</a:t>
            </a:r>
            <a:r>
              <a:rPr lang="tr-TR" dirty="0"/>
              <a:t> doğum, SGA, </a:t>
            </a:r>
            <a:r>
              <a:rPr lang="tr-TR" dirty="0" err="1"/>
              <a:t>neonatal</a:t>
            </a:r>
            <a:r>
              <a:rPr lang="tr-TR" dirty="0"/>
              <a:t> </a:t>
            </a:r>
            <a:r>
              <a:rPr lang="tr-TR" dirty="0" err="1"/>
              <a:t>hipokalsemi</a:t>
            </a:r>
            <a:r>
              <a:rPr lang="tr-TR" dirty="0"/>
              <a:t>, </a:t>
            </a:r>
            <a:r>
              <a:rPr lang="tr-TR" dirty="0" err="1"/>
              <a:t>infantil</a:t>
            </a:r>
            <a:r>
              <a:rPr lang="tr-TR" dirty="0"/>
              <a:t> </a:t>
            </a:r>
            <a:r>
              <a:rPr lang="tr-TR" dirty="0" err="1"/>
              <a:t>rikets</a:t>
            </a:r>
            <a:r>
              <a:rPr lang="tr-TR" dirty="0"/>
              <a:t>, astım, </a:t>
            </a:r>
            <a:r>
              <a:rPr lang="tr-TR" dirty="0" err="1"/>
              <a:t>mental</a:t>
            </a:r>
            <a:r>
              <a:rPr lang="tr-TR" dirty="0"/>
              <a:t> </a:t>
            </a:r>
            <a:r>
              <a:rPr lang="tr-TR" dirty="0" err="1"/>
              <a:t>retardasyon</a:t>
            </a:r>
            <a:r>
              <a:rPr lang="tr-TR" dirty="0"/>
              <a:t> gelişebilir</a:t>
            </a:r>
          </a:p>
          <a:p>
            <a:r>
              <a:rPr lang="tr-TR" dirty="0"/>
              <a:t>24 çalışma- </a:t>
            </a:r>
            <a:r>
              <a:rPr lang="tr-TR" dirty="0" err="1"/>
              <a:t>metaanaliz</a:t>
            </a:r>
            <a:r>
              <a:rPr lang="tr-TR" dirty="0"/>
              <a:t>: &lt;50 </a:t>
            </a:r>
            <a:r>
              <a:rPr lang="tr-TR" dirty="0" err="1"/>
              <a:t>nmol</a:t>
            </a:r>
            <a:r>
              <a:rPr lang="tr-TR" dirty="0"/>
              <a:t>/l</a:t>
            </a:r>
          </a:p>
          <a:p>
            <a:pPr lvl="1"/>
            <a:r>
              <a:rPr lang="tr-TR" dirty="0" err="1"/>
              <a:t>Preeklampsi</a:t>
            </a:r>
            <a:r>
              <a:rPr lang="tr-TR" dirty="0"/>
              <a:t>  OR 2.09</a:t>
            </a:r>
          </a:p>
          <a:p>
            <a:pPr lvl="1"/>
            <a:r>
              <a:rPr lang="tr-TR" dirty="0"/>
              <a:t>GDM OR 1.38</a:t>
            </a:r>
          </a:p>
          <a:p>
            <a:pPr lvl="1"/>
            <a:r>
              <a:rPr lang="tr-TR" dirty="0" err="1"/>
              <a:t>Preterm</a:t>
            </a:r>
            <a:r>
              <a:rPr lang="tr-TR" dirty="0"/>
              <a:t> OR 1.58</a:t>
            </a:r>
          </a:p>
          <a:p>
            <a:pPr lvl="1"/>
            <a:r>
              <a:rPr lang="tr-TR" dirty="0"/>
              <a:t>SGA OR 1.52</a:t>
            </a:r>
          </a:p>
          <a:p>
            <a:pPr marL="0" indent="0">
              <a:buNone/>
            </a:pPr>
            <a:r>
              <a:rPr lang="tr-TR" sz="1800" dirty="0"/>
              <a:t>(</a:t>
            </a:r>
            <a:r>
              <a:rPr lang="tr-TR" sz="1800" dirty="0" err="1"/>
              <a:t>Wei</a:t>
            </a:r>
            <a:r>
              <a:rPr lang="tr-TR" sz="1800" dirty="0"/>
              <a:t> et al, </a:t>
            </a:r>
            <a:r>
              <a:rPr lang="tr-TR" sz="1800" dirty="0" err="1"/>
              <a:t>Metrnal</a:t>
            </a:r>
            <a:r>
              <a:rPr lang="tr-TR" sz="1800" dirty="0"/>
              <a:t> </a:t>
            </a:r>
            <a:r>
              <a:rPr lang="tr-TR" sz="1800" dirty="0" err="1"/>
              <a:t>Fetal</a:t>
            </a:r>
            <a:r>
              <a:rPr lang="tr-TR" sz="1800" dirty="0"/>
              <a:t> </a:t>
            </a:r>
            <a:r>
              <a:rPr lang="tr-TR" sz="1800" dirty="0" err="1"/>
              <a:t>Med</a:t>
            </a:r>
            <a:r>
              <a:rPr lang="tr-TR" sz="1800" dirty="0"/>
              <a:t>, 2013)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0735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081"/>
    </mc:Choice>
    <mc:Fallback xmlns="">
      <p:transition spd="slow" advTm="27081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990600" y="1028343"/>
            <a:ext cx="108813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/>
              <a:t>Replasman</a:t>
            </a:r>
            <a:r>
              <a:rPr lang="tr-TR" dirty="0"/>
              <a:t> hem </a:t>
            </a:r>
            <a:r>
              <a:rPr lang="tr-TR" dirty="0" err="1"/>
              <a:t>maternal</a:t>
            </a:r>
            <a:r>
              <a:rPr lang="tr-TR" dirty="0"/>
              <a:t> hem </a:t>
            </a:r>
            <a:r>
              <a:rPr lang="tr-TR" dirty="0" err="1"/>
              <a:t>fetal</a:t>
            </a:r>
            <a:r>
              <a:rPr lang="tr-TR" dirty="0"/>
              <a:t> D vitamini seviyesini arttırır</a:t>
            </a:r>
          </a:p>
          <a:p>
            <a:r>
              <a:rPr lang="tr-TR" dirty="0"/>
              <a:t>13 RCT- </a:t>
            </a:r>
          </a:p>
          <a:p>
            <a:pPr lvl="1"/>
            <a:r>
              <a:rPr lang="tr-TR" dirty="0" err="1"/>
              <a:t>Fetal</a:t>
            </a:r>
            <a:r>
              <a:rPr lang="tr-TR" dirty="0"/>
              <a:t> doğum ağırlığında küçük bir artış (107 g)</a:t>
            </a:r>
          </a:p>
          <a:p>
            <a:pPr lvl="1"/>
            <a:r>
              <a:rPr lang="tr-TR" dirty="0" err="1"/>
              <a:t>Preterm</a:t>
            </a:r>
            <a:r>
              <a:rPr lang="tr-TR" dirty="0"/>
              <a:t>, </a:t>
            </a:r>
            <a:r>
              <a:rPr lang="tr-TR" dirty="0" err="1"/>
              <a:t>preeklampsi</a:t>
            </a:r>
            <a:r>
              <a:rPr lang="tr-TR" dirty="0"/>
              <a:t>, FGR, SGA, GDM ve sezaryen oranları aynı</a:t>
            </a:r>
          </a:p>
          <a:p>
            <a:pPr lvl="1"/>
            <a:r>
              <a:rPr lang="tr-TR" dirty="0"/>
              <a:t>Heterojen gruplar</a:t>
            </a:r>
          </a:p>
          <a:p>
            <a:pPr lvl="1"/>
            <a:r>
              <a:rPr lang="tr-TR" dirty="0"/>
              <a:t>Daha fazla </a:t>
            </a:r>
            <a:r>
              <a:rPr lang="tr-TR" dirty="0" err="1"/>
              <a:t>RCT’ye</a:t>
            </a:r>
            <a:r>
              <a:rPr lang="tr-TR" dirty="0"/>
              <a:t> ihtiyaç var</a:t>
            </a:r>
          </a:p>
          <a:p>
            <a:pPr lvl="1"/>
            <a:r>
              <a:rPr lang="tr-TR" dirty="0"/>
              <a:t>(</a:t>
            </a:r>
            <a:r>
              <a:rPr lang="tr-TR" dirty="0" err="1"/>
              <a:t>Perez</a:t>
            </a:r>
            <a:r>
              <a:rPr lang="tr-TR" dirty="0"/>
              <a:t>-Lopez et al, </a:t>
            </a:r>
            <a:r>
              <a:rPr lang="tr-TR" dirty="0" err="1"/>
              <a:t>Fertil</a:t>
            </a:r>
            <a:r>
              <a:rPr lang="tr-TR" dirty="0"/>
              <a:t> Steril, 2015)</a:t>
            </a:r>
          </a:p>
          <a:p>
            <a:r>
              <a:rPr lang="tr-TR" dirty="0"/>
              <a:t>2016, </a:t>
            </a:r>
            <a:r>
              <a:rPr lang="tr-TR" dirty="0" err="1"/>
              <a:t>Cochrane</a:t>
            </a:r>
            <a:r>
              <a:rPr lang="tr-TR" dirty="0"/>
              <a:t>:</a:t>
            </a:r>
          </a:p>
          <a:p>
            <a:pPr lvl="1"/>
            <a:r>
              <a:rPr lang="tr-TR" dirty="0" err="1"/>
              <a:t>Preeklampsi</a:t>
            </a:r>
            <a:r>
              <a:rPr lang="tr-TR" dirty="0"/>
              <a:t> RR 0.52</a:t>
            </a:r>
          </a:p>
          <a:p>
            <a:pPr lvl="1"/>
            <a:r>
              <a:rPr lang="tr-TR" dirty="0"/>
              <a:t>GDM RR 0.43</a:t>
            </a:r>
          </a:p>
          <a:p>
            <a:pPr lvl="1"/>
            <a:r>
              <a:rPr lang="tr-TR" dirty="0" err="1"/>
              <a:t>Preterm</a:t>
            </a:r>
            <a:r>
              <a:rPr lang="tr-TR" dirty="0"/>
              <a:t> doğum RR 0.36</a:t>
            </a:r>
          </a:p>
          <a:p>
            <a:pPr lvl="1"/>
            <a:r>
              <a:rPr lang="tr-TR" dirty="0"/>
              <a:t>SGA RR 0.4</a:t>
            </a:r>
          </a:p>
          <a:p>
            <a:pPr lvl="1"/>
            <a:r>
              <a:rPr lang="tr-TR" dirty="0"/>
              <a:t>C/S, ölü doğum, </a:t>
            </a:r>
            <a:r>
              <a:rPr lang="tr-TR" dirty="0" err="1"/>
              <a:t>neonatal</a:t>
            </a:r>
            <a:r>
              <a:rPr lang="tr-TR" dirty="0"/>
              <a:t> ölüm aynı</a:t>
            </a:r>
          </a:p>
          <a:p>
            <a:pPr lvl="1"/>
            <a:r>
              <a:rPr lang="tr-TR" dirty="0" err="1"/>
              <a:t>Ca</a:t>
            </a:r>
            <a:r>
              <a:rPr lang="tr-TR" dirty="0"/>
              <a:t> ile beraber </a:t>
            </a:r>
            <a:r>
              <a:rPr lang="tr-TR" dirty="0" err="1"/>
              <a:t>preeklampsi</a:t>
            </a:r>
            <a:r>
              <a:rPr lang="tr-TR" dirty="0"/>
              <a:t> RR 0.5 ama </a:t>
            </a:r>
            <a:r>
              <a:rPr lang="tr-TR" dirty="0" err="1"/>
              <a:t>preterm</a:t>
            </a:r>
            <a:r>
              <a:rPr lang="tr-TR" dirty="0"/>
              <a:t> doğum RR 1.5. </a:t>
            </a:r>
          </a:p>
          <a:p>
            <a:pPr lvl="1"/>
            <a:r>
              <a:rPr lang="tr-TR" dirty="0"/>
              <a:t>Çalışmaların kalitesi yetersiz, daha fazla </a:t>
            </a:r>
            <a:r>
              <a:rPr lang="tr-TR" dirty="0" err="1"/>
              <a:t>RCT’ye</a:t>
            </a:r>
            <a:r>
              <a:rPr lang="tr-TR" dirty="0"/>
              <a:t> ihtiyaç var</a:t>
            </a:r>
          </a:p>
        </p:txBody>
      </p:sp>
    </p:spTree>
    <p:extLst>
      <p:ext uri="{BB962C8B-B14F-4D97-AF65-F5344CB8AC3E}">
        <p14:creationId xmlns:p14="http://schemas.microsoft.com/office/powerpoint/2010/main" val="155307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 vitamini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IOM: </a:t>
            </a:r>
            <a:r>
              <a:rPr lang="tr-TR" dirty="0"/>
              <a:t>gebelikte ve </a:t>
            </a:r>
            <a:r>
              <a:rPr lang="tr-TR" dirty="0" err="1" smtClean="0"/>
              <a:t>laktasyonda</a:t>
            </a:r>
            <a:r>
              <a:rPr lang="tr-TR" dirty="0" smtClean="0"/>
              <a:t> 15 </a:t>
            </a:r>
            <a:r>
              <a:rPr lang="tr-TR" dirty="0" err="1" smtClean="0"/>
              <a:t>mcg</a:t>
            </a:r>
            <a:r>
              <a:rPr lang="tr-TR" dirty="0" smtClean="0"/>
              <a:t>- </a:t>
            </a:r>
            <a:r>
              <a:rPr lang="tr-TR" dirty="0"/>
              <a:t>600 IU/gün (2010)</a:t>
            </a:r>
          </a:p>
          <a:p>
            <a:r>
              <a:rPr lang="tr-TR" dirty="0"/>
              <a:t>4000 IU/güne kadar dozlarda güvenli (IOM,2010)</a:t>
            </a:r>
          </a:p>
          <a:p>
            <a:r>
              <a:rPr lang="tr-TR" dirty="0"/>
              <a:t>Haftalık 35000 U, tek bir doz 200000 U: yan etki bildirilmemiş.</a:t>
            </a:r>
          </a:p>
          <a:p>
            <a:r>
              <a:rPr lang="tr-TR" dirty="0"/>
              <a:t>WHO, 2017: </a:t>
            </a:r>
            <a:r>
              <a:rPr lang="tr-TR" dirty="0" err="1"/>
              <a:t>Maternal</a:t>
            </a:r>
            <a:r>
              <a:rPr lang="tr-TR" dirty="0"/>
              <a:t> ve </a:t>
            </a:r>
            <a:r>
              <a:rPr lang="tr-TR" dirty="0" err="1"/>
              <a:t>perinatal</a:t>
            </a:r>
            <a:r>
              <a:rPr lang="tr-TR" dirty="0"/>
              <a:t> sonuçları iyileştirmek amacıyla verilmemelidir</a:t>
            </a:r>
          </a:p>
          <a:p>
            <a:r>
              <a:rPr lang="tr-TR" dirty="0"/>
              <a:t>ACOG, 2011: Rutin olarak vermek için yeterli veri yok, yüksek risklilerde D vitamini düzeyi ölçülmeli.</a:t>
            </a:r>
          </a:p>
          <a:p>
            <a:r>
              <a:rPr lang="tr-TR" dirty="0"/>
              <a:t>RCOG, 2014: </a:t>
            </a:r>
          </a:p>
          <a:p>
            <a:pPr lvl="1"/>
            <a:r>
              <a:rPr lang="tr-TR" dirty="0"/>
              <a:t>Her gebeye 400 U/gün</a:t>
            </a:r>
          </a:p>
          <a:p>
            <a:pPr lvl="1"/>
            <a:r>
              <a:rPr lang="tr-TR" dirty="0"/>
              <a:t>Yüksek riskliye 1000 U/gün</a:t>
            </a:r>
          </a:p>
          <a:p>
            <a:pPr lvl="1"/>
            <a:r>
              <a:rPr lang="tr-TR" dirty="0" err="1"/>
              <a:t>Preeklampsi</a:t>
            </a:r>
            <a:r>
              <a:rPr lang="tr-TR" dirty="0"/>
              <a:t> için yüksek riskli gebeye 800U/gün + kalsiyum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8820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47"/>
    </mc:Choice>
    <mc:Fallback xmlns="">
      <p:transition spd="slow" advTm="30047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 vitamini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Ü</a:t>
            </a:r>
            <a:r>
              <a:rPr lang="tr-TR" dirty="0" smtClean="0"/>
              <a:t>lkemizdeki durum:</a:t>
            </a:r>
          </a:p>
          <a:p>
            <a:pPr lvl="1"/>
            <a:r>
              <a:rPr lang="tr-TR" dirty="0"/>
              <a:t>%27 annede ciddi (&lt;11 </a:t>
            </a:r>
            <a:r>
              <a:rPr lang="tr-TR" dirty="0" err="1"/>
              <a:t>ng</a:t>
            </a:r>
            <a:r>
              <a:rPr lang="tr-TR" dirty="0"/>
              <a:t>/ml), %54 annede orta  (11-25 </a:t>
            </a:r>
            <a:r>
              <a:rPr lang="tr-TR" dirty="0" err="1"/>
              <a:t>ng</a:t>
            </a:r>
            <a:r>
              <a:rPr lang="tr-TR" dirty="0"/>
              <a:t>/ml) derecede D vitamini eksikliği,</a:t>
            </a:r>
          </a:p>
          <a:p>
            <a:pPr lvl="1"/>
            <a:r>
              <a:rPr lang="tr-TR" dirty="0" smtClean="0"/>
              <a:t>%</a:t>
            </a:r>
            <a:r>
              <a:rPr lang="tr-TR" dirty="0"/>
              <a:t>64 </a:t>
            </a:r>
            <a:r>
              <a:rPr lang="tr-TR" dirty="0" err="1"/>
              <a:t>yenidoğanda</a:t>
            </a:r>
            <a:r>
              <a:rPr lang="tr-TR" dirty="0"/>
              <a:t> ciddi, %32 </a:t>
            </a:r>
            <a:r>
              <a:rPr lang="tr-TR" dirty="0" err="1"/>
              <a:t>yenidoğanda</a:t>
            </a:r>
            <a:r>
              <a:rPr lang="tr-TR" dirty="0"/>
              <a:t> orta derecede D vitamini eksiliği  (Ergür et al, 2009</a:t>
            </a:r>
            <a:r>
              <a:rPr lang="tr-TR" dirty="0" smtClean="0"/>
              <a:t>)</a:t>
            </a:r>
          </a:p>
          <a:p>
            <a:r>
              <a:rPr lang="tr-TR" dirty="0"/>
              <a:t>D vitamini </a:t>
            </a:r>
            <a:r>
              <a:rPr lang="tr-TR" dirty="0" err="1"/>
              <a:t>takiveyesinin</a:t>
            </a:r>
            <a:r>
              <a:rPr lang="tr-TR" dirty="0"/>
              <a:t> gebeliğe olan olumlu etkileri konusunda yeterli kanıt yoktur</a:t>
            </a:r>
          </a:p>
          <a:p>
            <a:r>
              <a:rPr lang="tr-TR" dirty="0"/>
              <a:t>Ülkemizdeki D vitamini eksikliğinin yaygınlığı göz önünde bulundurulduğunda gebelikte kullanılabilir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6324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81"/>
    </mc:Choice>
    <mc:Fallback xmlns="">
      <p:transition spd="slow" advTm="18581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90" y="67628"/>
            <a:ext cx="4732020" cy="6473501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858540" y="649356"/>
            <a:ext cx="1961322" cy="3046988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Bulantı</a:t>
            </a:r>
          </a:p>
          <a:p>
            <a:r>
              <a:rPr lang="tr-TR" sz="2400" dirty="0" smtClean="0"/>
              <a:t>Kusma</a:t>
            </a:r>
          </a:p>
          <a:p>
            <a:r>
              <a:rPr lang="tr-TR" sz="2400" dirty="0" smtClean="0"/>
              <a:t>Halsizlik</a:t>
            </a:r>
          </a:p>
          <a:p>
            <a:r>
              <a:rPr lang="tr-TR" sz="2400" dirty="0" smtClean="0"/>
              <a:t>Kabızlık</a:t>
            </a:r>
          </a:p>
          <a:p>
            <a:r>
              <a:rPr lang="tr-TR" sz="2400" dirty="0" smtClean="0"/>
              <a:t>Güçsüzlük</a:t>
            </a:r>
          </a:p>
          <a:p>
            <a:r>
              <a:rPr lang="tr-TR" sz="2400" dirty="0" smtClean="0"/>
              <a:t>Kilo kaybı</a:t>
            </a:r>
          </a:p>
          <a:p>
            <a:r>
              <a:rPr lang="tr-TR" sz="2400" dirty="0" err="1" smtClean="0"/>
              <a:t>Poliüri</a:t>
            </a:r>
            <a:endParaRPr lang="tr-TR" sz="2400" dirty="0" smtClean="0"/>
          </a:p>
          <a:p>
            <a:r>
              <a:rPr lang="tr-TR" sz="2400" dirty="0" err="1" smtClean="0"/>
              <a:t>Polidipsi</a:t>
            </a:r>
            <a:endParaRPr lang="tr-TR" sz="24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7036905" y="5208104"/>
            <a:ext cx="3856382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Diğer vitamin takviyelerine dikkat!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318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810"/>
    </mc:Choice>
    <mc:Fallback xmlns="">
      <p:transition spd="slow" advTm="2081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kalsiyum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/>
              <a:t>Gebelik sırasında kalsiyum alımının yetersiz </a:t>
            </a:r>
            <a:r>
              <a:rPr lang="tr-TR" sz="2400" dirty="0" err="1"/>
              <a:t>olduğu</a:t>
            </a:r>
            <a:r>
              <a:rPr lang="tr-TR" sz="2400" dirty="0"/>
              <a:t> bilinen gebelere </a:t>
            </a:r>
            <a:r>
              <a:rPr lang="tr-TR" sz="2400" dirty="0" smtClean="0"/>
              <a:t>(&lt;1,5 </a:t>
            </a:r>
            <a:r>
              <a:rPr lang="tr-TR" sz="2400" dirty="0"/>
              <a:t>-2 </a:t>
            </a:r>
            <a:r>
              <a:rPr lang="tr-TR" sz="2400" dirty="0" smtClean="0"/>
              <a:t>gram/gün) </a:t>
            </a:r>
          </a:p>
          <a:p>
            <a:r>
              <a:rPr lang="tr-TR" sz="2400" dirty="0"/>
              <a:t>Y</a:t>
            </a:r>
            <a:r>
              <a:rPr lang="tr-TR" sz="2400" dirty="0" smtClean="0"/>
              <a:t>emekler </a:t>
            </a:r>
            <a:r>
              <a:rPr lang="tr-TR" sz="2400" dirty="0"/>
              <a:t>ile birlikte 3 doz, toplam 1-1,5 gram/</a:t>
            </a:r>
            <a:r>
              <a:rPr lang="tr-TR" sz="2400" dirty="0" err="1"/>
              <a:t>gün</a:t>
            </a:r>
            <a:r>
              <a:rPr lang="tr-TR" sz="2400" dirty="0"/>
              <a:t> </a:t>
            </a:r>
            <a:endParaRPr lang="tr-TR" sz="2400" dirty="0" smtClean="0"/>
          </a:p>
          <a:p>
            <a:r>
              <a:rPr lang="tr-TR" sz="2400" dirty="0" smtClean="0"/>
              <a:t>Maksimum  2500 mg </a:t>
            </a:r>
          </a:p>
          <a:p>
            <a:r>
              <a:rPr lang="tr-TR" sz="2400" dirty="0" err="1" smtClean="0"/>
              <a:t>Gu</a:t>
            </a:r>
            <a:r>
              <a:rPr lang="tr-TR" sz="2400" dirty="0" err="1"/>
              <a:t>̈nlük</a:t>
            </a:r>
            <a:r>
              <a:rPr lang="tr-TR" sz="2400" dirty="0"/>
              <a:t> </a:t>
            </a:r>
            <a:r>
              <a:rPr lang="tr-TR" sz="2400" dirty="0" smtClean="0"/>
              <a:t>&gt;1000 </a:t>
            </a:r>
            <a:r>
              <a:rPr lang="tr-TR" sz="2400" dirty="0"/>
              <a:t>mg kalsiyum </a:t>
            </a:r>
            <a:r>
              <a:rPr lang="tr-TR" sz="2400" dirty="0" err="1"/>
              <a:t>desteği</a:t>
            </a:r>
            <a:r>
              <a:rPr lang="tr-TR" sz="2400" dirty="0"/>
              <a:t> </a:t>
            </a:r>
            <a:r>
              <a:rPr lang="tr-TR" sz="2400" dirty="0" err="1"/>
              <a:t>yüksek</a:t>
            </a:r>
            <a:r>
              <a:rPr lang="tr-TR" sz="2400" dirty="0"/>
              <a:t> kan basıncı, </a:t>
            </a:r>
            <a:r>
              <a:rPr lang="tr-TR" sz="2400" dirty="0" err="1"/>
              <a:t>preeklampsi</a:t>
            </a:r>
            <a:r>
              <a:rPr lang="tr-TR" sz="2400" dirty="0"/>
              <a:t> </a:t>
            </a:r>
            <a:r>
              <a:rPr lang="tr-TR" sz="2400"/>
              <a:t>riskini </a:t>
            </a:r>
            <a:r>
              <a:rPr lang="tr-TR" sz="2400" smtClean="0"/>
              <a:t>azaltabilir</a:t>
            </a:r>
            <a:r>
              <a:rPr lang="tr-TR" sz="2400" dirty="0" smtClean="0"/>
              <a:t>. (Cochrane,2017)</a:t>
            </a:r>
            <a:endParaRPr lang="tr-TR" sz="2400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4368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540"/>
    </mc:Choice>
    <mc:Fallback xmlns="">
      <p:transition spd="slow" advTm="5154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magnezyum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Kan basıncını dengesi, nükleik </a:t>
            </a:r>
            <a:r>
              <a:rPr lang="tr-TR" dirty="0" err="1" smtClean="0"/>
              <a:t>asid</a:t>
            </a:r>
            <a:r>
              <a:rPr lang="tr-TR" dirty="0" smtClean="0"/>
              <a:t> ve protein sentezi, </a:t>
            </a:r>
            <a:r>
              <a:rPr lang="tr-TR" dirty="0" err="1" smtClean="0"/>
              <a:t>vazomotor</a:t>
            </a:r>
            <a:r>
              <a:rPr lang="tr-TR" dirty="0" smtClean="0"/>
              <a:t> </a:t>
            </a:r>
            <a:r>
              <a:rPr lang="tr-TR" dirty="0" err="1" smtClean="0"/>
              <a:t>tonus</a:t>
            </a:r>
            <a:r>
              <a:rPr lang="tr-TR" dirty="0" smtClean="0"/>
              <a:t>, </a:t>
            </a:r>
            <a:r>
              <a:rPr lang="tr-TR" dirty="0" err="1" smtClean="0"/>
              <a:t>kardiak</a:t>
            </a:r>
            <a:r>
              <a:rPr lang="tr-TR" dirty="0" smtClean="0"/>
              <a:t> </a:t>
            </a:r>
            <a:r>
              <a:rPr lang="tr-TR" dirty="0" err="1" smtClean="0"/>
              <a:t>eksiabilite</a:t>
            </a:r>
            <a:r>
              <a:rPr lang="mr-IN" dirty="0" smtClean="0"/>
              <a:t>…</a:t>
            </a:r>
            <a:r>
              <a:rPr lang="tr-TR" dirty="0" smtClean="0"/>
              <a:t>.</a:t>
            </a:r>
          </a:p>
          <a:p>
            <a:r>
              <a:rPr lang="tr-TR" dirty="0" smtClean="0"/>
              <a:t>18. haftadan sonra iyonize ve total </a:t>
            </a:r>
            <a:r>
              <a:rPr lang="tr-TR" dirty="0" err="1" smtClean="0"/>
              <a:t>magnezum</a:t>
            </a:r>
            <a:r>
              <a:rPr lang="tr-TR" dirty="0" smtClean="0"/>
              <a:t> düşer (Arikan,1999)</a:t>
            </a:r>
          </a:p>
          <a:p>
            <a:r>
              <a:rPr lang="tr-TR" dirty="0" smtClean="0"/>
              <a:t>Mg desteği gebeliğe bağlı kramp, </a:t>
            </a:r>
            <a:r>
              <a:rPr lang="tr-TR" dirty="0" err="1" smtClean="0"/>
              <a:t>preeklampsi</a:t>
            </a:r>
            <a:r>
              <a:rPr lang="tr-TR" dirty="0" smtClean="0"/>
              <a:t> ve </a:t>
            </a:r>
            <a:r>
              <a:rPr lang="tr-TR" dirty="0" err="1" smtClean="0"/>
              <a:t>SGA’yı</a:t>
            </a:r>
            <a:r>
              <a:rPr lang="tr-TR" dirty="0" smtClean="0"/>
              <a:t> azaltır?</a:t>
            </a:r>
          </a:p>
          <a:p>
            <a:r>
              <a:rPr lang="tr-TR" dirty="0" smtClean="0"/>
              <a:t>2014 </a:t>
            </a:r>
            <a:r>
              <a:rPr lang="tr-TR" dirty="0" err="1" smtClean="0"/>
              <a:t>Cochrane</a:t>
            </a:r>
            <a:r>
              <a:rPr lang="tr-TR" dirty="0" smtClean="0"/>
              <a:t>: Gebelik sonuçları üzerinde faydası yok</a:t>
            </a:r>
          </a:p>
          <a:p>
            <a:r>
              <a:rPr lang="tr-TR" dirty="0" smtClean="0"/>
              <a:t>2012 </a:t>
            </a:r>
            <a:r>
              <a:rPr lang="tr-TR" dirty="0" err="1" smtClean="0"/>
              <a:t>Cochrane</a:t>
            </a:r>
            <a:r>
              <a:rPr lang="tr-TR" dirty="0" smtClean="0"/>
              <a:t>: Gebelik krampları üzerindeki etkisi çelişkili, daha fazla çalışmaya ihtiyaç var.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276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4" name="İçerik Yer Tutucusu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0631216"/>
              </p:ext>
            </p:extLst>
          </p:nvPr>
        </p:nvGraphicFramePr>
        <p:xfrm>
          <a:off x="1033072" y="2485192"/>
          <a:ext cx="10515600" cy="183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25(OH) seviyesi (</a:t>
                      </a:r>
                      <a:r>
                        <a:rPr lang="tr-TR" dirty="0" err="1" smtClean="0"/>
                        <a:t>ng</a:t>
                      </a:r>
                      <a:r>
                        <a:rPr lang="tr-TR" dirty="0" smtClean="0"/>
                        <a:t>/ml)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25(OH) seviyesi (</a:t>
                      </a:r>
                      <a:r>
                        <a:rPr lang="tr-TR" dirty="0" err="1" smtClean="0"/>
                        <a:t>nmol</a:t>
                      </a:r>
                      <a:r>
                        <a:rPr lang="tr-TR" dirty="0" smtClean="0"/>
                        <a:t>/l)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Tanı&gt;325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&lt;20</a:t>
                      </a:r>
                    </a:p>
                    <a:p>
                      <a:r>
                        <a:rPr lang="tr-TR" dirty="0" smtClean="0"/>
                        <a:t>20-32</a:t>
                      </a:r>
                    </a:p>
                    <a:p>
                      <a:r>
                        <a:rPr lang="tr-TR" dirty="0" smtClean="0"/>
                        <a:t>54-99</a:t>
                      </a:r>
                    </a:p>
                    <a:p>
                      <a:r>
                        <a:rPr lang="tr-TR" dirty="0" smtClean="0"/>
                        <a:t>&gt;100</a:t>
                      </a:r>
                    </a:p>
                    <a:p>
                      <a:r>
                        <a:rPr lang="tr-TR" dirty="0" smtClean="0"/>
                        <a:t>&gt;150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&lt;50</a:t>
                      </a:r>
                    </a:p>
                    <a:p>
                      <a:r>
                        <a:rPr lang="tr-TR" dirty="0" smtClean="0"/>
                        <a:t>50-80</a:t>
                      </a:r>
                    </a:p>
                    <a:p>
                      <a:r>
                        <a:rPr lang="tr-TR" dirty="0" smtClean="0"/>
                        <a:t>80-135</a:t>
                      </a:r>
                    </a:p>
                    <a:p>
                      <a:r>
                        <a:rPr lang="tr-TR" dirty="0" smtClean="0"/>
                        <a:t>135-225</a:t>
                      </a:r>
                    </a:p>
                    <a:p>
                      <a:r>
                        <a:rPr lang="tr-TR" dirty="0" smtClean="0"/>
                        <a:t>&gt;250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Yoksunluk</a:t>
                      </a:r>
                    </a:p>
                    <a:p>
                      <a:r>
                        <a:rPr lang="tr-TR" dirty="0" smtClean="0"/>
                        <a:t>Yetersizlik</a:t>
                      </a:r>
                    </a:p>
                    <a:p>
                      <a:r>
                        <a:rPr lang="tr-TR" dirty="0" smtClean="0"/>
                        <a:t>Normal</a:t>
                      </a:r>
                    </a:p>
                    <a:p>
                      <a:r>
                        <a:rPr lang="tr-TR" dirty="0" smtClean="0"/>
                        <a:t>Fazla</a:t>
                      </a:r>
                    </a:p>
                    <a:p>
                      <a:r>
                        <a:rPr lang="tr-TR" dirty="0" err="1" smtClean="0"/>
                        <a:t>Intoksikasyon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1228542" y="4462941"/>
            <a:ext cx="3349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(</a:t>
            </a:r>
            <a:r>
              <a:rPr lang="tr-TR" dirty="0" err="1" smtClean="0"/>
              <a:t>Alshahrani</a:t>
            </a:r>
            <a:r>
              <a:rPr lang="tr-TR" dirty="0" smtClean="0"/>
              <a:t> et al, </a:t>
            </a:r>
            <a:r>
              <a:rPr lang="tr-TR" dirty="0" err="1" smtClean="0"/>
              <a:t>Nutrients</a:t>
            </a:r>
            <a:r>
              <a:rPr lang="tr-TR" dirty="0" smtClean="0"/>
              <a:t>, 2013)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219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4" y="382385"/>
            <a:ext cx="6635932" cy="6033808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900" y="2374900"/>
            <a:ext cx="5918200" cy="210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3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2427388" y="1144138"/>
            <a:ext cx="3442600" cy="29386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342900" indent="-342900">
              <a:spcBef>
                <a:spcPct val="20000"/>
              </a:spcBef>
              <a:buFont typeface="Arial"/>
              <a:buChar char="•"/>
              <a:defRPr sz="3200"/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0" indent="0">
              <a:buNone/>
            </a:pPr>
            <a:r>
              <a:rPr lang="en-US" sz="2800" dirty="0" err="1"/>
              <a:t>Annenin</a:t>
            </a:r>
            <a:r>
              <a:rPr lang="en-US" sz="2800" dirty="0"/>
              <a:t> </a:t>
            </a:r>
            <a:r>
              <a:rPr lang="en-US" sz="2800" dirty="0" err="1"/>
              <a:t>gebelik</a:t>
            </a:r>
            <a:r>
              <a:rPr lang="en-US" sz="2800" dirty="0"/>
              <a:t> </a:t>
            </a:r>
            <a:r>
              <a:rPr lang="en-US" sz="2800" dirty="0" err="1"/>
              <a:t>ilerledikçe</a:t>
            </a:r>
            <a:r>
              <a:rPr lang="en-US" sz="2800" dirty="0"/>
              <a:t> </a:t>
            </a:r>
            <a:r>
              <a:rPr lang="en-US" sz="2800" dirty="0" err="1"/>
              <a:t>yeterli</a:t>
            </a:r>
            <a:r>
              <a:rPr lang="en-US" sz="2800" dirty="0"/>
              <a:t> </a:t>
            </a:r>
            <a:r>
              <a:rPr lang="en-US" sz="2800" dirty="0" err="1"/>
              <a:t>miktarlarda</a:t>
            </a:r>
            <a:r>
              <a:rPr lang="en-US" sz="2800" dirty="0"/>
              <a:t> kilo </a:t>
            </a:r>
            <a:r>
              <a:rPr lang="en-US" sz="2800" dirty="0" err="1"/>
              <a:t>alması</a:t>
            </a:r>
            <a:r>
              <a:rPr lang="en-US" sz="2800" dirty="0"/>
              <a:t>, </a:t>
            </a:r>
            <a:r>
              <a:rPr lang="en-US" sz="2800" dirty="0" err="1"/>
              <a:t>kalori</a:t>
            </a:r>
            <a:r>
              <a:rPr lang="en-US" sz="2800" dirty="0"/>
              <a:t> </a:t>
            </a:r>
            <a:r>
              <a:rPr lang="en-US" sz="2800" dirty="0" err="1"/>
              <a:t>alımının</a:t>
            </a:r>
            <a:r>
              <a:rPr lang="en-US" sz="2800" dirty="0"/>
              <a:t> </a:t>
            </a:r>
            <a:r>
              <a:rPr lang="en-US" sz="2800" dirty="0" err="1"/>
              <a:t>yeterli</a:t>
            </a:r>
            <a:r>
              <a:rPr lang="en-US" sz="2800" dirty="0"/>
              <a:t> </a:t>
            </a:r>
            <a:r>
              <a:rPr lang="en-US" sz="2800" dirty="0" err="1"/>
              <a:t>olduğuna</a:t>
            </a:r>
            <a:r>
              <a:rPr lang="en-US" sz="2800" dirty="0"/>
              <a:t> </a:t>
            </a:r>
            <a:r>
              <a:rPr lang="en-US" sz="2800" dirty="0" err="1"/>
              <a:t>işaret</a:t>
            </a:r>
            <a:r>
              <a:rPr lang="en-US" sz="2800" dirty="0"/>
              <a:t> </a:t>
            </a:r>
            <a:r>
              <a:rPr lang="en-US" sz="2800" dirty="0" err="1"/>
              <a:t>eder</a:t>
            </a:r>
            <a:r>
              <a:rPr lang="en-US" sz="2800" dirty="0"/>
              <a:t>.</a:t>
            </a:r>
          </a:p>
        </p:txBody>
      </p:sp>
      <p:pic>
        <p:nvPicPr>
          <p:cNvPr id="5" name="Picture 2" descr="Related image">
            <a:extLst>
              <a:ext uri="{FF2B5EF4-FFF2-40B4-BE49-F238E27FC236}">
                <a16:creationId xmlns:a16="http://schemas.microsoft.com/office/drawing/2014/main" id="{621B45AF-C672-4D23-9578-D431D8C8A3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8" r="15003"/>
          <a:stretch/>
        </p:blipFill>
        <p:spPr bwMode="auto">
          <a:xfrm>
            <a:off x="6160957" y="1128451"/>
            <a:ext cx="4226615" cy="3619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Başlık 1">
            <a:extLst>
              <a:ext uri="{FF2B5EF4-FFF2-40B4-BE49-F238E27FC236}">
                <a16:creationId xmlns:a16="http://schemas.microsoft.com/office/drawing/2014/main" id="{95F7E789-ABBB-4FF2-AC13-95E18386F6C5}"/>
              </a:ext>
            </a:extLst>
          </p:cNvPr>
          <p:cNvSpPr txBox="1">
            <a:spLocks/>
          </p:cNvSpPr>
          <p:nvPr/>
        </p:nvSpPr>
        <p:spPr>
          <a:xfrm>
            <a:off x="2131003" y="4844549"/>
            <a:ext cx="8419672" cy="1111161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342900" indent="-342900">
              <a:spcBef>
                <a:spcPct val="20000"/>
              </a:spcBef>
              <a:buFont typeface="Arial"/>
              <a:buChar char="•"/>
              <a:defRPr sz="3200"/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0" indent="0" algn="ctr">
              <a:buNone/>
            </a:pPr>
            <a:r>
              <a:rPr lang="en-US" dirty="0" err="1">
                <a:solidFill>
                  <a:srgbClr val="FFC000"/>
                </a:solidFill>
              </a:rPr>
              <a:t>Ancak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bu</a:t>
            </a:r>
            <a:r>
              <a:rPr lang="en-US" dirty="0">
                <a:solidFill>
                  <a:srgbClr val="FFC000"/>
                </a:solidFill>
              </a:rPr>
              <a:t> durum </a:t>
            </a:r>
            <a:r>
              <a:rPr lang="en-US" dirty="0" err="1">
                <a:solidFill>
                  <a:srgbClr val="FFC000"/>
                </a:solidFill>
              </a:rPr>
              <a:t>annenin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mutlaka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dengeli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beslendiğini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göstermez</a:t>
            </a:r>
            <a:r>
              <a:rPr lang="en-US" dirty="0">
                <a:solidFill>
                  <a:srgbClr val="FFC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601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2"/>
    </mc:Choice>
    <mc:Fallback xmlns="">
      <p:transition spd="slow" advTm="9712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Önden taramaya gerek yok</a:t>
            </a:r>
          </a:p>
          <a:p>
            <a:r>
              <a:rPr lang="tr-TR" dirty="0" err="1"/>
              <a:t>Hipokalsemik</a:t>
            </a:r>
            <a:r>
              <a:rPr lang="tr-TR" dirty="0"/>
              <a:t> olan veya kemik ağrısı, GİS (</a:t>
            </a:r>
            <a:r>
              <a:rPr lang="tr-TR" dirty="0" err="1"/>
              <a:t>Crohn</a:t>
            </a:r>
            <a:r>
              <a:rPr lang="tr-TR" dirty="0"/>
              <a:t>, </a:t>
            </a:r>
            <a:r>
              <a:rPr lang="tr-TR" dirty="0" err="1"/>
              <a:t>çöliak</a:t>
            </a:r>
            <a:r>
              <a:rPr lang="tr-TR" dirty="0"/>
              <a:t>, </a:t>
            </a:r>
            <a:r>
              <a:rPr lang="tr-TR" dirty="0" err="1"/>
              <a:t>gastrik</a:t>
            </a:r>
            <a:r>
              <a:rPr lang="tr-TR" dirty="0"/>
              <a:t> bypass) hastalığı, alkol kullanımı, raşitizmi olan çocuk öyküsü, D vitaminini azaltan ilaç (</a:t>
            </a:r>
            <a:r>
              <a:rPr lang="tr-TR" dirty="0" err="1"/>
              <a:t>glukokortikoid</a:t>
            </a:r>
            <a:r>
              <a:rPr lang="tr-TR" dirty="0"/>
              <a:t>, </a:t>
            </a:r>
            <a:r>
              <a:rPr lang="tr-TR" dirty="0" err="1"/>
              <a:t>antifungal</a:t>
            </a:r>
            <a:r>
              <a:rPr lang="tr-TR" dirty="0"/>
              <a:t>, HIV ilaçları)  kullananlara 25-0H seviyesi bakılarak yüksek dozda </a:t>
            </a:r>
            <a:r>
              <a:rPr lang="tr-TR" dirty="0" err="1"/>
              <a:t>replasman</a:t>
            </a:r>
            <a:r>
              <a:rPr lang="tr-TR" dirty="0"/>
              <a:t> yapılabilir.</a:t>
            </a:r>
          </a:p>
          <a:p>
            <a:r>
              <a:rPr lang="tr-TR" dirty="0"/>
              <a:t>Tedavi için: </a:t>
            </a:r>
          </a:p>
          <a:p>
            <a:pPr lvl="1"/>
            <a:r>
              <a:rPr lang="tr-TR" dirty="0"/>
              <a:t>Haftada bir defa 20000 IU </a:t>
            </a:r>
            <a:r>
              <a:rPr lang="tr-TR" dirty="0" err="1"/>
              <a:t>kolekalsiferol</a:t>
            </a:r>
            <a:r>
              <a:rPr lang="tr-TR" dirty="0"/>
              <a:t> (6 hafta) veya 2 defa 10000 IU </a:t>
            </a:r>
            <a:r>
              <a:rPr lang="tr-TR" dirty="0" err="1"/>
              <a:t>ergokalsiferol</a:t>
            </a:r>
            <a:r>
              <a:rPr lang="tr-TR" dirty="0"/>
              <a:t> veya günde 4000 U </a:t>
            </a:r>
            <a:r>
              <a:rPr lang="tr-TR" dirty="0" err="1"/>
              <a:t>kolekalsiferol</a:t>
            </a:r>
            <a:r>
              <a:rPr lang="tr-TR" dirty="0"/>
              <a:t>, idame 800-1000 IU/gün</a:t>
            </a:r>
          </a:p>
          <a:p>
            <a:pPr lvl="1"/>
            <a:r>
              <a:rPr lang="tr-TR" dirty="0"/>
              <a:t>3 ay sonra kan değerine bakılmalı</a:t>
            </a:r>
          </a:p>
          <a:p>
            <a:pPr lvl="1"/>
            <a:r>
              <a:rPr lang="tr-TR" dirty="0"/>
              <a:t>300000-500000 U IM </a:t>
            </a:r>
            <a:r>
              <a:rPr lang="tr-TR" dirty="0" err="1"/>
              <a:t>bolus</a:t>
            </a:r>
            <a:r>
              <a:rPr lang="tr-TR" dirty="0"/>
              <a:t>: </a:t>
            </a:r>
            <a:r>
              <a:rPr lang="tr-TR" dirty="0" err="1"/>
              <a:t>fraktür</a:t>
            </a:r>
            <a:r>
              <a:rPr lang="tr-TR" dirty="0"/>
              <a:t> riski, gebede kullanılmamalı (RCOG, 2014)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398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demir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M</a:t>
            </a:r>
            <a:r>
              <a:rPr lang="tr-TR" dirty="0" err="1" smtClean="0"/>
              <a:t>aternal</a:t>
            </a:r>
            <a:r>
              <a:rPr lang="tr-TR" dirty="0" smtClean="0"/>
              <a:t> </a:t>
            </a:r>
            <a:r>
              <a:rPr lang="tr-TR" dirty="0"/>
              <a:t>ve </a:t>
            </a:r>
            <a:r>
              <a:rPr lang="tr-TR" dirty="0" err="1"/>
              <a:t>neonatal</a:t>
            </a:r>
            <a:r>
              <a:rPr lang="tr-TR" dirty="0"/>
              <a:t> </a:t>
            </a:r>
            <a:r>
              <a:rPr lang="tr-TR" dirty="0" err="1"/>
              <a:t>mortaliteyi</a:t>
            </a:r>
            <a:r>
              <a:rPr lang="tr-TR" dirty="0"/>
              <a:t> ve SGA </a:t>
            </a:r>
            <a:r>
              <a:rPr lang="tr-TR" dirty="0" err="1"/>
              <a:t>sıklığını</a:t>
            </a:r>
            <a:r>
              <a:rPr lang="tr-TR" dirty="0"/>
              <a:t> azaltmak amacı ile </a:t>
            </a:r>
            <a:r>
              <a:rPr lang="tr-TR" dirty="0" smtClean="0"/>
              <a:t>rutin </a:t>
            </a:r>
            <a:r>
              <a:rPr lang="tr-TR" dirty="0"/>
              <a:t>demir </a:t>
            </a:r>
            <a:r>
              <a:rPr lang="tr-TR" dirty="0" err="1"/>
              <a:t>desteği</a:t>
            </a:r>
            <a:r>
              <a:rPr lang="tr-TR" dirty="0"/>
              <a:t> </a:t>
            </a:r>
            <a:endParaRPr lang="tr-TR" dirty="0" smtClean="0"/>
          </a:p>
          <a:p>
            <a:r>
              <a:rPr lang="tr-TR" dirty="0" smtClean="0"/>
              <a:t>IOM 2001: Günde 27 mg demir tüketilmeli</a:t>
            </a:r>
          </a:p>
          <a:p>
            <a:r>
              <a:rPr lang="tr-TR" dirty="0" smtClean="0"/>
              <a:t>CDC: 30 mg/gün rutin, demir eksikliği olanlara 60-120 mg/gün</a:t>
            </a:r>
          </a:p>
          <a:p>
            <a:r>
              <a:rPr lang="tr-TR" dirty="0" smtClean="0"/>
              <a:t>WHO: gebelikte 30-60 mg/gün </a:t>
            </a:r>
            <a:r>
              <a:rPr lang="tr-TR" dirty="0" err="1" smtClean="0"/>
              <a:t>elementer</a:t>
            </a:r>
            <a:r>
              <a:rPr lang="tr-TR" dirty="0" smtClean="0"/>
              <a:t> demir</a:t>
            </a:r>
          </a:p>
          <a:p>
            <a:r>
              <a:rPr lang="tr-TR" dirty="0" err="1"/>
              <a:t>F</a:t>
            </a:r>
            <a:r>
              <a:rPr lang="tr-TR" dirty="0" err="1" smtClean="0"/>
              <a:t>erritin</a:t>
            </a:r>
            <a:r>
              <a:rPr lang="tr-TR" dirty="0" smtClean="0"/>
              <a:t> </a:t>
            </a:r>
            <a:r>
              <a:rPr lang="tr-TR" dirty="0" err="1"/>
              <a:t>düzeyi</a:t>
            </a:r>
            <a:r>
              <a:rPr lang="tr-TR" dirty="0"/>
              <a:t> &lt; 75mcg/L olan gebelere 60 </a:t>
            </a:r>
            <a:r>
              <a:rPr lang="tr-TR" dirty="0" smtClean="0"/>
              <a:t>mg</a:t>
            </a:r>
          </a:p>
          <a:p>
            <a:r>
              <a:rPr lang="tr-TR" dirty="0" err="1"/>
              <a:t>F</a:t>
            </a:r>
            <a:r>
              <a:rPr lang="tr-TR" dirty="0" err="1" smtClean="0"/>
              <a:t>erritin</a:t>
            </a:r>
            <a:r>
              <a:rPr lang="tr-TR" dirty="0" smtClean="0"/>
              <a:t> </a:t>
            </a:r>
            <a:r>
              <a:rPr lang="tr-TR" dirty="0" err="1"/>
              <a:t>düzeyi</a:t>
            </a:r>
            <a:r>
              <a:rPr lang="tr-TR" dirty="0"/>
              <a:t> &lt; 30 </a:t>
            </a:r>
            <a:r>
              <a:rPr lang="tr-TR" dirty="0" err="1"/>
              <a:t>mcg</a:t>
            </a:r>
            <a:r>
              <a:rPr lang="tr-TR" dirty="0"/>
              <a:t>/L olan gebelere 120 </a:t>
            </a:r>
            <a:r>
              <a:rPr lang="tr-TR" dirty="0" smtClean="0"/>
              <a:t>mg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3545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5"/>
    </mc:Choice>
    <mc:Fallback xmlns="">
      <p:transition spd="slow" advTm="975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selenyum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Humoral/</a:t>
            </a:r>
            <a:r>
              <a:rPr lang="en-US" sz="3200" dirty="0" err="1"/>
              <a:t>hücresel</a:t>
            </a:r>
            <a:r>
              <a:rPr lang="en-US" sz="3200" dirty="0"/>
              <a:t> </a:t>
            </a:r>
            <a:r>
              <a:rPr lang="en-US" sz="3200" dirty="0" err="1"/>
              <a:t>immünite</a:t>
            </a:r>
            <a:r>
              <a:rPr lang="en-US" sz="3200" dirty="0"/>
              <a:t> </a:t>
            </a:r>
            <a:r>
              <a:rPr lang="en-US" sz="3200" dirty="0" err="1"/>
              <a:t>için</a:t>
            </a:r>
            <a:r>
              <a:rPr lang="en-US" sz="3200" dirty="0"/>
              <a:t> </a:t>
            </a:r>
            <a:r>
              <a:rPr lang="en-US" sz="3200" dirty="0" err="1"/>
              <a:t>önemli</a:t>
            </a:r>
            <a:r>
              <a:rPr lang="en-US" sz="3200" dirty="0"/>
              <a:t> </a:t>
            </a:r>
            <a:r>
              <a:rPr lang="en-US" sz="3200" dirty="0" err="1"/>
              <a:t>bir</a:t>
            </a:r>
            <a:r>
              <a:rPr lang="en-US" sz="3200" dirty="0"/>
              <a:t> </a:t>
            </a:r>
            <a:r>
              <a:rPr lang="en-US" sz="3200" dirty="0" err="1"/>
              <a:t>antioksidandır</a:t>
            </a:r>
            <a:endParaRPr lang="tr-TR" sz="3200" dirty="0"/>
          </a:p>
          <a:p>
            <a:r>
              <a:rPr lang="en-US" sz="3200" dirty="0" err="1"/>
              <a:t>Düşük</a:t>
            </a:r>
            <a:r>
              <a:rPr lang="en-US" sz="3200" dirty="0"/>
              <a:t> </a:t>
            </a:r>
            <a:r>
              <a:rPr lang="en-US" sz="3200" dirty="0" err="1"/>
              <a:t>seviyeler</a:t>
            </a:r>
            <a:r>
              <a:rPr lang="en-US" sz="3200" dirty="0"/>
              <a:t> </a:t>
            </a:r>
            <a:r>
              <a:rPr lang="en-US" sz="3200" dirty="0" err="1"/>
              <a:t>rekürren</a:t>
            </a:r>
            <a:r>
              <a:rPr lang="en-US" sz="3200" dirty="0"/>
              <a:t> </a:t>
            </a:r>
            <a:r>
              <a:rPr lang="en-US" sz="3200" dirty="0" err="1"/>
              <a:t>abortus</a:t>
            </a:r>
            <a:r>
              <a:rPr lang="en-US" sz="3200" dirty="0"/>
              <a:t>, </a:t>
            </a:r>
            <a:r>
              <a:rPr lang="en-US" sz="3200" dirty="0" err="1"/>
              <a:t>preeklampsi</a:t>
            </a:r>
            <a:r>
              <a:rPr lang="en-US" sz="3200" dirty="0"/>
              <a:t>, IUGR </a:t>
            </a:r>
            <a:r>
              <a:rPr lang="en-US" sz="3200" dirty="0" err="1"/>
              <a:t>ile</a:t>
            </a:r>
            <a:r>
              <a:rPr lang="en-US" sz="3200" dirty="0"/>
              <a:t> </a:t>
            </a:r>
            <a:r>
              <a:rPr lang="en-US" sz="3200" dirty="0" err="1"/>
              <a:t>ilişkili</a:t>
            </a:r>
            <a:r>
              <a:rPr lang="en-US" sz="3200" dirty="0"/>
              <a:t> </a:t>
            </a:r>
            <a:r>
              <a:rPr lang="en-US" sz="3200" dirty="0" err="1"/>
              <a:t>olabilir</a:t>
            </a:r>
            <a:r>
              <a:rPr lang="en-US" sz="3200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    (</a:t>
            </a:r>
            <a:r>
              <a:rPr lang="en-US" dirty="0" err="1" smtClean="0"/>
              <a:t>Hovdenak</a:t>
            </a:r>
            <a:r>
              <a:rPr lang="tr-TR" dirty="0" smtClean="0"/>
              <a:t>et al. </a:t>
            </a:r>
            <a:r>
              <a:rPr lang="en-US" dirty="0" err="1" smtClean="0"/>
              <a:t>Eur</a:t>
            </a:r>
            <a:r>
              <a:rPr lang="en-US" dirty="0" smtClean="0"/>
              <a:t> </a:t>
            </a:r>
            <a:r>
              <a:rPr lang="en-US" dirty="0"/>
              <a:t>J </a:t>
            </a:r>
            <a:r>
              <a:rPr lang="en-US" dirty="0" err="1"/>
              <a:t>Obstet</a:t>
            </a:r>
            <a:r>
              <a:rPr lang="en-US" dirty="0"/>
              <a:t> </a:t>
            </a:r>
            <a:r>
              <a:rPr lang="en-US" dirty="0" err="1"/>
              <a:t>Gynecol</a:t>
            </a:r>
            <a:r>
              <a:rPr lang="en-US" dirty="0"/>
              <a:t> </a:t>
            </a:r>
            <a:r>
              <a:rPr lang="en-US" dirty="0" err="1"/>
              <a:t>Reprod</a:t>
            </a:r>
            <a:r>
              <a:rPr lang="en-US" dirty="0"/>
              <a:t> Biol. </a:t>
            </a:r>
            <a:r>
              <a:rPr lang="en-US" dirty="0" smtClean="0"/>
              <a:t>201</a:t>
            </a:r>
            <a:r>
              <a:rPr lang="tr-TR" dirty="0" smtClean="0"/>
              <a:t>2)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4573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5"/>
    </mc:Choice>
    <mc:Fallback xmlns="">
      <p:transition spd="slow" advTm="665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çinko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Normal </a:t>
            </a:r>
            <a:r>
              <a:rPr lang="en-US" sz="2400" dirty="0" err="1"/>
              <a:t>büyüme</a:t>
            </a:r>
            <a:r>
              <a:rPr lang="en-US" sz="2400" dirty="0"/>
              <a:t>, protein </a:t>
            </a:r>
            <a:r>
              <a:rPr lang="en-US" sz="2400" dirty="0" err="1"/>
              <a:t>sentezi</a:t>
            </a:r>
            <a:r>
              <a:rPr lang="en-US" sz="2400" dirty="0"/>
              <a:t> </a:t>
            </a:r>
            <a:r>
              <a:rPr lang="en-US" sz="2400" dirty="0" err="1"/>
              <a:t>ve</a:t>
            </a:r>
            <a:r>
              <a:rPr lang="en-US" sz="2400" dirty="0"/>
              <a:t> </a:t>
            </a:r>
            <a:r>
              <a:rPr lang="en-US" sz="2400" dirty="0" err="1"/>
              <a:t>nükleik</a:t>
            </a:r>
            <a:r>
              <a:rPr lang="en-US" sz="2400" dirty="0"/>
              <a:t> </a:t>
            </a:r>
            <a:r>
              <a:rPr lang="en-US" sz="2400" dirty="0" err="1"/>
              <a:t>asit</a:t>
            </a:r>
            <a:r>
              <a:rPr lang="en-US" sz="2400" dirty="0"/>
              <a:t> </a:t>
            </a:r>
            <a:r>
              <a:rPr lang="en-US" sz="2400" dirty="0" err="1"/>
              <a:t>yapımında</a:t>
            </a:r>
            <a:r>
              <a:rPr lang="en-US" sz="2400" dirty="0"/>
              <a:t> </a:t>
            </a:r>
            <a:r>
              <a:rPr lang="en-US" sz="2400" dirty="0" err="1"/>
              <a:t>önemlidir</a:t>
            </a:r>
            <a:r>
              <a:rPr lang="en-US" sz="2400" dirty="0"/>
              <a:t>.</a:t>
            </a:r>
            <a:endParaRPr lang="tr-TR" sz="2400" dirty="0"/>
          </a:p>
          <a:p>
            <a:r>
              <a:rPr lang="en-US" sz="2400" dirty="0" err="1" smtClean="0"/>
              <a:t>İntauterin</a:t>
            </a:r>
            <a:r>
              <a:rPr lang="en-US" sz="2400" dirty="0" smtClean="0"/>
              <a:t> </a:t>
            </a:r>
            <a:r>
              <a:rPr lang="en-US" sz="2400" dirty="0" err="1"/>
              <a:t>büyüme</a:t>
            </a:r>
            <a:r>
              <a:rPr lang="en-US" sz="2400" dirty="0"/>
              <a:t> </a:t>
            </a:r>
            <a:r>
              <a:rPr lang="en-US" sz="2400" dirty="0" err="1" smtClean="0"/>
              <a:t>geriliği</a:t>
            </a:r>
            <a:endParaRPr lang="en-US" sz="2400" dirty="0" smtClean="0"/>
          </a:p>
          <a:p>
            <a:r>
              <a:rPr lang="en-US" sz="2400" dirty="0" err="1" smtClean="0"/>
              <a:t>Preeklampsi</a:t>
            </a:r>
            <a:r>
              <a:rPr lang="en-US" sz="2400" dirty="0" smtClean="0"/>
              <a:t>   </a:t>
            </a:r>
          </a:p>
          <a:p>
            <a:pPr marL="0" indent="0">
              <a:buNone/>
            </a:pPr>
            <a:r>
              <a:rPr lang="en-US" sz="1600" dirty="0" smtClean="0"/>
              <a:t>        (</a:t>
            </a:r>
            <a:r>
              <a:rPr lang="en-US" sz="1600" dirty="0" err="1" smtClean="0"/>
              <a:t>Sarwar</a:t>
            </a:r>
            <a:r>
              <a:rPr lang="en-US" sz="1600" dirty="0" smtClean="0"/>
              <a:t>, 2013)</a:t>
            </a:r>
            <a:r>
              <a:rPr lang="tr-TR" sz="1600" dirty="0" smtClean="0"/>
              <a:t> </a:t>
            </a:r>
            <a:endParaRPr lang="en-US" sz="1600" dirty="0" smtClean="0"/>
          </a:p>
          <a:p>
            <a:r>
              <a:rPr lang="en-US" sz="2400" dirty="0" smtClean="0"/>
              <a:t>Preterm </a:t>
            </a:r>
            <a:r>
              <a:rPr lang="en-US" sz="2400" dirty="0" err="1" smtClean="0"/>
              <a:t>doğum</a:t>
            </a:r>
            <a:r>
              <a:rPr lang="en-US" sz="2400" dirty="0" smtClean="0"/>
              <a:t> Zn </a:t>
            </a:r>
            <a:r>
              <a:rPr lang="en-US" sz="2400" dirty="0" err="1" smtClean="0"/>
              <a:t>kullanımı</a:t>
            </a:r>
            <a:r>
              <a:rPr lang="en-US" sz="2400" dirty="0" smtClean="0"/>
              <a:t>  </a:t>
            </a:r>
            <a:r>
              <a:rPr lang="en-US" sz="2400" dirty="0" err="1" smtClean="0"/>
              <a:t>ile</a:t>
            </a:r>
            <a:r>
              <a:rPr lang="en-US" sz="2400" dirty="0" smtClean="0"/>
              <a:t> %14 </a:t>
            </a:r>
            <a:r>
              <a:rPr lang="en-US" sz="2400" dirty="0" err="1" smtClean="0"/>
              <a:t>azalmakta</a:t>
            </a:r>
            <a:endParaRPr lang="en-US" sz="2400" dirty="0" smtClean="0"/>
          </a:p>
          <a:p>
            <a:pPr marL="0" indent="0">
              <a:buNone/>
            </a:pPr>
            <a:r>
              <a:rPr lang="en-US" sz="1600" dirty="0" smtClean="0"/>
              <a:t>   (</a:t>
            </a:r>
            <a:r>
              <a:rPr lang="en-US" sz="1600" dirty="0"/>
              <a:t>Cochrane Database </a:t>
            </a:r>
            <a:r>
              <a:rPr lang="en-US" sz="1600" dirty="0" err="1"/>
              <a:t>Syst</a:t>
            </a:r>
            <a:r>
              <a:rPr lang="en-US" sz="1600" dirty="0"/>
              <a:t> Rev. 2012</a:t>
            </a:r>
            <a:r>
              <a:rPr lang="tr-TR" sz="1600" dirty="0"/>
              <a:t> </a:t>
            </a:r>
            <a:r>
              <a:rPr lang="tr-TR" sz="1600" dirty="0" smtClean="0"/>
              <a:t>)</a:t>
            </a:r>
            <a:endParaRPr lang="en-US" sz="1600" dirty="0" smtClean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5940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132"/>
    </mc:Choice>
    <mc:Fallback xmlns="">
      <p:transition spd="slow" advTm="29132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çinko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err="1"/>
              <a:t>Gebelikte</a:t>
            </a:r>
            <a:r>
              <a:rPr lang="en-US" sz="2400" b="1" dirty="0"/>
              <a:t> </a:t>
            </a:r>
            <a:r>
              <a:rPr lang="en-US" sz="2400" b="1" dirty="0" err="1"/>
              <a:t>Çinko</a:t>
            </a:r>
            <a:r>
              <a:rPr lang="en-US" sz="2400" b="1" dirty="0"/>
              <a:t> </a:t>
            </a:r>
            <a:r>
              <a:rPr lang="en-US" sz="2400" b="1" dirty="0" err="1"/>
              <a:t>eksikliği</a:t>
            </a:r>
            <a:r>
              <a:rPr lang="en-US" sz="2400" b="1" dirty="0"/>
              <a:t> </a:t>
            </a:r>
            <a:r>
              <a:rPr lang="en-US" sz="2400" b="1" dirty="0" err="1"/>
              <a:t>için</a:t>
            </a:r>
            <a:r>
              <a:rPr lang="en-US" sz="2400" b="1" dirty="0"/>
              <a:t> risk </a:t>
            </a:r>
            <a:r>
              <a:rPr lang="en-US" sz="2400" b="1" dirty="0" err="1"/>
              <a:t>grupları</a:t>
            </a:r>
            <a:endParaRPr lang="tr-TR" sz="2400" dirty="0"/>
          </a:p>
          <a:p>
            <a:pPr lvl="1"/>
            <a:r>
              <a:rPr lang="en-US" dirty="0" err="1"/>
              <a:t>Yetersiz</a:t>
            </a:r>
            <a:r>
              <a:rPr lang="en-US" dirty="0"/>
              <a:t> </a:t>
            </a:r>
            <a:r>
              <a:rPr lang="en-US" dirty="0" err="1"/>
              <a:t>beslenme</a:t>
            </a:r>
            <a:r>
              <a:rPr lang="en-US" dirty="0"/>
              <a:t> (</a:t>
            </a:r>
            <a:r>
              <a:rPr lang="en-US" dirty="0" err="1"/>
              <a:t>Özellikle</a:t>
            </a:r>
            <a:r>
              <a:rPr lang="en-US" dirty="0"/>
              <a:t> protein </a:t>
            </a:r>
            <a:r>
              <a:rPr lang="en-US" dirty="0" err="1"/>
              <a:t>eksikliği</a:t>
            </a:r>
            <a:r>
              <a:rPr lang="en-US" dirty="0"/>
              <a:t>)</a:t>
            </a:r>
            <a:endParaRPr lang="tr-TR" dirty="0"/>
          </a:p>
          <a:p>
            <a:pPr lvl="1"/>
            <a:r>
              <a:rPr lang="en-US" dirty="0" err="1"/>
              <a:t>Çölyak</a:t>
            </a:r>
            <a:r>
              <a:rPr lang="en-US" dirty="0"/>
              <a:t> </a:t>
            </a:r>
            <a:r>
              <a:rPr lang="en-US" dirty="0" err="1"/>
              <a:t>hastalığı</a:t>
            </a:r>
            <a:r>
              <a:rPr lang="en-US" dirty="0"/>
              <a:t> </a:t>
            </a:r>
            <a:r>
              <a:rPr lang="en-US" dirty="0" err="1"/>
              <a:t>gibi</a:t>
            </a:r>
            <a:r>
              <a:rPr lang="en-US" dirty="0"/>
              <a:t> </a:t>
            </a:r>
            <a:r>
              <a:rPr lang="en-US" dirty="0" err="1"/>
              <a:t>mukozal</a:t>
            </a:r>
            <a:r>
              <a:rPr lang="en-US" dirty="0"/>
              <a:t> </a:t>
            </a:r>
            <a:r>
              <a:rPr lang="en-US" dirty="0" err="1"/>
              <a:t>anomallikler</a:t>
            </a:r>
            <a:endParaRPr lang="tr-TR" dirty="0"/>
          </a:p>
          <a:p>
            <a:pPr lvl="1"/>
            <a:r>
              <a:rPr lang="en-US" dirty="0" err="1"/>
              <a:t>Inflamatuar</a:t>
            </a:r>
            <a:r>
              <a:rPr lang="en-US" dirty="0"/>
              <a:t> </a:t>
            </a:r>
            <a:r>
              <a:rPr lang="en-US" dirty="0" err="1"/>
              <a:t>barsak</a:t>
            </a:r>
            <a:r>
              <a:rPr lang="en-US" dirty="0"/>
              <a:t> </a:t>
            </a:r>
            <a:r>
              <a:rPr lang="en-US" dirty="0" err="1"/>
              <a:t>hastalığı</a:t>
            </a:r>
            <a:r>
              <a:rPr lang="en-US" dirty="0"/>
              <a:t>, </a:t>
            </a:r>
            <a:r>
              <a:rPr lang="en-US" dirty="0" err="1"/>
              <a:t>steatore</a:t>
            </a:r>
            <a:r>
              <a:rPr lang="en-US" dirty="0"/>
              <a:t> </a:t>
            </a:r>
            <a:r>
              <a:rPr lang="en-US" dirty="0" err="1"/>
              <a:t>gibi</a:t>
            </a:r>
            <a:r>
              <a:rPr lang="en-US" dirty="0"/>
              <a:t> intestinal </a:t>
            </a:r>
            <a:r>
              <a:rPr lang="en-US" dirty="0" err="1"/>
              <a:t>fazla</a:t>
            </a:r>
            <a:r>
              <a:rPr lang="en-US" dirty="0"/>
              <a:t> </a:t>
            </a:r>
            <a:r>
              <a:rPr lang="en-US" dirty="0" err="1"/>
              <a:t>kayıp</a:t>
            </a:r>
            <a:endParaRPr lang="tr-TR" dirty="0"/>
          </a:p>
          <a:p>
            <a:pPr lvl="1"/>
            <a:r>
              <a:rPr lang="en-US" dirty="0" err="1"/>
              <a:t>Kontrolsüz</a:t>
            </a:r>
            <a:r>
              <a:rPr lang="en-US" dirty="0"/>
              <a:t> </a:t>
            </a:r>
            <a:r>
              <a:rPr lang="en-US" dirty="0" err="1"/>
              <a:t>diyabet</a:t>
            </a:r>
            <a:r>
              <a:rPr lang="en-US" dirty="0"/>
              <a:t> </a:t>
            </a:r>
            <a:r>
              <a:rPr lang="en-US" dirty="0" err="1"/>
              <a:t>durumunda</a:t>
            </a:r>
            <a:r>
              <a:rPr lang="en-US" dirty="0"/>
              <a:t> </a:t>
            </a:r>
            <a:r>
              <a:rPr lang="en-US" dirty="0" err="1"/>
              <a:t>anormal</a:t>
            </a:r>
            <a:r>
              <a:rPr lang="en-US" dirty="0"/>
              <a:t> renal </a:t>
            </a:r>
            <a:r>
              <a:rPr lang="en-US" dirty="0" err="1"/>
              <a:t>atılım</a:t>
            </a:r>
            <a:endParaRPr lang="tr-TR" dirty="0"/>
          </a:p>
          <a:p>
            <a:pPr lvl="1"/>
            <a:r>
              <a:rPr lang="en-US" dirty="0" err="1"/>
              <a:t>Alkolizm</a:t>
            </a:r>
            <a:endParaRPr lang="tr-TR" dirty="0"/>
          </a:p>
          <a:p>
            <a:pPr lvl="1"/>
            <a:r>
              <a:rPr lang="en-US" dirty="0" err="1"/>
              <a:t>Diüretik</a:t>
            </a:r>
            <a:r>
              <a:rPr lang="en-US" dirty="0"/>
              <a:t> </a:t>
            </a:r>
            <a:r>
              <a:rPr lang="en-US" dirty="0" err="1" smtClean="0"/>
              <a:t>tedavisi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(Ann </a:t>
            </a:r>
            <a:r>
              <a:rPr lang="en-US" dirty="0"/>
              <a:t>N Y </a:t>
            </a:r>
            <a:r>
              <a:rPr lang="en-US" dirty="0" err="1"/>
              <a:t>Acad</a:t>
            </a:r>
            <a:r>
              <a:rPr lang="en-US" dirty="0"/>
              <a:t> Sci. 1993 </a:t>
            </a:r>
            <a:r>
              <a:rPr lang="en-US" dirty="0" smtClean="0"/>
              <a:t>)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3426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544"/>
    </mc:Choice>
    <mc:Fallback xmlns="">
      <p:transition spd="slow" advTm="20544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B12 vitamini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/>
              <a:t>Dünya</a:t>
            </a:r>
            <a:r>
              <a:rPr lang="en-US" sz="2400" dirty="0"/>
              <a:t> </a:t>
            </a:r>
            <a:r>
              <a:rPr lang="en-US" sz="2400" dirty="0" err="1"/>
              <a:t>Sağlık</a:t>
            </a:r>
            <a:r>
              <a:rPr lang="en-US" sz="2400" dirty="0"/>
              <a:t> </a:t>
            </a:r>
            <a:r>
              <a:rPr lang="en-US" sz="2400" dirty="0" err="1"/>
              <a:t>Örgütü</a:t>
            </a:r>
            <a:r>
              <a:rPr lang="en-US" sz="2400" dirty="0"/>
              <a:t> (WHO</a:t>
            </a:r>
            <a:r>
              <a:rPr lang="en-US" sz="2400" dirty="0" smtClean="0"/>
              <a:t>) </a:t>
            </a:r>
          </a:p>
          <a:p>
            <a:pPr lvl="1"/>
            <a:r>
              <a:rPr lang="en-US" sz="2000" dirty="0" err="1" smtClean="0"/>
              <a:t>Gebelikte</a:t>
            </a:r>
            <a:r>
              <a:rPr lang="en-US" sz="2000" dirty="0" smtClean="0"/>
              <a:t> +0,4 </a:t>
            </a:r>
            <a:r>
              <a:rPr lang="en-US" sz="2000" dirty="0"/>
              <a:t>mcg </a:t>
            </a:r>
            <a:r>
              <a:rPr lang="en-US" sz="2000" dirty="0" smtClean="0"/>
              <a:t>/</a:t>
            </a:r>
            <a:r>
              <a:rPr lang="en-US" sz="2000" dirty="0" err="1" smtClean="0"/>
              <a:t>gün</a:t>
            </a:r>
            <a:r>
              <a:rPr lang="en-US" sz="2000" dirty="0" smtClean="0"/>
              <a:t> , </a:t>
            </a:r>
            <a:r>
              <a:rPr lang="en-US" sz="2000" dirty="0" err="1" smtClean="0"/>
              <a:t>toplam</a:t>
            </a:r>
            <a:r>
              <a:rPr lang="en-US" sz="2000" dirty="0" smtClean="0"/>
              <a:t> </a:t>
            </a:r>
            <a:r>
              <a:rPr lang="en-US" sz="2000" dirty="0"/>
              <a:t>1,4 mcg </a:t>
            </a:r>
            <a:r>
              <a:rPr lang="en-US" sz="2000" dirty="0" smtClean="0"/>
              <a:t>/</a:t>
            </a:r>
            <a:r>
              <a:rPr lang="en-US" sz="2000" dirty="0" err="1" smtClean="0"/>
              <a:t>gün</a:t>
            </a:r>
            <a:r>
              <a:rPr lang="en-US" sz="2000" dirty="0" smtClean="0"/>
              <a:t> </a:t>
            </a:r>
          </a:p>
          <a:p>
            <a:pPr lvl="1"/>
            <a:r>
              <a:rPr lang="en-US" sz="2000" dirty="0" err="1" smtClean="0"/>
              <a:t>Laktasyonda</a:t>
            </a:r>
            <a:r>
              <a:rPr lang="en-US" sz="2000" dirty="0" smtClean="0"/>
              <a:t> +0,3 </a:t>
            </a:r>
            <a:r>
              <a:rPr lang="en-US" sz="2000" dirty="0"/>
              <a:t>mcg </a:t>
            </a:r>
            <a:r>
              <a:rPr lang="en-US" sz="2000" dirty="0" smtClean="0"/>
              <a:t>/</a:t>
            </a:r>
            <a:r>
              <a:rPr lang="en-US" sz="2000" dirty="0" err="1" smtClean="0"/>
              <a:t>gün</a:t>
            </a:r>
            <a:r>
              <a:rPr lang="en-US" sz="2000" dirty="0" smtClean="0"/>
              <a:t>, </a:t>
            </a:r>
            <a:r>
              <a:rPr lang="en-US" sz="2000" dirty="0" err="1"/>
              <a:t>toplam</a:t>
            </a:r>
            <a:r>
              <a:rPr lang="en-US" sz="2000" dirty="0"/>
              <a:t> 1,3 mcg </a:t>
            </a:r>
            <a:r>
              <a:rPr lang="en-US" sz="2000" dirty="0" smtClean="0"/>
              <a:t>/</a:t>
            </a:r>
            <a:r>
              <a:rPr lang="en-US" sz="2000" dirty="0" err="1" smtClean="0"/>
              <a:t>gün</a:t>
            </a:r>
            <a:endParaRPr lang="en-US" sz="2000" dirty="0"/>
          </a:p>
          <a:p>
            <a:r>
              <a:rPr lang="en-US" sz="2400" dirty="0" smtClean="0"/>
              <a:t> </a:t>
            </a:r>
            <a:r>
              <a:rPr lang="en-US" sz="2400" dirty="0"/>
              <a:t>FDA </a:t>
            </a:r>
            <a:r>
              <a:rPr lang="en-US" sz="2400" dirty="0" err="1"/>
              <a:t>günde</a:t>
            </a:r>
            <a:r>
              <a:rPr lang="en-US" sz="2400" dirty="0"/>
              <a:t> </a:t>
            </a:r>
            <a:r>
              <a:rPr lang="en-US" sz="2400" dirty="0" smtClean="0"/>
              <a:t>+0.6 mcg/</a:t>
            </a:r>
            <a:r>
              <a:rPr lang="en-US" sz="2400" dirty="0" err="1" smtClean="0"/>
              <a:t>gün</a:t>
            </a:r>
            <a:r>
              <a:rPr lang="en-US" sz="2400" dirty="0" smtClean="0"/>
              <a:t>, </a:t>
            </a:r>
            <a:r>
              <a:rPr lang="en-US" sz="2400" dirty="0" err="1" smtClean="0"/>
              <a:t>toplam</a:t>
            </a:r>
            <a:r>
              <a:rPr lang="en-US" sz="2400" dirty="0" smtClean="0"/>
              <a:t> 2,6 mcg /</a:t>
            </a:r>
            <a:r>
              <a:rPr lang="en-US" sz="2400" dirty="0" err="1" smtClean="0"/>
              <a:t>gün</a:t>
            </a:r>
            <a:endParaRPr lang="en-US" sz="2400" dirty="0" smtClean="0"/>
          </a:p>
          <a:p>
            <a:pPr marL="0" indent="0">
              <a:buNone/>
            </a:pPr>
            <a:r>
              <a:rPr lang="en-US" sz="1400" dirty="0" smtClean="0"/>
              <a:t>      (</a:t>
            </a:r>
            <a:r>
              <a:rPr lang="en-US" sz="1400" dirty="0"/>
              <a:t>Allen </a:t>
            </a:r>
            <a:r>
              <a:rPr lang="en-US" sz="1400" dirty="0" smtClean="0"/>
              <a:t>LH1</a:t>
            </a:r>
            <a:r>
              <a:rPr lang="en-US" sz="1400" dirty="0"/>
              <a:t>,</a:t>
            </a:r>
            <a:r>
              <a:rPr lang="en-US" sz="1400" dirty="0" smtClean="0"/>
              <a:t> </a:t>
            </a:r>
            <a:r>
              <a:rPr lang="en-US" sz="1400" dirty="0" err="1"/>
              <a:t>Adv</a:t>
            </a:r>
            <a:r>
              <a:rPr lang="en-US" sz="1400" dirty="0"/>
              <a:t> </a:t>
            </a:r>
            <a:r>
              <a:rPr lang="en-US" sz="1400" dirty="0" err="1"/>
              <a:t>Exp</a:t>
            </a:r>
            <a:r>
              <a:rPr lang="en-US" sz="1400" dirty="0"/>
              <a:t> Med Biol. </a:t>
            </a:r>
            <a:r>
              <a:rPr lang="en-US" sz="1400" dirty="0" smtClean="0"/>
              <a:t>1994)</a:t>
            </a:r>
            <a:r>
              <a:rPr lang="tr-TR" sz="1400" dirty="0" smtClean="0"/>
              <a:t> 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80761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75"/>
    </mc:Choice>
    <mc:Fallback xmlns="">
      <p:transition spd="slow" advTm="14575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Content Placeholder 4" descr="A close up of a logo&#10;&#10;Description generated with high confidence">
            <a:extLst>
              <a:ext uri="{FF2B5EF4-FFF2-40B4-BE49-F238E27FC236}">
                <a16:creationId xmlns:a16="http://schemas.microsoft.com/office/drawing/2014/main" id="{35C505EF-F97D-48A9-AD55-D737517156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988" y="618961"/>
            <a:ext cx="8722611" cy="5890593"/>
          </a:xfrm>
          <a:prstGeom prst="rect">
            <a:avLst/>
          </a:prstGeom>
          <a:solidFill>
            <a:schemeClr val="bg1"/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0" h="0"/>
            <a:contourClr>
              <a:srgbClr val="FFFFFF"/>
            </a:contourClr>
          </a:sp3d>
        </p:spPr>
      </p:pic>
      <p:sp>
        <p:nvSpPr>
          <p:cNvPr id="7" name="Metin kutusu 6"/>
          <p:cNvSpPr txBox="1"/>
          <p:nvPr/>
        </p:nvSpPr>
        <p:spPr>
          <a:xfrm>
            <a:off x="1950720" y="618962"/>
            <a:ext cx="19354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dirty="0" err="1" smtClean="0">
                <a:solidFill>
                  <a:srgbClr val="945200"/>
                </a:solidFill>
              </a:rPr>
              <a:t>Fetal</a:t>
            </a:r>
            <a:r>
              <a:rPr lang="tr-TR" dirty="0" smtClean="0">
                <a:solidFill>
                  <a:srgbClr val="945200"/>
                </a:solidFill>
              </a:rPr>
              <a:t> dokuların</a:t>
            </a:r>
            <a:endParaRPr lang="tr-TR" dirty="0">
              <a:solidFill>
                <a:srgbClr val="9452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6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689"/>
    </mc:Choice>
    <mc:Fallback xmlns="">
      <p:transition spd="slow" advTm="29689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950" y="3078701"/>
            <a:ext cx="10179050" cy="2008698"/>
          </a:xfrm>
        </p:spPr>
      </p:pic>
    </p:spTree>
    <p:extLst>
      <p:ext uri="{BB962C8B-B14F-4D97-AF65-F5344CB8AC3E}">
        <p14:creationId xmlns:p14="http://schemas.microsoft.com/office/powerpoint/2010/main" val="136256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862" y="183602"/>
            <a:ext cx="6451181" cy="6451181"/>
          </a:xfrm>
        </p:spPr>
      </p:pic>
    </p:spTree>
    <p:extLst>
      <p:ext uri="{BB962C8B-B14F-4D97-AF65-F5344CB8AC3E}">
        <p14:creationId xmlns:p14="http://schemas.microsoft.com/office/powerpoint/2010/main" val="20931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Picture 2" descr="Image result for first 1000 days">
            <a:extLst>
              <a:ext uri="{FF2B5EF4-FFF2-40B4-BE49-F238E27FC236}">
                <a16:creationId xmlns:a16="http://schemas.microsoft.com/office/drawing/2014/main" id="{31D2D08D-D1C4-4AED-894D-9E68FBE287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88" b="42915"/>
          <a:stretch/>
        </p:blipFill>
        <p:spPr bwMode="auto">
          <a:xfrm>
            <a:off x="2751833" y="1758038"/>
            <a:ext cx="6665495" cy="1870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2751833" y="4131148"/>
            <a:ext cx="7306567" cy="35935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smtClean="0">
                <a:solidFill>
                  <a:srgbClr val="005493"/>
                </a:solidFill>
              </a:rPr>
              <a:t>  Annenin </a:t>
            </a:r>
            <a:r>
              <a:rPr lang="tr-TR" sz="2400" dirty="0" smtClean="0">
                <a:solidFill>
                  <a:srgbClr val="005493"/>
                </a:solidFill>
              </a:rPr>
              <a:t>ve bebeğin beslenmesi </a:t>
            </a:r>
            <a:r>
              <a:rPr lang="tr-TR" sz="2400" dirty="0" smtClean="0">
                <a:solidFill>
                  <a:srgbClr val="005493"/>
                </a:solidFill>
              </a:rPr>
              <a:t>çok önemlidir</a:t>
            </a:r>
            <a:r>
              <a:rPr lang="tr-TR" sz="2400" dirty="0" smtClean="0">
                <a:solidFill>
                  <a:srgbClr val="005493"/>
                </a:solidFill>
              </a:rPr>
              <a:t>. </a:t>
            </a:r>
          </a:p>
          <a:p>
            <a:pPr marL="0" indent="0">
              <a:buNone/>
            </a:pPr>
            <a:r>
              <a:rPr lang="en-US" sz="1400" dirty="0" smtClean="0">
                <a:solidFill>
                  <a:schemeClr val="tx1"/>
                </a:solidFill>
              </a:rPr>
              <a:t>                  </a:t>
            </a:r>
            <a:r>
              <a:rPr lang="en-US" sz="1400" dirty="0" smtClean="0">
                <a:solidFill>
                  <a:schemeClr val="tx1"/>
                </a:solidFill>
              </a:rPr>
              <a:t>(</a:t>
            </a:r>
            <a:r>
              <a:rPr lang="en-US" sz="1400" dirty="0" err="1" smtClean="0">
                <a:solidFill>
                  <a:schemeClr val="tx1"/>
                </a:solidFill>
              </a:rPr>
              <a:t>Berti</a:t>
            </a:r>
            <a:r>
              <a:rPr lang="en-US" sz="1400" dirty="0">
                <a:solidFill>
                  <a:schemeClr val="tx1"/>
                </a:solidFill>
              </a:rPr>
              <a:t>, C., </a:t>
            </a:r>
            <a:r>
              <a:rPr lang="en-US" sz="1400" dirty="0" smtClean="0">
                <a:solidFill>
                  <a:schemeClr val="tx1"/>
                </a:solidFill>
              </a:rPr>
              <a:t>et </a:t>
            </a:r>
            <a:r>
              <a:rPr lang="en-US" sz="1400" dirty="0">
                <a:solidFill>
                  <a:schemeClr val="tx1"/>
                </a:solidFill>
              </a:rPr>
              <a:t>al</a:t>
            </a:r>
            <a:r>
              <a:rPr lang="en-US" sz="1400" dirty="0" smtClean="0">
                <a:solidFill>
                  <a:schemeClr val="tx1"/>
                </a:solidFill>
              </a:rPr>
              <a:t>.. </a:t>
            </a:r>
            <a:r>
              <a:rPr lang="en-US" sz="1400" dirty="0">
                <a:solidFill>
                  <a:schemeClr val="tx1"/>
                </a:solidFill>
              </a:rPr>
              <a:t>Crit. Rev. Food </a:t>
            </a:r>
            <a:r>
              <a:rPr lang="en-US" sz="1400" dirty="0" err="1">
                <a:solidFill>
                  <a:schemeClr val="tx1"/>
                </a:solidFill>
              </a:rPr>
              <a:t>Sci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Nutr</a:t>
            </a:r>
            <a:r>
              <a:rPr lang="en-US" sz="1400" dirty="0">
                <a:solidFill>
                  <a:schemeClr val="tx1"/>
                </a:solidFill>
              </a:rPr>
              <a:t>. 2016, 56, </a:t>
            </a:r>
            <a:r>
              <a:rPr lang="en-US" sz="1400" dirty="0" smtClean="0">
                <a:solidFill>
                  <a:schemeClr val="tx1"/>
                </a:solidFill>
              </a:rPr>
              <a:t>86-91)</a:t>
            </a:r>
            <a:endParaRPr lang="tr-TR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8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20"/>
    </mc:Choice>
    <mc:Fallback xmlns="">
      <p:transition spd="slow" advTm="1082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Folik</a:t>
            </a:r>
            <a:r>
              <a:rPr lang="tr-TR" dirty="0" smtClean="0"/>
              <a:t> asit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416686" y="4725424"/>
            <a:ext cx="7571613" cy="1639025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600" dirty="0" err="1">
                <a:solidFill>
                  <a:srgbClr val="303062"/>
                </a:solidFill>
              </a:rPr>
              <a:t>Prekonsepsiyonel</a:t>
            </a:r>
            <a:r>
              <a:rPr lang="en-US" sz="2600" dirty="0">
                <a:solidFill>
                  <a:srgbClr val="303062"/>
                </a:solidFill>
              </a:rPr>
              <a:t> </a:t>
            </a:r>
            <a:r>
              <a:rPr lang="en-US" sz="2600" dirty="0" err="1">
                <a:solidFill>
                  <a:srgbClr val="303062"/>
                </a:solidFill>
              </a:rPr>
              <a:t>dönemde</a:t>
            </a:r>
            <a:r>
              <a:rPr lang="en-US" sz="2600" dirty="0">
                <a:solidFill>
                  <a:srgbClr val="303062"/>
                </a:solidFill>
              </a:rPr>
              <a:t> </a:t>
            </a:r>
            <a:r>
              <a:rPr lang="en-US" sz="2600" dirty="0" err="1">
                <a:solidFill>
                  <a:srgbClr val="303062"/>
                </a:solidFill>
              </a:rPr>
              <a:t>başlanan</a:t>
            </a:r>
            <a:r>
              <a:rPr lang="en-US" sz="2600" dirty="0">
                <a:solidFill>
                  <a:srgbClr val="303062"/>
                </a:solidFill>
              </a:rPr>
              <a:t> </a:t>
            </a:r>
            <a:r>
              <a:rPr lang="en-US" sz="2600" dirty="0" err="1">
                <a:solidFill>
                  <a:srgbClr val="303062"/>
                </a:solidFill>
              </a:rPr>
              <a:t>ve</a:t>
            </a:r>
            <a:r>
              <a:rPr lang="en-US" sz="2600" dirty="0">
                <a:solidFill>
                  <a:srgbClr val="303062"/>
                </a:solidFill>
              </a:rPr>
              <a:t> 12. </a:t>
            </a:r>
            <a:r>
              <a:rPr lang="en-US" sz="2600" dirty="0" err="1">
                <a:solidFill>
                  <a:srgbClr val="303062"/>
                </a:solidFill>
              </a:rPr>
              <a:t>gebelik</a:t>
            </a:r>
            <a:r>
              <a:rPr lang="en-US" sz="2600" dirty="0">
                <a:solidFill>
                  <a:srgbClr val="303062"/>
                </a:solidFill>
              </a:rPr>
              <a:t> </a:t>
            </a:r>
            <a:r>
              <a:rPr lang="en-US" sz="2600" dirty="0" err="1">
                <a:solidFill>
                  <a:srgbClr val="303062"/>
                </a:solidFill>
              </a:rPr>
              <a:t>haftasına</a:t>
            </a:r>
            <a:r>
              <a:rPr lang="en-US" sz="2600" dirty="0">
                <a:solidFill>
                  <a:srgbClr val="303062"/>
                </a:solidFill>
              </a:rPr>
              <a:t> </a:t>
            </a:r>
            <a:r>
              <a:rPr lang="en-US" sz="2600" dirty="0" err="1">
                <a:solidFill>
                  <a:srgbClr val="303062"/>
                </a:solidFill>
              </a:rPr>
              <a:t>kadar</a:t>
            </a:r>
            <a:r>
              <a:rPr lang="en-US" sz="2600" dirty="0">
                <a:solidFill>
                  <a:srgbClr val="303062"/>
                </a:solidFill>
              </a:rPr>
              <a:t> 400 mcg/</a:t>
            </a:r>
            <a:r>
              <a:rPr lang="en-US" sz="2600" dirty="0" err="1">
                <a:solidFill>
                  <a:srgbClr val="303062"/>
                </a:solidFill>
              </a:rPr>
              <a:t>gün</a:t>
            </a:r>
            <a:r>
              <a:rPr lang="en-US" sz="2600" dirty="0">
                <a:solidFill>
                  <a:srgbClr val="303062"/>
                </a:solidFill>
              </a:rPr>
              <a:t> </a:t>
            </a:r>
            <a:r>
              <a:rPr lang="en-US" sz="2600" dirty="0" err="1">
                <a:solidFill>
                  <a:srgbClr val="303062"/>
                </a:solidFill>
              </a:rPr>
              <a:t>alınan</a:t>
            </a:r>
            <a:r>
              <a:rPr lang="en-US" sz="2600" dirty="0">
                <a:solidFill>
                  <a:srgbClr val="303062"/>
                </a:solidFill>
              </a:rPr>
              <a:t> </a:t>
            </a:r>
            <a:r>
              <a:rPr lang="en-US" sz="2600" dirty="0" err="1">
                <a:solidFill>
                  <a:srgbClr val="303062"/>
                </a:solidFill>
              </a:rPr>
              <a:t>folik</a:t>
            </a:r>
            <a:r>
              <a:rPr lang="en-US" sz="2600" dirty="0">
                <a:solidFill>
                  <a:srgbClr val="303062"/>
                </a:solidFill>
              </a:rPr>
              <a:t> </a:t>
            </a:r>
            <a:r>
              <a:rPr lang="en-US" sz="2600" dirty="0" err="1">
                <a:solidFill>
                  <a:srgbClr val="303062"/>
                </a:solidFill>
              </a:rPr>
              <a:t>asit</a:t>
            </a:r>
            <a:r>
              <a:rPr lang="en-US" sz="2600" dirty="0">
                <a:solidFill>
                  <a:srgbClr val="303062"/>
                </a:solidFill>
              </a:rPr>
              <a:t> NTD </a:t>
            </a:r>
            <a:r>
              <a:rPr lang="en-US" sz="2600" dirty="0" err="1">
                <a:solidFill>
                  <a:srgbClr val="303062"/>
                </a:solidFill>
              </a:rPr>
              <a:t>açısından</a:t>
            </a:r>
            <a:r>
              <a:rPr lang="en-US" sz="2600" dirty="0">
                <a:solidFill>
                  <a:srgbClr val="303062"/>
                </a:solidFill>
              </a:rPr>
              <a:t> </a:t>
            </a:r>
            <a:r>
              <a:rPr lang="en-US" sz="2600" dirty="0" err="1" smtClean="0">
                <a:solidFill>
                  <a:srgbClr val="303062"/>
                </a:solidFill>
              </a:rPr>
              <a:t>koruyucudur</a:t>
            </a:r>
            <a:r>
              <a:rPr lang="en-US" sz="2600" dirty="0">
                <a:solidFill>
                  <a:srgbClr val="303062"/>
                </a:solidFill>
              </a:rPr>
              <a:t>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5544DC-28D2-453C-A474-2605A469172A}"/>
              </a:ext>
            </a:extLst>
          </p:cNvPr>
          <p:cNvSpPr txBox="1">
            <a:spLocks/>
          </p:cNvSpPr>
          <p:nvPr/>
        </p:nvSpPr>
        <p:spPr>
          <a:xfrm>
            <a:off x="1911246" y="1173271"/>
            <a:ext cx="4152900" cy="4253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solidFill>
                <a:srgbClr val="303062"/>
              </a:solidFill>
            </a:endParaRPr>
          </a:p>
        </p:txBody>
      </p:sp>
      <p:pic>
        <p:nvPicPr>
          <p:cNvPr id="5" name="Picture 7" descr="Ekran Resmi 2018-03-21 15.34.57.png">
            <a:extLst>
              <a:ext uri="{FF2B5EF4-FFF2-40B4-BE49-F238E27FC236}">
                <a16:creationId xmlns:a16="http://schemas.microsoft.com/office/drawing/2014/main" id="{82773EAC-A417-4947-AB13-7A29C9793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839" y="2071397"/>
            <a:ext cx="3489970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76E88190-E598-439C-A740-A4E2453728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3116363" y="1580652"/>
            <a:ext cx="2457144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881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238"/>
    </mc:Choice>
    <mc:Fallback xmlns="">
      <p:transition spd="slow" advTm="30238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Folik</a:t>
            </a:r>
            <a:r>
              <a:rPr lang="tr-TR" dirty="0" smtClean="0"/>
              <a:t> asit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ln>
            <a:solidFill>
              <a:srgbClr val="FFC00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tr-TR" sz="2200" dirty="0"/>
              <a:t>N</a:t>
            </a:r>
            <a:r>
              <a:rPr lang="tr-TR" sz="2200" dirty="0" smtClean="0"/>
              <a:t>ükleik </a:t>
            </a:r>
            <a:r>
              <a:rPr lang="tr-TR" sz="2200" dirty="0" err="1"/>
              <a:t>asid</a:t>
            </a:r>
            <a:r>
              <a:rPr lang="tr-TR" sz="2200" dirty="0"/>
              <a:t> sentezi, eritrosit sentezi, </a:t>
            </a:r>
            <a:r>
              <a:rPr lang="tr-TR" sz="2200" dirty="0" err="1"/>
              <a:t>plasental</a:t>
            </a:r>
            <a:r>
              <a:rPr lang="tr-TR" sz="2200" dirty="0"/>
              <a:t> ve </a:t>
            </a:r>
            <a:r>
              <a:rPr lang="tr-TR" sz="2200" dirty="0" err="1"/>
              <a:t>fetal</a:t>
            </a:r>
            <a:r>
              <a:rPr lang="tr-TR" sz="2200" dirty="0"/>
              <a:t> büyüme için </a:t>
            </a:r>
            <a:r>
              <a:rPr lang="tr-TR" sz="2200" dirty="0" err="1"/>
              <a:t>esansiyel</a:t>
            </a:r>
            <a:endParaRPr lang="tr-TR" sz="2200" dirty="0"/>
          </a:p>
          <a:p>
            <a:pPr marL="0" indent="0">
              <a:buNone/>
            </a:pPr>
            <a:r>
              <a:rPr lang="tr-TR" sz="2200" dirty="0"/>
              <a:t>NTD, </a:t>
            </a:r>
            <a:r>
              <a:rPr lang="tr-TR" sz="2200" dirty="0" err="1"/>
              <a:t>konjenital</a:t>
            </a:r>
            <a:r>
              <a:rPr lang="tr-TR" sz="2200" dirty="0"/>
              <a:t> kalp </a:t>
            </a:r>
            <a:r>
              <a:rPr lang="tr-TR" sz="2200" dirty="0" err="1"/>
              <a:t>defekti</a:t>
            </a:r>
            <a:r>
              <a:rPr lang="tr-TR" sz="2200" dirty="0"/>
              <a:t>, yarık dudak damak</a:t>
            </a:r>
            <a:r>
              <a:rPr lang="mr-IN" sz="2200" dirty="0"/>
              <a:t>…</a:t>
            </a:r>
            <a:endParaRPr lang="tr-TR" sz="2200" dirty="0"/>
          </a:p>
          <a:p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half" idx="2"/>
          </p:nvPr>
        </p:nvSpPr>
        <p:spPr>
          <a:ln>
            <a:solidFill>
              <a:srgbClr val="FFC00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200" dirty="0" smtClean="0"/>
              <a:t>Anemi riskini azaltır </a:t>
            </a:r>
            <a:endParaRPr lang="tr-TR" sz="2200" dirty="0"/>
          </a:p>
        </p:txBody>
      </p:sp>
    </p:spTree>
    <p:extLst>
      <p:ext uri="{BB962C8B-B14F-4D97-AF65-F5344CB8AC3E}">
        <p14:creationId xmlns:p14="http://schemas.microsoft.com/office/powerpoint/2010/main" val="7952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097"/>
    </mc:Choice>
    <mc:Fallback xmlns="">
      <p:transition spd="slow" advTm="33097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Yüksek doz </a:t>
            </a:r>
            <a:r>
              <a:rPr lang="tr-TR" dirty="0" err="1" smtClean="0"/>
              <a:t>folik</a:t>
            </a:r>
            <a:r>
              <a:rPr lang="tr-TR" dirty="0" smtClean="0"/>
              <a:t> asit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1678" y="2286001"/>
            <a:ext cx="10178322" cy="3919927"/>
          </a:xfrm>
        </p:spPr>
        <p:txBody>
          <a:bodyPr>
            <a:normAutofit/>
          </a:bodyPr>
          <a:lstStyle/>
          <a:p>
            <a:r>
              <a:rPr lang="tr-TR" sz="2200" b="1" dirty="0" smtClean="0"/>
              <a:t>Kendi veya partnerinde NTD </a:t>
            </a:r>
            <a:r>
              <a:rPr lang="tr-TR" sz="2200" b="1" dirty="0"/>
              <a:t>öyküsü </a:t>
            </a:r>
            <a:endParaRPr lang="tr-TR" sz="2200" b="1" dirty="0" smtClean="0"/>
          </a:p>
          <a:p>
            <a:r>
              <a:rPr lang="tr-TR" sz="2200" b="1" dirty="0" smtClean="0"/>
              <a:t>NTD olan bebek öyküsü</a:t>
            </a:r>
          </a:p>
          <a:p>
            <a:pPr marL="228600" lvl="1">
              <a:buFont typeface="Arial" panose="020B0604020202020204" pitchFamily="34" charset="0"/>
              <a:buChar char="•"/>
            </a:pPr>
            <a:r>
              <a:rPr lang="tr-TR" sz="2200" b="1" dirty="0"/>
              <a:t>A</a:t>
            </a:r>
            <a:r>
              <a:rPr lang="tr-TR" sz="2200" b="1" dirty="0" smtClean="0"/>
              <a:t>nti-epileptik </a:t>
            </a:r>
            <a:r>
              <a:rPr lang="tr-TR" sz="2200" b="1" dirty="0"/>
              <a:t>ilaç kullananlar (</a:t>
            </a:r>
            <a:r>
              <a:rPr lang="tr-TR" sz="2200" b="1" dirty="0" err="1"/>
              <a:t>karbamezepin</a:t>
            </a:r>
            <a:r>
              <a:rPr lang="tr-TR" sz="2200" b="1" dirty="0"/>
              <a:t>, </a:t>
            </a:r>
            <a:r>
              <a:rPr lang="tr-TR" sz="2200" b="1" dirty="0" err="1"/>
              <a:t>valproat</a:t>
            </a:r>
            <a:r>
              <a:rPr lang="tr-TR" sz="2200" b="1" dirty="0"/>
              <a:t>, </a:t>
            </a:r>
            <a:r>
              <a:rPr lang="tr-TR" sz="2200" b="1" dirty="0" err="1"/>
              <a:t>fenitoin</a:t>
            </a:r>
            <a:r>
              <a:rPr lang="tr-TR" sz="2200" b="1" dirty="0"/>
              <a:t>, </a:t>
            </a:r>
            <a:r>
              <a:rPr lang="tr-TR" sz="2200" b="1" dirty="0" err="1"/>
              <a:t>fenobarbital</a:t>
            </a:r>
            <a:r>
              <a:rPr lang="tr-TR" sz="2200" b="1" dirty="0" smtClean="0"/>
              <a:t>)</a:t>
            </a:r>
          </a:p>
          <a:p>
            <a:r>
              <a:rPr lang="tr-TR" dirty="0" err="1"/>
              <a:t>Maternal</a:t>
            </a:r>
            <a:r>
              <a:rPr lang="tr-TR" dirty="0"/>
              <a:t> </a:t>
            </a:r>
            <a:r>
              <a:rPr lang="tr-TR" dirty="0" err="1"/>
              <a:t>obezite</a:t>
            </a:r>
            <a:r>
              <a:rPr lang="tr-TR" dirty="0"/>
              <a:t> (BMI&gt;30)</a:t>
            </a:r>
          </a:p>
          <a:p>
            <a:r>
              <a:rPr lang="tr-TR" dirty="0" err="1"/>
              <a:t>Maternal</a:t>
            </a:r>
            <a:r>
              <a:rPr lang="tr-TR" dirty="0"/>
              <a:t> </a:t>
            </a:r>
            <a:r>
              <a:rPr lang="tr-TR" dirty="0" err="1"/>
              <a:t>diabet</a:t>
            </a:r>
            <a:r>
              <a:rPr lang="tr-TR" dirty="0"/>
              <a:t> veya </a:t>
            </a:r>
            <a:r>
              <a:rPr lang="tr-TR" dirty="0" err="1" smtClean="0"/>
              <a:t>çölyak</a:t>
            </a:r>
            <a:r>
              <a:rPr lang="tr-TR" dirty="0" smtClean="0"/>
              <a:t>          RCOG</a:t>
            </a:r>
            <a:endParaRPr lang="tr-TR" dirty="0"/>
          </a:p>
          <a:p>
            <a:r>
              <a:rPr lang="tr-TR" dirty="0"/>
              <a:t>Orak hücreli anemi ve </a:t>
            </a:r>
            <a:r>
              <a:rPr lang="tr-TR" dirty="0" err="1"/>
              <a:t>talesemi</a:t>
            </a:r>
            <a:r>
              <a:rPr lang="tr-TR" dirty="0"/>
              <a:t> </a:t>
            </a:r>
          </a:p>
          <a:p>
            <a:pPr marL="228600" lvl="1">
              <a:buFont typeface="Arial" panose="020B0604020202020204" pitchFamily="34" charset="0"/>
              <a:buChar char="•"/>
            </a:pPr>
            <a:endParaRPr lang="tr-TR" dirty="0" smtClean="0"/>
          </a:p>
          <a:p>
            <a:pPr marL="228600" lvl="1">
              <a:buFont typeface="Arial" panose="020B0604020202020204" pitchFamily="34" charset="0"/>
              <a:buChar char="•"/>
            </a:pPr>
            <a:endParaRPr lang="tr-TR" dirty="0" smtClean="0"/>
          </a:p>
          <a:p>
            <a:pPr lvl="1"/>
            <a:endParaRPr lang="tr-TR" dirty="0"/>
          </a:p>
          <a:p>
            <a:pPr lvl="1"/>
            <a:endParaRPr lang="tr-TR" dirty="0"/>
          </a:p>
        </p:txBody>
      </p:sp>
      <p:sp>
        <p:nvSpPr>
          <p:cNvPr id="4" name="Sağ Köşeli Ayraç 3"/>
          <p:cNvSpPr/>
          <p:nvPr/>
        </p:nvSpPr>
        <p:spPr>
          <a:xfrm>
            <a:off x="4871553" y="4245964"/>
            <a:ext cx="73152" cy="914400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454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976"/>
    </mc:Choice>
    <mc:Fallback xmlns="">
      <p:transition spd="slow" advTm="29976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Yan etkileri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600" dirty="0" smtClean="0"/>
              <a:t>B12 </a:t>
            </a:r>
            <a:r>
              <a:rPr lang="tr-TR" sz="2600" dirty="0"/>
              <a:t>eksikliğini maskeleme</a:t>
            </a:r>
          </a:p>
          <a:p>
            <a:r>
              <a:rPr lang="tr-TR" dirty="0" err="1"/>
              <a:t>Folat</a:t>
            </a:r>
            <a:r>
              <a:rPr lang="tr-TR" dirty="0"/>
              <a:t> metabolizmasını </a:t>
            </a:r>
            <a:r>
              <a:rPr lang="tr-TR" dirty="0" err="1"/>
              <a:t>inhibe</a:t>
            </a:r>
            <a:r>
              <a:rPr lang="tr-TR" dirty="0"/>
              <a:t> ederek çalışan ilaçlarla etkileşim</a:t>
            </a:r>
          </a:p>
          <a:p>
            <a:r>
              <a:rPr lang="tr-TR" dirty="0"/>
              <a:t>Çinko </a:t>
            </a:r>
            <a:r>
              <a:rPr lang="tr-TR" dirty="0" smtClean="0"/>
              <a:t>emiliminde </a:t>
            </a:r>
            <a:r>
              <a:rPr lang="tr-TR" dirty="0"/>
              <a:t>azalma</a:t>
            </a:r>
          </a:p>
          <a:p>
            <a:r>
              <a:rPr lang="tr-TR" dirty="0" err="1"/>
              <a:t>Hipersensitivite</a:t>
            </a:r>
            <a:r>
              <a:rPr lang="tr-TR" dirty="0"/>
              <a:t> </a:t>
            </a:r>
          </a:p>
          <a:p>
            <a:r>
              <a:rPr lang="tr-TR" dirty="0" err="1"/>
              <a:t>Epileptojenik</a:t>
            </a:r>
            <a:r>
              <a:rPr lang="tr-TR" dirty="0"/>
              <a:t> etki</a:t>
            </a:r>
          </a:p>
          <a:p>
            <a:r>
              <a:rPr lang="tr-TR" dirty="0" err="1"/>
              <a:t>Nörotoksisite</a:t>
            </a:r>
            <a:endParaRPr lang="tr-TR" dirty="0"/>
          </a:p>
          <a:p>
            <a:r>
              <a:rPr lang="tr-TR" dirty="0"/>
              <a:t>Malaryaya yatkınlık</a:t>
            </a:r>
          </a:p>
          <a:p>
            <a:r>
              <a:rPr lang="tr-TR" dirty="0" err="1"/>
              <a:t>Malinite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5057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046"/>
    </mc:Choice>
    <mc:Fallback xmlns="">
      <p:transition spd="slow" advTm="28046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Diğer faydaları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err="1"/>
              <a:t>Preterm</a:t>
            </a:r>
            <a:r>
              <a:rPr lang="tr-TR" sz="2400" dirty="0"/>
              <a:t> doğum? </a:t>
            </a:r>
            <a:r>
              <a:rPr lang="tr-TR" sz="2400" dirty="0" err="1"/>
              <a:t>Preeklampsi</a:t>
            </a:r>
            <a:r>
              <a:rPr lang="tr-TR" sz="2400" dirty="0"/>
              <a:t>? SGA? Otizm?</a:t>
            </a:r>
          </a:p>
          <a:p>
            <a:r>
              <a:rPr lang="tr-TR" dirty="0"/>
              <a:t>BMI&lt;25 olan kadınlarda %40 oranında </a:t>
            </a:r>
            <a:r>
              <a:rPr lang="tr-TR" dirty="0" err="1"/>
              <a:t>preeklampside</a:t>
            </a:r>
            <a:r>
              <a:rPr lang="tr-TR" dirty="0"/>
              <a:t> azalma </a:t>
            </a:r>
            <a:r>
              <a:rPr lang="tr-TR" sz="1800" dirty="0"/>
              <a:t>(</a:t>
            </a:r>
            <a:r>
              <a:rPr lang="tr-TR" sz="1800" dirty="0" err="1"/>
              <a:t>Martinusssen</a:t>
            </a:r>
            <a:r>
              <a:rPr lang="tr-TR" sz="1800" dirty="0"/>
              <a:t> et al, 2015)</a:t>
            </a:r>
          </a:p>
          <a:p>
            <a:r>
              <a:rPr lang="tr-TR" dirty="0"/>
              <a:t>5 RCT, 5332 kadın</a:t>
            </a:r>
          </a:p>
          <a:p>
            <a:pPr lvl="1"/>
            <a:r>
              <a:rPr lang="tr-TR" dirty="0"/>
              <a:t>&lt;37 hafta </a:t>
            </a:r>
            <a:r>
              <a:rPr lang="tr-TR" dirty="0" err="1"/>
              <a:t>preterm</a:t>
            </a:r>
            <a:r>
              <a:rPr lang="tr-TR" dirty="0"/>
              <a:t> doğum: RR 0.99 (CI 0.82-1.18)</a:t>
            </a:r>
          </a:p>
          <a:p>
            <a:pPr lvl="1"/>
            <a:r>
              <a:rPr lang="tr-TR" dirty="0"/>
              <a:t>&lt;34 hafta </a:t>
            </a:r>
            <a:r>
              <a:rPr lang="tr-TR" dirty="0" err="1"/>
              <a:t>preterm</a:t>
            </a:r>
            <a:r>
              <a:rPr lang="tr-TR" dirty="0"/>
              <a:t> doğum: RR 0.77 (CI 0.55-1.09)</a:t>
            </a:r>
          </a:p>
          <a:p>
            <a:pPr lvl="1"/>
            <a:r>
              <a:rPr lang="tr-TR" dirty="0"/>
              <a:t>EMR: RR 0.81 (CI 0.44-1.5)</a:t>
            </a:r>
          </a:p>
          <a:p>
            <a:pPr lvl="1"/>
            <a:r>
              <a:rPr lang="tr-TR" dirty="0" err="1"/>
              <a:t>Neonatal</a:t>
            </a:r>
            <a:r>
              <a:rPr lang="tr-TR" dirty="0"/>
              <a:t> sonuçlar aynı (doğum ağırlığı, </a:t>
            </a:r>
            <a:r>
              <a:rPr lang="tr-TR" dirty="0" err="1"/>
              <a:t>perinatal</a:t>
            </a:r>
            <a:r>
              <a:rPr lang="tr-TR" dirty="0"/>
              <a:t> ölüm, SGA) </a:t>
            </a:r>
          </a:p>
          <a:p>
            <a:pPr marL="457200" lvl="1" indent="0">
              <a:buNone/>
            </a:pPr>
            <a:r>
              <a:rPr lang="tr-TR" dirty="0"/>
              <a:t>(</a:t>
            </a:r>
            <a:r>
              <a:rPr lang="tr-TR" dirty="0" err="1"/>
              <a:t>Saccone</a:t>
            </a:r>
            <a:r>
              <a:rPr lang="tr-TR" dirty="0"/>
              <a:t> et al, 2016)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2907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320"/>
    </mc:Choice>
    <mc:Fallback xmlns="">
      <p:transition spd="slow" advTm="1932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ozet">
  <a:themeElements>
    <a:clrScheme name="Rozet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Rozet">
      <a:majorFont>
        <a:latin typeface="Impact" panose="020B0806030902050204"/>
        <a:ea typeface=""/>
        <a:cs typeface=""/>
      </a:majorFont>
      <a:minorFont>
        <a:latin typeface="Gill Sans MT" panose="020B0502020104020203"/>
        <a:ea typeface=""/>
        <a:cs typeface=""/>
      </a:minorFont>
    </a:fontScheme>
    <a:fmtScheme name="Rozet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eması">
  <a:themeElements>
    <a:clrScheme name="Ofi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is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Badge</Template>
  <TotalTime>17391</TotalTime>
  <Words>2454</Words>
  <Application>Microsoft Office PowerPoint</Application>
  <PresentationFormat>Geniş ekran</PresentationFormat>
  <Paragraphs>293</Paragraphs>
  <Slides>38</Slides>
  <Notes>21</Notes>
  <HiddenSlides>6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38</vt:i4>
      </vt:variant>
    </vt:vector>
  </HeadingPairs>
  <TitlesOfParts>
    <vt:vector size="43" baseType="lpstr">
      <vt:lpstr>Arial</vt:lpstr>
      <vt:lpstr>Calibri</vt:lpstr>
      <vt:lpstr>Gill Sans MT</vt:lpstr>
      <vt:lpstr>Impact</vt:lpstr>
      <vt:lpstr>Rozet</vt:lpstr>
      <vt:lpstr>Gebelikte mikronutrisyon</vt:lpstr>
      <vt:lpstr>PowerPoint Sunusu</vt:lpstr>
      <vt:lpstr>PowerPoint Sunusu</vt:lpstr>
      <vt:lpstr>PowerPoint Sunusu</vt:lpstr>
      <vt:lpstr>Folik asit</vt:lpstr>
      <vt:lpstr>Folik asit</vt:lpstr>
      <vt:lpstr>Yüksek doz folik asit</vt:lpstr>
      <vt:lpstr>Yan etkileri</vt:lpstr>
      <vt:lpstr>Diğer faydaları</vt:lpstr>
      <vt:lpstr>iyot</vt:lpstr>
      <vt:lpstr>Gebelikteki iyot ihiyacı</vt:lpstr>
      <vt:lpstr>İYOT EKSİKLİĞİ</vt:lpstr>
      <vt:lpstr>Gebelikte İyot kullanımı</vt:lpstr>
      <vt:lpstr>PowerPoint Sunusu</vt:lpstr>
      <vt:lpstr>PowerPoint Sunusu</vt:lpstr>
      <vt:lpstr>Omega 3</vt:lpstr>
      <vt:lpstr>Potansiyel faydaları</vt:lpstr>
      <vt:lpstr>Potansiyel faydaları</vt:lpstr>
      <vt:lpstr>Omega 3</vt:lpstr>
      <vt:lpstr>D vitamini</vt:lpstr>
      <vt:lpstr>D vitamini</vt:lpstr>
      <vt:lpstr>PowerPoint Sunusu</vt:lpstr>
      <vt:lpstr>D vitamini</vt:lpstr>
      <vt:lpstr>D vitamini</vt:lpstr>
      <vt:lpstr>PowerPoint Sunusu</vt:lpstr>
      <vt:lpstr>kalsiyum</vt:lpstr>
      <vt:lpstr>magnezyum</vt:lpstr>
      <vt:lpstr>PowerPoint Sunusu</vt:lpstr>
      <vt:lpstr>PowerPoint Sunusu</vt:lpstr>
      <vt:lpstr>PowerPoint Sunusu</vt:lpstr>
      <vt:lpstr>demir</vt:lpstr>
      <vt:lpstr>selenyum</vt:lpstr>
      <vt:lpstr>çinko</vt:lpstr>
      <vt:lpstr>çinko</vt:lpstr>
      <vt:lpstr>B12 vitamini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Microsoft Office Kullanıcısı</dc:creator>
  <cp:lastModifiedBy>Windows Kullanıcısı</cp:lastModifiedBy>
  <cp:revision>71</cp:revision>
  <dcterms:created xsi:type="dcterms:W3CDTF">2019-04-06T05:16:35Z</dcterms:created>
  <dcterms:modified xsi:type="dcterms:W3CDTF">2019-05-19T06:51:04Z</dcterms:modified>
</cp:coreProperties>
</file>