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1"/>
  </p:sldMasterIdLst>
  <p:notesMasterIdLst>
    <p:notesMasterId r:id="rId42"/>
  </p:notesMasterIdLst>
  <p:sldIdLst>
    <p:sldId id="964" r:id="rId2"/>
    <p:sldId id="892" r:id="rId3"/>
    <p:sldId id="893" r:id="rId4"/>
    <p:sldId id="896" r:id="rId5"/>
    <p:sldId id="897" r:id="rId6"/>
    <p:sldId id="984" r:id="rId7"/>
    <p:sldId id="898" r:id="rId8"/>
    <p:sldId id="899" r:id="rId9"/>
    <p:sldId id="901" r:id="rId10"/>
    <p:sldId id="903" r:id="rId11"/>
    <p:sldId id="904" r:id="rId12"/>
    <p:sldId id="906" r:id="rId13"/>
    <p:sldId id="907" r:id="rId14"/>
    <p:sldId id="908" r:id="rId15"/>
    <p:sldId id="909" r:id="rId16"/>
    <p:sldId id="965" r:id="rId17"/>
    <p:sldId id="913" r:id="rId18"/>
    <p:sldId id="1024" r:id="rId19"/>
    <p:sldId id="1019" r:id="rId20"/>
    <p:sldId id="1020" r:id="rId21"/>
    <p:sldId id="1021" r:id="rId22"/>
    <p:sldId id="1023" r:id="rId23"/>
    <p:sldId id="1025" r:id="rId24"/>
    <p:sldId id="1027" r:id="rId25"/>
    <p:sldId id="1026" r:id="rId26"/>
    <p:sldId id="1028" r:id="rId27"/>
    <p:sldId id="1029" r:id="rId28"/>
    <p:sldId id="1030" r:id="rId29"/>
    <p:sldId id="1031" r:id="rId30"/>
    <p:sldId id="1032" r:id="rId31"/>
    <p:sldId id="1033" r:id="rId32"/>
    <p:sldId id="1037" r:id="rId33"/>
    <p:sldId id="1034" r:id="rId34"/>
    <p:sldId id="1035" r:id="rId35"/>
    <p:sldId id="1036" r:id="rId36"/>
    <p:sldId id="1038" r:id="rId37"/>
    <p:sldId id="974" r:id="rId38"/>
    <p:sldId id="1039" r:id="rId39"/>
    <p:sldId id="978" r:id="rId40"/>
    <p:sldId id="1040" r:id="rId41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0E"/>
    <a:srgbClr val="001132"/>
    <a:srgbClr val="00153E"/>
    <a:srgbClr val="000000"/>
    <a:srgbClr val="1C0806"/>
    <a:srgbClr val="42130E"/>
    <a:srgbClr val="777777"/>
    <a:srgbClr val="FFFFFF"/>
    <a:srgbClr val="00FFFF"/>
    <a:srgbClr val="300E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7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C238408C-6839-46EE-8131-EDA75C487F2E}" type="datetimeFigureOut">
              <a:rPr lang="en-US" smtClean="0"/>
              <a:pPr/>
              <a:t>5/18/2019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87D77045-401A-4D5E-BFE3-54C21A8A66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635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52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52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52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5/18/2019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emf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6.wmf"/><Relationship Id="rId7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oleObject" Target="../embeddings/oleObject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27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wmf"/><Relationship Id="rId5" Type="http://schemas.openxmlformats.org/officeDocument/2006/relationships/image" Target="../media/image83.emf"/><Relationship Id="rId4" Type="http://schemas.openxmlformats.org/officeDocument/2006/relationships/image" Target="../media/image8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0.jpeg"/><Relationship Id="rId7" Type="http://schemas.openxmlformats.org/officeDocument/2006/relationships/image" Target="../media/image8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2.emf"/><Relationship Id="rId4" Type="http://schemas.openxmlformats.org/officeDocument/2006/relationships/image" Target="../media/image91.png"/><Relationship Id="rId9" Type="http://schemas.openxmlformats.org/officeDocument/2006/relationships/image" Target="../media/image9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00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emf"/><Relationship Id="rId4" Type="http://schemas.openxmlformats.org/officeDocument/2006/relationships/image" Target="../media/image10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hyperlink" Target="https://www.google.com.tr/url?sa=i&amp;rct=j&amp;q=&amp;esrc=s&amp;source=images&amp;cd=&amp;cad=rja&amp;uact=8&amp;ved=2ahUKEwiY26a2k_TZAhVCYlAKHSkrAhAQjRx6BAgAEAU&amp;url=https://www.destekegitimi.com/hayatta-en-hakiki-mursit-ilimdir/&amp;psig=AOvVaw2ehey8FWHii3Zd7qKZvUN_&amp;ust=1521403376304320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974059"/>
          </a:xfrm>
        </p:spPr>
        <p:txBody>
          <a:bodyPr>
            <a:normAutofit/>
          </a:bodyPr>
          <a:lstStyle/>
          <a:p>
            <a:pPr algn="ctr"/>
            <a:r>
              <a:rPr lang="tr-TR" sz="4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İskelet </a:t>
            </a:r>
            <a:r>
              <a:rPr lang="tr-TR" sz="4400" b="1" dirty="0" err="1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Displazileri</a:t>
            </a:r>
            <a:endParaRPr lang="tr-TR" sz="4400" b="1" dirty="0">
              <a:solidFill>
                <a:srgbClr val="00153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5696" y="3356992"/>
            <a:ext cx="5688632" cy="1296144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+mj-lt"/>
              </a:rPr>
              <a:t>Prof Dr Rıza Madazlı</a:t>
            </a:r>
          </a:p>
          <a:p>
            <a:pPr algn="ctr"/>
            <a:r>
              <a:rPr lang="tr-TR" b="1" dirty="0" err="1" smtClean="0">
                <a:solidFill>
                  <a:schemeClr val="tx1"/>
                </a:solidFill>
                <a:latin typeface="+mj-lt"/>
              </a:rPr>
              <a:t>Istanbul</a:t>
            </a:r>
            <a:r>
              <a:rPr lang="tr-TR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chemeClr val="tx1"/>
                </a:solidFill>
                <a:latin typeface="+mj-lt"/>
              </a:rPr>
              <a:t>Universitesi</a:t>
            </a:r>
            <a:r>
              <a:rPr lang="tr-TR" b="1" dirty="0" smtClean="0">
                <a:solidFill>
                  <a:schemeClr val="tx1"/>
                </a:solidFill>
                <a:latin typeface="+mj-lt"/>
              </a:rPr>
              <a:t> Cerrahpaşa Tıp Fakültesi </a:t>
            </a:r>
            <a:endParaRPr lang="tr-TR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36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4716463" y="1125538"/>
            <a:ext cx="4248150" cy="4895850"/>
          </a:xfrm>
          <a:prstGeom prst="rect">
            <a:avLst/>
          </a:prstGeom>
          <a:solidFill>
            <a:schemeClr val="bg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95288" y="1196975"/>
            <a:ext cx="4105275" cy="4679950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400" b="1" dirty="0" smtClean="0"/>
              <a:t>Polidaktili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Asphyxiating thoracic dystrophy (Jeune syndrome)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Short-rib-polydactyly syndrome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Chondroectodermal dysplasia</a:t>
            </a:r>
            <a:br>
              <a:rPr lang="tr-TR" altLang="tr-TR" sz="2000" b="1" dirty="0" smtClean="0"/>
            </a:br>
            <a:endParaRPr lang="tr-TR" altLang="tr-TR" b="1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400" b="1" dirty="0" smtClean="0"/>
              <a:t>Sindaktili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Apert's syndrome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Jarcho-Levin syndrome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Robert's syndrome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tr-TR" altLang="tr-TR" sz="2000" b="1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400" b="1" dirty="0" smtClean="0"/>
              <a:t>Talipes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Camptomelic dysplasia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Diastrophic dysplasia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000" b="1" dirty="0" smtClean="0"/>
              <a:t>Osteogenesis imperfecta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tr-TR" altLang="tr-TR" sz="2000" dirty="0" smtClean="0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468313" y="404813"/>
            <a:ext cx="3671887" cy="504825"/>
          </a:xfrm>
          <a:prstGeom prst="rect">
            <a:avLst/>
          </a:prstGeom>
          <a:solidFill>
            <a:srgbClr val="027237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marL="533400" indent="-5334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tr-TR" altLang="tr-T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Eller /Ayaklar</a:t>
            </a:r>
          </a:p>
        </p:txBody>
      </p:sp>
      <p:pic>
        <p:nvPicPr>
          <p:cNvPr id="14341" name="Picture 6" descr="club_foot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3716338"/>
            <a:ext cx="2016125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341438"/>
            <a:ext cx="1871662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4343" name="Picture 8" descr="pe_3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3716338"/>
            <a:ext cx="1843088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4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7050" y="1341438"/>
            <a:ext cx="1906588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2335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51520" y="1268761"/>
            <a:ext cx="3960813" cy="3384376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tr-TR" altLang="tr-TR" sz="1800" b="1" dirty="0" err="1" smtClean="0"/>
              <a:t>Frontal</a:t>
            </a:r>
            <a:r>
              <a:rPr lang="tr-TR" altLang="tr-TR" sz="1800" b="1" dirty="0" smtClean="0"/>
              <a:t> </a:t>
            </a:r>
            <a:r>
              <a:rPr lang="tr-TR" altLang="tr-TR" sz="1800" b="1" dirty="0" err="1" smtClean="0"/>
              <a:t>bossing</a:t>
            </a:r>
            <a:endParaRPr lang="tr-TR" altLang="tr-TR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Thanatophoric</a:t>
            </a:r>
            <a:r>
              <a:rPr lang="tr-TR" altLang="tr-TR" sz="1600" b="1" dirty="0" smtClean="0"/>
              <a:t> </a:t>
            </a:r>
            <a:r>
              <a:rPr lang="tr-TR" altLang="tr-TR" sz="1600" b="1" dirty="0" err="1" smtClean="0"/>
              <a:t>dysplasia</a:t>
            </a:r>
            <a:endParaRPr lang="tr-TR" altLang="tr-TR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Osteogenesis</a:t>
            </a:r>
            <a:r>
              <a:rPr lang="tr-TR" altLang="tr-TR" sz="1600" b="1" dirty="0" smtClean="0"/>
              <a:t> </a:t>
            </a:r>
            <a:r>
              <a:rPr lang="tr-TR" altLang="tr-TR" sz="1600" b="1" dirty="0" err="1" smtClean="0"/>
              <a:t>imperfecta</a:t>
            </a:r>
            <a:endParaRPr lang="tr-TR" altLang="tr-TR" sz="1600" b="1" dirty="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tr-TR" altLang="tr-TR" sz="16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1800" b="1" dirty="0" err="1" smtClean="0"/>
              <a:t>Cloverleaf</a:t>
            </a:r>
            <a:r>
              <a:rPr lang="tr-TR" altLang="tr-TR" sz="1800" b="1" dirty="0" smtClean="0"/>
              <a:t> </a:t>
            </a:r>
            <a:r>
              <a:rPr lang="tr-TR" altLang="tr-TR" sz="1800" b="1" dirty="0" err="1" smtClean="0"/>
              <a:t>skull</a:t>
            </a:r>
            <a:endParaRPr lang="tr-TR" altLang="tr-TR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Homozygous</a:t>
            </a:r>
            <a:r>
              <a:rPr lang="tr-TR" altLang="tr-TR" sz="1600" b="1" dirty="0" smtClean="0"/>
              <a:t> </a:t>
            </a:r>
            <a:r>
              <a:rPr lang="tr-TR" altLang="tr-TR" sz="1600" b="1" dirty="0" err="1" smtClean="0"/>
              <a:t>achondroplasia</a:t>
            </a:r>
            <a:r>
              <a:rPr lang="tr-TR" altLang="tr-TR" sz="1600" b="1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Thanatophoric</a:t>
            </a:r>
            <a:r>
              <a:rPr lang="tr-TR" altLang="tr-TR" sz="1600" b="1" dirty="0" smtClean="0"/>
              <a:t> </a:t>
            </a:r>
            <a:r>
              <a:rPr lang="tr-TR" altLang="tr-TR" sz="1600" b="1" dirty="0" err="1" smtClean="0"/>
              <a:t>dysplasia</a:t>
            </a:r>
            <a:endParaRPr lang="tr-TR" altLang="tr-TR" sz="1600" b="1" dirty="0" smtClean="0"/>
          </a:p>
          <a:p>
            <a:pPr lvl="1" eaLnBrk="1" hangingPunct="1">
              <a:lnSpc>
                <a:spcPct val="80000"/>
              </a:lnSpc>
            </a:pPr>
            <a:endParaRPr lang="tr-TR" altLang="tr-TR" sz="14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1800" b="1" dirty="0" err="1" smtClean="0"/>
              <a:t>Craniosynostosis</a:t>
            </a:r>
            <a:r>
              <a:rPr lang="tr-TR" altLang="tr-TR" sz="1800" b="1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Carpenter's</a:t>
            </a:r>
            <a:r>
              <a:rPr lang="tr-TR" altLang="tr-TR" sz="1600" b="1" dirty="0" smtClean="0"/>
              <a:t> </a:t>
            </a:r>
            <a:r>
              <a:rPr lang="tr-TR" altLang="tr-TR" sz="1600" b="1" dirty="0" err="1" smtClean="0"/>
              <a:t>syndrome</a:t>
            </a:r>
            <a:r>
              <a:rPr lang="tr-TR" altLang="tr-TR" sz="1600" b="1" dirty="0" smtClean="0"/>
              <a:t>	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Hypophosphatasia</a:t>
            </a:r>
            <a:endParaRPr lang="tr-TR" altLang="tr-TR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Acrocephalosyndactyly</a:t>
            </a:r>
            <a:endParaRPr lang="tr-TR" altLang="tr-TR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600" b="1" dirty="0" err="1" smtClean="0"/>
              <a:t>Crouzon</a:t>
            </a:r>
            <a:r>
              <a:rPr lang="tr-TR" altLang="tr-TR" sz="1600" b="1" dirty="0" smtClean="0"/>
              <a:t> – </a:t>
            </a:r>
            <a:r>
              <a:rPr lang="tr-TR" altLang="tr-TR" sz="1600" b="1" dirty="0" err="1" smtClean="0"/>
              <a:t>Aperts</a:t>
            </a:r>
            <a:endParaRPr lang="tr-TR" altLang="tr-TR" sz="1800" b="1" dirty="0" smtClean="0"/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23528" y="188640"/>
            <a:ext cx="2520950" cy="504825"/>
          </a:xfrm>
          <a:prstGeom prst="rect">
            <a:avLst/>
          </a:prstGeom>
          <a:solidFill>
            <a:srgbClr val="02723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9906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14478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9050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23622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 startAt="3"/>
              <a:defRPr/>
            </a:pPr>
            <a:r>
              <a:rPr lang="tr-TR" alt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Kafa</a:t>
            </a:r>
            <a:endParaRPr lang="tr-TR" altLang="tr-TR" sz="2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323528" y="764704"/>
            <a:ext cx="2520950" cy="504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tr-TR" altLang="tr-TR" sz="2400" dirty="0" smtClean="0">
                <a:solidFill>
                  <a:schemeClr val="tx1"/>
                </a:solidFill>
                <a:effectLst/>
                <a:latin typeface="+mn-lt"/>
              </a:rPr>
              <a:t>Baş Şekli</a:t>
            </a:r>
          </a:p>
        </p:txBody>
      </p:sp>
      <p:pic>
        <p:nvPicPr>
          <p:cNvPr id="15367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692696"/>
            <a:ext cx="2151063" cy="1584176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5368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692696"/>
            <a:ext cx="2030413" cy="158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940152" y="3212976"/>
            <a:ext cx="1981200" cy="504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tr-TR" altLang="tr-TR" sz="2600" dirty="0" smtClean="0">
                <a:solidFill>
                  <a:schemeClr val="tx1"/>
                </a:solidFill>
                <a:effectLst/>
                <a:latin typeface="+mn-lt"/>
              </a:rPr>
              <a:t>Yüz</a:t>
            </a:r>
          </a:p>
        </p:txBody>
      </p:sp>
      <p:sp>
        <p:nvSpPr>
          <p:cNvPr id="1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5652120" y="4077072"/>
            <a:ext cx="3296965" cy="1879141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tr-TR" altLang="tr-TR" sz="1800" b="1" dirty="0" smtClean="0"/>
              <a:t>Göz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1800" b="1" dirty="0" err="1" smtClean="0"/>
              <a:t>Hipo</a:t>
            </a:r>
            <a:r>
              <a:rPr lang="tr-TR" altLang="tr-TR" sz="1800" b="1" dirty="0" smtClean="0"/>
              <a:t> ve </a:t>
            </a:r>
            <a:r>
              <a:rPr lang="tr-TR" altLang="tr-TR" sz="1800" b="1" dirty="0" err="1" smtClean="0"/>
              <a:t>hipertelorizim</a:t>
            </a:r>
            <a:r>
              <a:rPr lang="tr-TR" altLang="tr-TR" sz="1800" b="1" dirty="0" smtClean="0"/>
              <a:t> (Üçler Kuralı)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1800" b="1" dirty="0" smtClean="0"/>
              <a:t>Mikro-</a:t>
            </a:r>
            <a:r>
              <a:rPr lang="tr-TR" altLang="tr-TR" sz="1800" b="1" dirty="0" err="1" smtClean="0"/>
              <a:t>retrognati</a:t>
            </a:r>
            <a:endParaRPr lang="tr-TR" altLang="tr-TR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1800" b="1" dirty="0" smtClean="0"/>
              <a:t>Yarık dudak, damak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1800" b="1" dirty="0" smtClean="0"/>
              <a:t>Kulaklar</a:t>
            </a:r>
            <a:endParaRPr lang="tr-TR" altLang="tr-TR" sz="2000" b="1" dirty="0" smtClean="0"/>
          </a:p>
        </p:txBody>
      </p:sp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149080"/>
            <a:ext cx="2160240" cy="1512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166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644008" y="620712"/>
            <a:ext cx="4320605" cy="5832624"/>
          </a:xfrm>
          <a:prstGeom prst="rect">
            <a:avLst/>
          </a:prstGeom>
          <a:solidFill>
            <a:schemeClr val="bg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410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23850" y="1196975"/>
            <a:ext cx="4319588" cy="5184775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altLang="tr-TR" sz="2200" b="1" dirty="0" smtClean="0"/>
              <a:t>GÇ / AÇ </a:t>
            </a:r>
            <a:r>
              <a:rPr lang="tr-TR" altLang="tr-TR" sz="2200" b="1" dirty="0" smtClean="0">
                <a:sym typeface="Monotype Sorts" pitchFamily="2" charset="2"/>
              </a:rPr>
              <a:t></a:t>
            </a:r>
            <a:r>
              <a:rPr lang="tr-TR" altLang="tr-TR" sz="2200" b="1" dirty="0" smtClean="0"/>
              <a:t> % 80-100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200" b="1" dirty="0" err="1" smtClean="0"/>
              <a:t>Lethal</a:t>
            </a:r>
            <a:r>
              <a:rPr lang="tr-TR" altLang="tr-TR" sz="2200" b="1" dirty="0" smtClean="0"/>
              <a:t> İskelet </a:t>
            </a:r>
            <a:r>
              <a:rPr lang="tr-TR" altLang="tr-TR" sz="2200" b="1" dirty="0" err="1" smtClean="0"/>
              <a:t>Displazi</a:t>
            </a:r>
            <a:r>
              <a:rPr lang="tr-TR" altLang="tr-TR" sz="2200" b="1" dirty="0" smtClean="0"/>
              <a:t> / % 50 </a:t>
            </a:r>
          </a:p>
          <a:p>
            <a:pPr eaLnBrk="1" hangingPunct="1">
              <a:lnSpc>
                <a:spcPct val="80000"/>
              </a:lnSpc>
            </a:pPr>
            <a:endParaRPr lang="tr-TR" altLang="tr-TR" sz="2200" b="1" dirty="0" smtClean="0"/>
          </a:p>
          <a:p>
            <a:pPr eaLnBrk="1" hangingPunct="1">
              <a:lnSpc>
                <a:spcPct val="80000"/>
              </a:lnSpc>
            </a:pPr>
            <a:endParaRPr lang="tr-TR" altLang="tr-TR" sz="22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2200" b="1" dirty="0" smtClean="0"/>
              <a:t>Dar </a:t>
            </a:r>
            <a:r>
              <a:rPr lang="tr-TR" altLang="tr-TR" sz="2200" b="1" dirty="0" err="1" smtClean="0"/>
              <a:t>thoraks</a:t>
            </a:r>
            <a:endParaRPr lang="tr-TR" altLang="tr-TR" sz="22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dirty="0" err="1" smtClean="0"/>
              <a:t>Achondrogenesis</a:t>
            </a:r>
            <a:endParaRPr lang="tr-TR" altLang="tr-TR" sz="22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dirty="0" err="1" smtClean="0"/>
              <a:t>Hypophosphatasia</a:t>
            </a:r>
            <a:endParaRPr lang="tr-TR" altLang="tr-TR" sz="22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dirty="0" err="1" smtClean="0"/>
              <a:t>Campomelic</a:t>
            </a:r>
            <a:r>
              <a:rPr lang="tr-TR" altLang="tr-TR" sz="2200" b="1" dirty="0" smtClean="0"/>
              <a:t> </a:t>
            </a:r>
            <a:r>
              <a:rPr lang="tr-TR" altLang="tr-TR" sz="2200" b="1" dirty="0" err="1" smtClean="0"/>
              <a:t>dysplasia</a:t>
            </a:r>
            <a:endParaRPr lang="tr-TR" altLang="tr-TR" sz="22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dirty="0" err="1" smtClean="0"/>
              <a:t>Chondroectodermal</a:t>
            </a:r>
            <a:r>
              <a:rPr lang="tr-TR" altLang="tr-TR" sz="2200" b="1" dirty="0" smtClean="0"/>
              <a:t> </a:t>
            </a:r>
            <a:r>
              <a:rPr lang="tr-TR" altLang="tr-TR" sz="2200" b="1" dirty="0" err="1" smtClean="0"/>
              <a:t>dysplasia</a:t>
            </a:r>
            <a:r>
              <a:rPr lang="tr-TR" altLang="tr-TR" sz="2200" b="1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dirty="0" err="1" smtClean="0"/>
              <a:t>Osteogenesis</a:t>
            </a:r>
            <a:r>
              <a:rPr lang="tr-TR" altLang="tr-TR" sz="2200" b="1" dirty="0" smtClean="0"/>
              <a:t> </a:t>
            </a:r>
            <a:r>
              <a:rPr lang="tr-TR" altLang="tr-TR" sz="2200" b="1" dirty="0" err="1" smtClean="0"/>
              <a:t>imperfecta</a:t>
            </a:r>
            <a:endParaRPr lang="tr-TR" altLang="tr-TR" sz="22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dirty="0" err="1" smtClean="0"/>
              <a:t>Short-rib</a:t>
            </a:r>
            <a:r>
              <a:rPr lang="tr-TR" altLang="tr-TR" sz="2200" b="1" dirty="0" smtClean="0"/>
              <a:t> </a:t>
            </a:r>
            <a:r>
              <a:rPr lang="tr-TR" altLang="tr-TR" sz="2200" b="1" dirty="0" err="1" smtClean="0"/>
              <a:t>polidaktili</a:t>
            </a:r>
            <a:r>
              <a:rPr lang="tr-TR" altLang="tr-TR" sz="2200" b="1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dirty="0" err="1" smtClean="0"/>
              <a:t>Asphyxiating</a:t>
            </a:r>
            <a:r>
              <a:rPr lang="tr-TR" altLang="tr-TR" sz="2200" b="1" dirty="0" smtClean="0"/>
              <a:t> </a:t>
            </a:r>
            <a:r>
              <a:rPr lang="tr-TR" altLang="tr-TR" sz="2200" b="1" dirty="0" err="1" smtClean="0"/>
              <a:t>thoracic</a:t>
            </a:r>
            <a:r>
              <a:rPr lang="tr-TR" altLang="tr-TR" sz="2200" b="1" dirty="0" smtClean="0"/>
              <a:t> </a:t>
            </a:r>
            <a:r>
              <a:rPr lang="tr-TR" altLang="tr-TR" sz="2200" b="1" dirty="0" err="1" smtClean="0"/>
              <a:t>dysplasia</a:t>
            </a:r>
            <a:endParaRPr lang="tr-TR" altLang="tr-TR" sz="2200" b="1" dirty="0" smtClean="0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539750" y="368300"/>
            <a:ext cx="2520950" cy="504825"/>
          </a:xfrm>
          <a:prstGeom prst="rect">
            <a:avLst/>
          </a:prstGeom>
          <a:solidFill>
            <a:srgbClr val="02723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9906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14478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9050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23622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 startAt="4"/>
              <a:defRPr/>
            </a:pPr>
            <a:r>
              <a:rPr lang="tr-TR" alt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Göğüs</a:t>
            </a:r>
            <a:endParaRPr lang="tr-TR" altLang="tr-TR" sz="2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741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7150" y="836613"/>
            <a:ext cx="2376488" cy="1512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7413" name="Picture 12" descr="MG16F12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288" y="908050"/>
            <a:ext cx="1295400" cy="1368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4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1763" y="2651125"/>
            <a:ext cx="3176587" cy="16287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741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8425" y="4581525"/>
            <a:ext cx="3244850" cy="151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7853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231866" y="188640"/>
            <a:ext cx="4732622" cy="6480720"/>
          </a:xfrm>
          <a:prstGeom prst="rect">
            <a:avLst/>
          </a:prstGeom>
          <a:solidFill>
            <a:schemeClr val="bg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251520" y="1253068"/>
            <a:ext cx="3816424" cy="49842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r>
              <a:rPr lang="tr-TR" altLang="tr-TR" sz="2400" b="1" dirty="0" smtClean="0">
                <a:latin typeface="+mn-lt"/>
              </a:rPr>
              <a:t>Platyspondyly – Omurganın düzleşmesi 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tr-TR" altLang="tr-TR" sz="2200" b="1" dirty="0" smtClean="0">
                <a:latin typeface="+mn-lt"/>
              </a:rPr>
              <a:t>Thanatophoric  dysplasia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tr-TR" altLang="tr-TR" sz="2200" b="1" dirty="0" smtClean="0">
                <a:latin typeface="+mn-lt"/>
              </a:rPr>
              <a:t>Achondroplasia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endParaRPr lang="tr-TR" altLang="tr-TR" sz="2400" b="1" dirty="0" smtClean="0"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r>
              <a:rPr lang="tr-TR" altLang="tr-TR" sz="2400" b="1" dirty="0" smtClean="0">
                <a:latin typeface="+mn-lt"/>
              </a:rPr>
              <a:t>Hipominerelizasyon- 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tr-TR" altLang="tr-TR" sz="2200" b="1" dirty="0" smtClean="0">
                <a:latin typeface="+mn-lt"/>
              </a:rPr>
              <a:t>Achondrogenesis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endParaRPr lang="tr-TR" altLang="tr-TR" sz="2200" b="1" dirty="0" smtClean="0"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r>
              <a:rPr lang="tr-TR" altLang="tr-TR" sz="2400" b="1" dirty="0" smtClean="0">
                <a:latin typeface="+mn-lt"/>
              </a:rPr>
              <a:t>Hemivertebra –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endParaRPr lang="tr-TR" altLang="tr-TR" sz="2400" b="1" dirty="0" smtClean="0"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r>
              <a:rPr lang="tr-TR" altLang="tr-TR" sz="2400" b="1" dirty="0" smtClean="0">
                <a:latin typeface="+mn-lt"/>
              </a:rPr>
              <a:t>Kyphosis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endParaRPr lang="tr-TR" altLang="tr-TR" sz="2400" b="1" dirty="0" smtClean="0"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Monotype Sorts" pitchFamily="2" charset="2"/>
              <a:buChar char="l"/>
              <a:defRPr/>
            </a:pPr>
            <a:r>
              <a:rPr lang="tr-TR" altLang="tr-TR" sz="2400" b="1" dirty="0" smtClean="0">
                <a:latin typeface="+mn-lt"/>
              </a:rPr>
              <a:t>Scoliosis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Monotype Sorts" pitchFamily="2" charset="2"/>
              <a:buChar char="l"/>
              <a:defRPr/>
            </a:pPr>
            <a:endParaRPr lang="tr-TR" altLang="tr-TR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Monotype Sorts" pitchFamily="2" charset="2"/>
              <a:buChar char="l"/>
              <a:defRPr/>
            </a:pPr>
            <a:endParaRPr lang="tr-TR" altLang="tr-TR" sz="2400" dirty="0" smtClean="0">
              <a:effectLst>
                <a:outerShdw blurRad="38100" dist="38100" dir="2700000" algn="tl">
                  <a:srgbClr val="44546A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Monotype Sorts" pitchFamily="2" charset="2"/>
              <a:buChar char="l"/>
              <a:defRPr/>
            </a:pPr>
            <a:endParaRPr lang="tr-TR" altLang="tr-TR" sz="1600" dirty="0" smtClean="0">
              <a:effectLst>
                <a:outerShdw blurRad="38100" dist="38100" dir="2700000" algn="tl">
                  <a:srgbClr val="44546A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539750" y="404813"/>
            <a:ext cx="2520950" cy="504825"/>
          </a:xfrm>
          <a:prstGeom prst="rect">
            <a:avLst/>
          </a:prstGeom>
          <a:solidFill>
            <a:srgbClr val="02723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9906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14478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9050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23622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 startAt="5"/>
              <a:defRPr/>
            </a:pPr>
            <a:r>
              <a:rPr lang="tr-TR" alt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Omurga</a:t>
            </a:r>
            <a:endParaRPr lang="tr-TR" altLang="tr-TR" sz="2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8436" name="Picture 7" descr="image001"/>
          <p:cNvPicPr>
            <a:picLocks noChangeAspect="1" noChangeArrowheads="1"/>
          </p:cNvPicPr>
          <p:nvPr/>
        </p:nvPicPr>
        <p:blipFill>
          <a:blip r:embed="rId2" cstate="print"/>
          <a:srcRect b="12836"/>
          <a:stretch>
            <a:fillRect/>
          </a:stretch>
        </p:blipFill>
        <p:spPr bwMode="auto">
          <a:xfrm>
            <a:off x="5174304" y="386335"/>
            <a:ext cx="2725977" cy="17284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91656"/>
            <a:ext cx="1492643" cy="22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154" y="2391656"/>
            <a:ext cx="2506049" cy="20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5601" y="4869160"/>
            <a:ext cx="2752725" cy="16478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85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371975" y="981073"/>
            <a:ext cx="4248150" cy="5328245"/>
          </a:xfrm>
          <a:prstGeom prst="rect">
            <a:avLst/>
          </a:prstGeom>
          <a:solidFill>
            <a:schemeClr val="bg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9458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68313" y="1484313"/>
            <a:ext cx="3810000" cy="4608512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altLang="tr-TR" sz="2200" b="1" dirty="0" err="1" smtClean="0"/>
              <a:t>Scapula</a:t>
            </a:r>
            <a:endParaRPr lang="tr-TR" altLang="tr-TR" sz="2200" b="1" dirty="0" smtClean="0"/>
          </a:p>
          <a:p>
            <a:pPr lvl="1">
              <a:lnSpc>
                <a:spcPct val="80000"/>
              </a:lnSpc>
            </a:pPr>
            <a:r>
              <a:rPr lang="tr-TR" altLang="tr-TR" sz="2000" b="1" dirty="0" err="1" smtClean="0"/>
              <a:t>Campomelic</a:t>
            </a:r>
            <a:endParaRPr lang="tr-TR" altLang="tr-TR" sz="2000" b="1" dirty="0" smtClean="0"/>
          </a:p>
          <a:p>
            <a:pPr eaLnBrk="1" hangingPunct="1">
              <a:lnSpc>
                <a:spcPct val="80000"/>
              </a:lnSpc>
            </a:pPr>
            <a:endParaRPr lang="tr-TR" altLang="tr-TR" sz="22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2200" b="1" dirty="0" err="1" smtClean="0"/>
              <a:t>Klavikula</a:t>
            </a:r>
            <a:endParaRPr lang="tr-TR" altLang="tr-TR" sz="22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2000" b="1" dirty="0" smtClean="0"/>
              <a:t>Kısa / </a:t>
            </a:r>
            <a:r>
              <a:rPr lang="tr-TR" altLang="tr-TR" sz="2000" b="1" dirty="0" err="1" smtClean="0"/>
              <a:t>Cleidocranial</a:t>
            </a:r>
            <a:r>
              <a:rPr lang="tr-TR" altLang="tr-TR" sz="2000" b="1" dirty="0" smtClean="0"/>
              <a:t> </a:t>
            </a:r>
            <a:r>
              <a:rPr lang="tr-TR" altLang="tr-TR" sz="2000" b="1" dirty="0" err="1" smtClean="0"/>
              <a:t>dysplasia</a:t>
            </a:r>
            <a:r>
              <a:rPr lang="tr-TR" altLang="tr-TR" sz="2000" b="1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endParaRPr lang="tr-TR" altLang="tr-T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2200" b="1" dirty="0" smtClean="0"/>
              <a:t>Kaburga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2000" b="1" dirty="0" smtClean="0"/>
              <a:t>Kısa / SRPS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2000" b="1" dirty="0" smtClean="0"/>
              <a:t>Sayı / 11 çift- </a:t>
            </a:r>
            <a:r>
              <a:rPr lang="tr-TR" altLang="tr-TR" sz="2000" b="1" dirty="0" err="1" smtClean="0"/>
              <a:t>Campomelic</a:t>
            </a:r>
            <a:r>
              <a:rPr lang="tr-TR" altLang="tr-TR" sz="2000" b="1" dirty="0" smtClean="0"/>
              <a:t> </a:t>
            </a:r>
            <a:r>
              <a:rPr lang="tr-TR" altLang="tr-TR" sz="2000" b="1" dirty="0" err="1" smtClean="0"/>
              <a:t>dysplasia</a:t>
            </a:r>
            <a:r>
              <a:rPr lang="tr-TR" altLang="tr-TR" sz="2000" b="1" dirty="0" smtClean="0"/>
              <a:t>, </a:t>
            </a:r>
            <a:r>
              <a:rPr lang="tr-TR" altLang="tr-TR" sz="2000" b="1" dirty="0" err="1" smtClean="0"/>
              <a:t>Cleidocranial</a:t>
            </a:r>
            <a:r>
              <a:rPr lang="tr-TR" altLang="tr-TR" sz="2000" b="1" dirty="0" smtClean="0"/>
              <a:t> </a:t>
            </a:r>
            <a:r>
              <a:rPr lang="tr-TR" altLang="tr-TR" sz="2000" b="1" dirty="0" err="1" smtClean="0"/>
              <a:t>dysplasia</a:t>
            </a:r>
            <a:r>
              <a:rPr lang="tr-TR" altLang="tr-TR" sz="2000" b="1" dirty="0" smtClean="0"/>
              <a:t>,  </a:t>
            </a:r>
            <a:r>
              <a:rPr lang="tr-TR" altLang="tr-TR" sz="2000" b="1" dirty="0" err="1" smtClean="0"/>
              <a:t>Trisomy</a:t>
            </a:r>
            <a:r>
              <a:rPr lang="tr-TR" altLang="tr-TR" sz="2000" b="1" dirty="0" smtClean="0"/>
              <a:t> 18 </a:t>
            </a:r>
          </a:p>
          <a:p>
            <a:pPr lvl="1" eaLnBrk="1" hangingPunct="1">
              <a:lnSpc>
                <a:spcPct val="80000"/>
              </a:lnSpc>
            </a:pPr>
            <a:endParaRPr lang="tr-TR" altLang="tr-T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2200" b="1" dirty="0" err="1" smtClean="0"/>
              <a:t>İliac</a:t>
            </a:r>
            <a:r>
              <a:rPr lang="tr-TR" altLang="tr-TR" sz="2200" b="1" dirty="0" smtClean="0"/>
              <a:t> kemikler</a:t>
            </a:r>
          </a:p>
        </p:txBody>
      </p:sp>
      <p:sp>
        <p:nvSpPr>
          <p:cNvPr id="142343" name="Rectangle 7"/>
          <p:cNvSpPr>
            <a:spLocks noChangeArrowheads="1"/>
          </p:cNvSpPr>
          <p:nvPr/>
        </p:nvSpPr>
        <p:spPr bwMode="auto">
          <a:xfrm>
            <a:off x="468313" y="476250"/>
            <a:ext cx="3671887" cy="504825"/>
          </a:xfrm>
          <a:prstGeom prst="rect">
            <a:avLst/>
          </a:prstGeom>
          <a:solidFill>
            <a:srgbClr val="02723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9906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14478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9050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23622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 startAt="6"/>
              <a:defRPr/>
            </a:pPr>
            <a:r>
              <a:rPr lang="tr-TR" alt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Diğer Kemikler</a:t>
            </a:r>
          </a:p>
        </p:txBody>
      </p:sp>
      <p:pic>
        <p:nvPicPr>
          <p:cNvPr id="1946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3860800"/>
            <a:ext cx="3416300" cy="2016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9461" name="Picture 11" descr="756413-9"/>
          <p:cNvPicPr>
            <a:picLocks noChangeAspect="1" noChangeArrowheads="1"/>
          </p:cNvPicPr>
          <p:nvPr/>
        </p:nvPicPr>
        <p:blipFill>
          <a:blip r:embed="rId3" cstate="print"/>
          <a:srcRect b="10014"/>
          <a:stretch>
            <a:fillRect/>
          </a:stretch>
        </p:blipFill>
        <p:spPr bwMode="auto">
          <a:xfrm>
            <a:off x="4710112" y="1125538"/>
            <a:ext cx="3318271" cy="2232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741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95288" y="1196975"/>
            <a:ext cx="3889375" cy="5040313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tr-TR" altLang="tr-TR" sz="2400" b="1" smtClean="0"/>
              <a:t>Polihidramnios</a:t>
            </a:r>
          </a:p>
          <a:p>
            <a:pPr lvl="1" eaLnBrk="1" hangingPunct="1"/>
            <a:r>
              <a:rPr lang="tr-TR" altLang="tr-TR" b="1" smtClean="0"/>
              <a:t>Thanatophoric dysplasia </a:t>
            </a:r>
          </a:p>
          <a:p>
            <a:pPr lvl="1" eaLnBrk="1" hangingPunct="1"/>
            <a:r>
              <a:rPr lang="tr-TR" altLang="tr-TR" b="1" smtClean="0"/>
              <a:t>Achondroplasia</a:t>
            </a:r>
          </a:p>
          <a:p>
            <a:pPr lvl="1" eaLnBrk="1" hangingPunct="1"/>
            <a:r>
              <a:rPr lang="tr-TR" altLang="tr-TR" b="1" smtClean="0"/>
              <a:t>Chondrodysplasia punctata</a:t>
            </a:r>
          </a:p>
          <a:p>
            <a:pPr lvl="1" eaLnBrk="1" hangingPunct="1"/>
            <a:r>
              <a:rPr lang="tr-TR" altLang="tr-TR" b="1" smtClean="0"/>
              <a:t>Short-rib-polydactyly syndrome</a:t>
            </a:r>
          </a:p>
          <a:p>
            <a:pPr lvl="1" eaLnBrk="1" hangingPunct="1"/>
            <a:r>
              <a:rPr lang="tr-TR" altLang="tr-TR" b="1" smtClean="0"/>
              <a:t>Achondrogenesis</a:t>
            </a:r>
          </a:p>
          <a:p>
            <a:pPr lvl="1" eaLnBrk="1" hangingPunct="1"/>
            <a:endParaRPr lang="tr-TR" altLang="tr-TR" b="1" smtClean="0"/>
          </a:p>
          <a:p>
            <a:pPr eaLnBrk="1" hangingPunct="1"/>
            <a:r>
              <a:rPr lang="tr-TR" altLang="tr-TR" sz="2400" b="1" smtClean="0"/>
              <a:t>NIHF</a:t>
            </a:r>
          </a:p>
          <a:p>
            <a:pPr lvl="1" eaLnBrk="1" hangingPunct="1"/>
            <a:endParaRPr lang="tr-TR" altLang="tr-TR" smtClean="0"/>
          </a:p>
          <a:p>
            <a:pPr eaLnBrk="1" hangingPunct="1"/>
            <a:endParaRPr lang="tr-TR" altLang="tr-TR" sz="2000" smtClean="0"/>
          </a:p>
          <a:p>
            <a:pPr eaLnBrk="1" hangingPunct="1"/>
            <a:endParaRPr lang="tr-TR" altLang="tr-TR" sz="2000" smtClean="0"/>
          </a:p>
        </p:txBody>
      </p:sp>
      <p:sp>
        <p:nvSpPr>
          <p:cNvPr id="20483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3438" y="2492375"/>
            <a:ext cx="3810000" cy="2087563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tr-TR" altLang="tr-TR" sz="2400" b="1" smtClean="0"/>
              <a:t>Diğer Sistemler – Kalp, Böbrek</a:t>
            </a:r>
          </a:p>
          <a:p>
            <a:pPr eaLnBrk="1" hangingPunct="1"/>
            <a:endParaRPr lang="tr-TR" altLang="tr-TR" sz="2400" b="1" smtClean="0"/>
          </a:p>
          <a:p>
            <a:pPr eaLnBrk="1" hangingPunct="1"/>
            <a:r>
              <a:rPr lang="tr-TR" altLang="tr-TR" sz="2400" b="1" smtClean="0"/>
              <a:t>Fetal Hareketler</a:t>
            </a:r>
          </a:p>
        </p:txBody>
      </p:sp>
      <p:sp>
        <p:nvSpPr>
          <p:cNvPr id="144391" name="Rectangle 7"/>
          <p:cNvSpPr>
            <a:spLocks noChangeArrowheads="1"/>
          </p:cNvSpPr>
          <p:nvPr/>
        </p:nvSpPr>
        <p:spPr bwMode="auto">
          <a:xfrm>
            <a:off x="395288" y="333375"/>
            <a:ext cx="3889375" cy="504825"/>
          </a:xfrm>
          <a:prstGeom prst="rect">
            <a:avLst/>
          </a:prstGeom>
          <a:solidFill>
            <a:srgbClr val="02723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marL="533400" indent="-533400"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9906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14478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9050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2362200" indent="-533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 startAt="7"/>
              <a:defRPr/>
            </a:pPr>
            <a:r>
              <a:rPr lang="tr-TR" alt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Diğer Anomaliler</a:t>
            </a:r>
          </a:p>
        </p:txBody>
      </p:sp>
    </p:spTree>
    <p:extLst>
      <p:ext uri="{BB962C8B-B14F-4D97-AF65-F5344CB8AC3E}">
        <p14:creationId xmlns:p14="http://schemas.microsoft.com/office/powerpoint/2010/main" val="404121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51520" y="332656"/>
            <a:ext cx="4248720" cy="576263"/>
          </a:xfrm>
          <a:prstGeom prst="rect">
            <a:avLst/>
          </a:prstGeom>
          <a:solidFill>
            <a:srgbClr val="00206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tr-TR" altLang="tr-TR" sz="3200" dirty="0" err="1" smtClean="0">
                <a:solidFill>
                  <a:schemeClr val="bg1"/>
                </a:solidFill>
                <a:latin typeface="+mj-lt"/>
              </a:rPr>
              <a:t>Lethal</a:t>
            </a:r>
            <a:r>
              <a:rPr lang="tr-TR" altLang="tr-TR" sz="3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tr-TR" altLang="tr-TR" sz="3200" dirty="0" err="1" smtClean="0">
                <a:solidFill>
                  <a:schemeClr val="bg1"/>
                </a:solidFill>
                <a:latin typeface="+mj-lt"/>
              </a:rPr>
              <a:t>Displaziler</a:t>
            </a:r>
            <a:endParaRPr lang="tr-TR" altLang="tr-TR" sz="32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3528" y="1196752"/>
            <a:ext cx="8208962" cy="4351338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Göğüs Çevresi / Abdomen Çevresi oranı  ≤ 0. </a:t>
            </a:r>
            <a:r>
              <a:rPr kumimoji="0" lang="en-US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endParaRPr kumimoji="0" lang="tr-TR" alt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tr-TR" alt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alt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Femur</a:t>
            </a:r>
            <a:r>
              <a:rPr kumimoji="0" lang="tr-TR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Uzunluğu / Abdomen Çevresi </a:t>
            </a:r>
            <a:r>
              <a:rPr kumimoji="0" lang="en-US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tr-TR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oranı ≤ </a:t>
            </a:r>
            <a:r>
              <a:rPr kumimoji="0" lang="en-US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0.16 </a:t>
            </a:r>
            <a:endParaRPr kumimoji="0" lang="tr-TR" alt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lang="tr-TR" altLang="tr-TR" sz="2600" b="1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Erken başlangıç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lang="tr-TR" altLang="tr-TR" sz="2600" b="1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Ağır </a:t>
            </a:r>
            <a:r>
              <a:rPr kumimoji="0" lang="tr-TR" alt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mikromeli</a:t>
            </a:r>
            <a:r>
              <a:rPr kumimoji="0" lang="tr-TR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tr-TR" alt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bowing</a:t>
            </a:r>
            <a:r>
              <a:rPr kumimoji="0" lang="tr-TR" alt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kırıklar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lang="tr-TR" altLang="tr-TR" sz="2600" b="1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alt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Polihidramnios</a:t>
            </a:r>
            <a:endParaRPr kumimoji="0" lang="tr-TR" alt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lang="tr-TR" altLang="tr-TR" sz="2600" b="1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tr-TR" alt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tr-TR" alt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Arial" charset="0"/>
              <a:buNone/>
              <a:tabLst/>
              <a:defRPr/>
            </a:pPr>
            <a:endParaRPr lang="tr-TR" altLang="tr-TR" sz="2800" b="1" dirty="0" smtClean="0"/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Arial" charset="0"/>
              <a:buNone/>
              <a:tabLst/>
              <a:defRPr/>
            </a:pPr>
            <a:endParaRPr kumimoji="0" lang="tr-TR" alt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31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95288" y="1341438"/>
            <a:ext cx="3600450" cy="4897437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tr-TR" altLang="tr-TR" sz="3000" b="1" dirty="0" smtClean="0"/>
              <a:t>Ekip </a:t>
            </a:r>
          </a:p>
          <a:p>
            <a:pPr lvl="1" eaLnBrk="1" hangingPunct="1"/>
            <a:r>
              <a:rPr lang="tr-TR" altLang="tr-TR" sz="3000" b="1" dirty="0" err="1" smtClean="0"/>
              <a:t>Perinatolog</a:t>
            </a:r>
            <a:endParaRPr lang="tr-TR" altLang="tr-TR" sz="3000" b="1" dirty="0" smtClean="0"/>
          </a:p>
          <a:p>
            <a:pPr lvl="1" eaLnBrk="1" hangingPunct="1"/>
            <a:r>
              <a:rPr lang="tr-TR" altLang="tr-TR" sz="3000" b="1" dirty="0" err="1" smtClean="0"/>
              <a:t>Genetisyen</a:t>
            </a:r>
            <a:endParaRPr lang="tr-TR" altLang="tr-TR" sz="3000" b="1" dirty="0" smtClean="0"/>
          </a:p>
          <a:p>
            <a:pPr lvl="1" eaLnBrk="1" hangingPunct="1"/>
            <a:r>
              <a:rPr lang="tr-TR" altLang="tr-TR" sz="3000" b="1" dirty="0" err="1" smtClean="0"/>
              <a:t>Patalog</a:t>
            </a:r>
            <a:endParaRPr lang="tr-TR" altLang="tr-TR" sz="3000" b="1" dirty="0" smtClean="0"/>
          </a:p>
          <a:p>
            <a:pPr eaLnBrk="1" hangingPunct="1"/>
            <a:endParaRPr lang="tr-TR" altLang="tr-TR" sz="3000" b="1" dirty="0" smtClean="0"/>
          </a:p>
          <a:p>
            <a:pPr eaLnBrk="1" hangingPunct="1"/>
            <a:r>
              <a:rPr lang="tr-TR" altLang="tr-TR" sz="3000" b="1" dirty="0" smtClean="0"/>
              <a:t>Fizik muayene </a:t>
            </a:r>
          </a:p>
          <a:p>
            <a:pPr eaLnBrk="1" hangingPunct="1"/>
            <a:endParaRPr lang="tr-TR" altLang="tr-TR" sz="3000" b="1" dirty="0" smtClean="0"/>
          </a:p>
          <a:p>
            <a:pPr eaLnBrk="1" hangingPunct="1"/>
            <a:r>
              <a:rPr lang="tr-TR" altLang="tr-TR" sz="3000" b="1" dirty="0" smtClean="0"/>
              <a:t>Radyografi </a:t>
            </a:r>
          </a:p>
          <a:p>
            <a:pPr eaLnBrk="1" hangingPunct="1"/>
            <a:endParaRPr lang="tr-TR" altLang="tr-TR" sz="3000" b="1" dirty="0" smtClean="0"/>
          </a:p>
          <a:p>
            <a:pPr eaLnBrk="1" hangingPunct="1"/>
            <a:r>
              <a:rPr lang="tr-TR" altLang="tr-TR" sz="3000" b="1" dirty="0" err="1" smtClean="0"/>
              <a:t>Histolji</a:t>
            </a:r>
            <a:r>
              <a:rPr lang="tr-TR" altLang="tr-TR" sz="3000" b="1" dirty="0" smtClean="0"/>
              <a:t> / Otopsi</a:t>
            </a:r>
            <a:r>
              <a:rPr lang="tr-TR" altLang="tr-TR" sz="3900" b="1" dirty="0" smtClean="0"/>
              <a:t> </a:t>
            </a:r>
          </a:p>
          <a:p>
            <a:pPr eaLnBrk="1" hangingPunct="1"/>
            <a:endParaRPr lang="tr-TR" altLang="tr-TR" b="1" dirty="0" smtClean="0"/>
          </a:p>
          <a:p>
            <a:pPr eaLnBrk="1" hangingPunct="1"/>
            <a:endParaRPr lang="tr-TR" altLang="tr-TR" sz="1800" dirty="0" smtClean="0"/>
          </a:p>
          <a:p>
            <a:pPr eaLnBrk="1" hangingPunct="1"/>
            <a:endParaRPr lang="tr-TR" altLang="tr-TR" sz="1600" dirty="0" smtClean="0"/>
          </a:p>
          <a:p>
            <a:pPr eaLnBrk="1" hangingPunct="1"/>
            <a:endParaRPr lang="tr-TR" altLang="tr-TR" sz="1600" dirty="0" smtClean="0"/>
          </a:p>
        </p:txBody>
      </p:sp>
      <p:sp>
        <p:nvSpPr>
          <p:cNvPr id="24579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572000" y="1124744"/>
            <a:ext cx="3959225" cy="4680519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tr-TR" altLang="tr-TR" sz="3000" b="1" dirty="0" smtClean="0"/>
              <a:t>Kromozom / Spesifik </a:t>
            </a:r>
            <a:r>
              <a:rPr lang="tr-TR" altLang="tr-TR" sz="3000" b="1" dirty="0" err="1" smtClean="0"/>
              <a:t>sitogenetik</a:t>
            </a:r>
            <a:r>
              <a:rPr lang="tr-TR" altLang="tr-TR" sz="3000" b="1" dirty="0" smtClean="0"/>
              <a:t> </a:t>
            </a:r>
            <a:r>
              <a:rPr lang="tr-TR" altLang="tr-TR" sz="3000" b="1" dirty="0" err="1" smtClean="0"/>
              <a:t>çaılşmalar</a:t>
            </a:r>
            <a:endParaRPr lang="tr-TR" altLang="tr-TR" sz="3000" b="1" dirty="0" smtClean="0"/>
          </a:p>
          <a:p>
            <a:pPr eaLnBrk="1" hangingPunct="1"/>
            <a:endParaRPr lang="tr-TR" altLang="tr-TR" sz="3000" b="1" dirty="0" smtClean="0"/>
          </a:p>
          <a:p>
            <a:pPr eaLnBrk="1" hangingPunct="1"/>
            <a:r>
              <a:rPr lang="tr-TR" altLang="tr-TR" sz="3000" b="1" dirty="0" smtClean="0"/>
              <a:t>DNA saklanmalı</a:t>
            </a:r>
          </a:p>
          <a:p>
            <a:pPr eaLnBrk="1" hangingPunct="1"/>
            <a:endParaRPr lang="tr-TR" altLang="tr-TR" sz="3000" b="1" dirty="0" smtClean="0"/>
          </a:p>
          <a:p>
            <a:pPr eaLnBrk="1" hangingPunct="1"/>
            <a:r>
              <a:rPr lang="tr-TR" altLang="tr-TR" sz="3000" b="1" dirty="0" smtClean="0"/>
              <a:t>Cilt biyopsi – </a:t>
            </a:r>
            <a:r>
              <a:rPr lang="tr-TR" altLang="tr-TR" sz="3000" b="1" dirty="0" err="1" smtClean="0"/>
              <a:t>kollegen</a:t>
            </a:r>
            <a:r>
              <a:rPr lang="tr-TR" altLang="tr-TR" sz="3000" b="1" dirty="0" smtClean="0"/>
              <a:t> çalışmaları</a:t>
            </a:r>
          </a:p>
          <a:p>
            <a:pPr eaLnBrk="1" hangingPunct="1"/>
            <a:endParaRPr lang="tr-TR" altLang="tr-TR" sz="3000" b="1" dirty="0" smtClean="0"/>
          </a:p>
          <a:p>
            <a:pPr eaLnBrk="1" hangingPunct="1"/>
            <a:r>
              <a:rPr lang="tr-TR" altLang="tr-TR" sz="3000" b="1" dirty="0" smtClean="0"/>
              <a:t>Biyokimyasal - </a:t>
            </a:r>
            <a:r>
              <a:rPr lang="tr-TR" altLang="tr-TR" sz="3000" b="1" dirty="0" err="1" smtClean="0"/>
              <a:t>Enzimatik</a:t>
            </a:r>
            <a:r>
              <a:rPr lang="tr-TR" altLang="tr-TR" sz="3000" b="1" dirty="0" smtClean="0"/>
              <a:t> çalışmalar</a:t>
            </a:r>
          </a:p>
          <a:p>
            <a:pPr eaLnBrk="1" hangingPunct="1"/>
            <a:endParaRPr lang="tr-TR" altLang="tr-TR" sz="1800" dirty="0" smtClean="0"/>
          </a:p>
        </p:txBody>
      </p:sp>
      <p:sp>
        <p:nvSpPr>
          <p:cNvPr id="5" name="Rectangle 172"/>
          <p:cNvSpPr>
            <a:spLocks noChangeArrowheads="1"/>
          </p:cNvSpPr>
          <p:nvPr/>
        </p:nvSpPr>
        <p:spPr bwMode="auto">
          <a:xfrm>
            <a:off x="468313" y="260350"/>
            <a:ext cx="2592387" cy="576263"/>
          </a:xfrm>
          <a:prstGeom prst="rect">
            <a:avLst/>
          </a:prstGeom>
          <a:solidFill>
            <a:srgbClr val="00206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tr-TR" altLang="tr-T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Postnatal</a:t>
            </a:r>
            <a:endParaRPr lang="tr-TR" altLang="tr-T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0192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F:\İSKELET FOTO\GULUZAR akondrogenezis dosya+\IMG_20190514_1_2_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7" t="26950" r="23530" b="20169"/>
          <a:stretch/>
        </p:blipFill>
        <p:spPr bwMode="auto">
          <a:xfrm>
            <a:off x="245347" y="2030999"/>
            <a:ext cx="302433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9" name="Picture 3" descr="F:\İSKELET FOTO\GULUZAR akondrogenezis dosya+\IMG_20190514_1_1_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4" t="21890" r="28948" b="28131"/>
          <a:stretch/>
        </p:blipFill>
        <p:spPr bwMode="auto">
          <a:xfrm>
            <a:off x="3347864" y="2061706"/>
            <a:ext cx="2932956" cy="213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0" name="Picture 4" descr="F:\İSKELET FOTO\GULUZAR akondrogenezis dosya+\IMG_20190514_1_1_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8" t="30015" r="11261" b="34992"/>
          <a:stretch/>
        </p:blipFill>
        <p:spPr bwMode="auto">
          <a:xfrm>
            <a:off x="6339823" y="2030999"/>
            <a:ext cx="2545257" cy="205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1" name="Picture 5" descr="F:\İSKELET FOTO\GULUZAR akondrogenezis dosya+\IMG_20190514_1_2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4" t="28221" r="14238" b="23765"/>
          <a:stretch/>
        </p:blipFill>
        <p:spPr bwMode="auto">
          <a:xfrm>
            <a:off x="3328492" y="4472339"/>
            <a:ext cx="2827684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5349" y="4344152"/>
            <a:ext cx="3024335" cy="223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0820" y="4416161"/>
            <a:ext cx="261726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İçerik Yer Tutucusu 2"/>
          <p:cNvSpPr txBox="1">
            <a:spLocks/>
          </p:cNvSpPr>
          <p:nvPr/>
        </p:nvSpPr>
        <p:spPr>
          <a:xfrm>
            <a:off x="2699792" y="134110"/>
            <a:ext cx="2736304" cy="16921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2200" b="1" dirty="0" smtClean="0">
                <a:latin typeface="Comic Sans MS" charset="0"/>
                <a:ea typeface="Comic Sans MS" charset="0"/>
                <a:cs typeface="Comic Sans MS" charset="0"/>
              </a:rPr>
              <a:t>USG</a:t>
            </a:r>
            <a:endParaRPr lang="en-US" sz="2200" b="1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Ağır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mikromeli</a:t>
            </a:r>
            <a:endParaRPr lang="en-GB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Kırık yok</a:t>
            </a:r>
            <a:endParaRPr lang="en-GB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Dar kısa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thoraks</a:t>
            </a:r>
            <a:endParaRPr lang="tr-TR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5724128" y="242120"/>
            <a:ext cx="2987824" cy="14761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Kafa büyük,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ossifikasyon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normal</a:t>
            </a:r>
          </a:p>
          <a:p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Vertebra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ossifikasyon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yok</a:t>
            </a:r>
            <a:endParaRPr lang="en-US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245347" y="344757"/>
            <a:ext cx="2304256" cy="84609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2200" b="1" dirty="0" smtClean="0">
                <a:latin typeface="Comic Sans MS" charset="0"/>
                <a:ea typeface="Comic Sans MS" charset="0"/>
                <a:cs typeface="Comic Sans MS" charset="0"/>
              </a:rPr>
              <a:t>Olgu 1</a:t>
            </a:r>
            <a:endParaRPr lang="en-US" sz="2200" b="1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22y, G1, 18GH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62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476672"/>
            <a:ext cx="3168352" cy="2808312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latin typeface="Comic Sans MS" charset="0"/>
                <a:ea typeface="Comic Sans MS" charset="0"/>
                <a:cs typeface="Comic Sans MS" charset="0"/>
              </a:rPr>
              <a:t>MAKROSKOPİ</a:t>
            </a:r>
          </a:p>
          <a:p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Basık burun, kafa şiş</a:t>
            </a:r>
            <a:endParaRPr lang="en-GB" sz="22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Ektremiteler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çok kısa-MİKROMELİ</a:t>
            </a:r>
            <a:endParaRPr lang="en-GB" sz="22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Boyun kısa, abdomen şiş,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toraks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kısmen küçük</a:t>
            </a:r>
            <a:endParaRPr lang="en-US" sz="2200" b="1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pic>
        <p:nvPicPr>
          <p:cNvPr id="4" name="3 Resim" descr="resim 546.jpg"/>
          <p:cNvPicPr>
            <a:picLocks noChangeAspect="1"/>
          </p:cNvPicPr>
          <p:nvPr/>
        </p:nvPicPr>
        <p:blipFill>
          <a:blip r:embed="rId2" cstate="print"/>
          <a:srcRect l="27950" t="8002" r="16138" b="2751"/>
          <a:stretch>
            <a:fillRect/>
          </a:stretch>
        </p:blipFill>
        <p:spPr bwMode="auto">
          <a:xfrm>
            <a:off x="611560" y="3443326"/>
            <a:ext cx="2304256" cy="2758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1 Resim" descr="resim 547.jpg"/>
          <p:cNvPicPr>
            <a:picLocks noChangeAspect="1"/>
          </p:cNvPicPr>
          <p:nvPr/>
        </p:nvPicPr>
        <p:blipFill>
          <a:blip r:embed="rId3" cstate="print"/>
          <a:srcRect l="17702" t="3857" r="15393" b="13086"/>
          <a:stretch>
            <a:fillRect/>
          </a:stretch>
        </p:blipFill>
        <p:spPr bwMode="auto">
          <a:xfrm>
            <a:off x="6199582" y="186131"/>
            <a:ext cx="2532208" cy="2758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 Resim" descr="resim 54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9917" y="3212976"/>
            <a:ext cx="227807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1 Resim" descr="resim 54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9610" y="3212976"/>
            <a:ext cx="250698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1 Resim" descr="resim 550.jpg"/>
          <p:cNvPicPr>
            <a:picLocks noChangeAspect="1"/>
          </p:cNvPicPr>
          <p:nvPr/>
        </p:nvPicPr>
        <p:blipFill>
          <a:blip r:embed="rId6" cstate="print"/>
          <a:srcRect l="22438" t="2751" r="3477" b="13251"/>
          <a:stretch>
            <a:fillRect/>
          </a:stretch>
        </p:blipFill>
        <p:spPr bwMode="auto">
          <a:xfrm>
            <a:off x="3653984" y="186131"/>
            <a:ext cx="2438271" cy="277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5098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5688632"/>
          </a:xfrm>
        </p:spPr>
        <p:txBody>
          <a:bodyPr/>
          <a:lstStyle/>
          <a:p>
            <a:pPr eaLnBrk="1" hangingPunct="1">
              <a:buClr>
                <a:srgbClr val="C00000"/>
              </a:buClr>
              <a:buSzPct val="120000"/>
            </a:pPr>
            <a:r>
              <a:rPr lang="tr-TR" altLang="tr-TR" b="1" dirty="0" smtClean="0"/>
              <a:t>Sıklık</a:t>
            </a:r>
            <a:endParaRPr lang="tr-TR" altLang="tr-TR" b="1" dirty="0"/>
          </a:p>
          <a:p>
            <a:pPr lvl="1" eaLnBrk="1" hangingPunct="1"/>
            <a:r>
              <a:rPr lang="tr-TR" b="1" dirty="0"/>
              <a:t>2.4 - 4.5 / 10,000 doğum</a:t>
            </a:r>
            <a:endParaRPr lang="tr-TR" altLang="tr-TR" b="1" dirty="0"/>
          </a:p>
          <a:p>
            <a:pPr lvl="1" eaLnBrk="1" hangingPunct="1"/>
            <a:r>
              <a:rPr lang="tr-TR" altLang="tr-TR" b="1" dirty="0"/>
              <a:t>21 / 30 </a:t>
            </a:r>
            <a:r>
              <a:rPr lang="tr-TR" altLang="tr-TR" b="1" dirty="0" smtClean="0"/>
              <a:t>000 doğum (CTF,  </a:t>
            </a:r>
            <a:r>
              <a:rPr lang="tr-TR" altLang="tr-TR" sz="2000" b="1" dirty="0" err="1" smtClean="0"/>
              <a:t>Prof</a:t>
            </a:r>
            <a:r>
              <a:rPr lang="tr-TR" altLang="tr-TR" sz="2000" b="1" dirty="0" smtClean="0"/>
              <a:t> </a:t>
            </a:r>
            <a:r>
              <a:rPr lang="tr-TR" altLang="tr-TR" sz="2000" b="1" dirty="0" err="1" smtClean="0"/>
              <a:t>Dr</a:t>
            </a:r>
            <a:r>
              <a:rPr lang="tr-TR" altLang="tr-TR" sz="2000" b="1" dirty="0" smtClean="0"/>
              <a:t> Beyhan Tüysü</a:t>
            </a:r>
            <a:r>
              <a:rPr lang="tr-TR" altLang="tr-TR" sz="2000" b="1" dirty="0"/>
              <a:t>z</a:t>
            </a:r>
            <a:r>
              <a:rPr lang="tr-TR" altLang="tr-TR" b="1" dirty="0" smtClean="0"/>
              <a:t>)</a:t>
            </a:r>
          </a:p>
          <a:p>
            <a:pPr eaLnBrk="1" hangingPunct="1"/>
            <a:endParaRPr lang="tr-TR" altLang="tr-TR" b="1" dirty="0"/>
          </a:p>
          <a:p>
            <a:pPr eaLnBrk="1" hangingPunct="1">
              <a:buClr>
                <a:srgbClr val="C00000"/>
              </a:buClr>
              <a:buSzPct val="120000"/>
            </a:pPr>
            <a:r>
              <a:rPr lang="tr-TR" altLang="tr-TR" sz="2400" b="1" dirty="0"/>
              <a:t>Kemik ve kıkırdak / yapısal ve büyüme bozuklukları</a:t>
            </a:r>
          </a:p>
          <a:p>
            <a:pPr lvl="1" eaLnBrk="1" hangingPunct="1"/>
            <a:r>
              <a:rPr lang="tr-TR" altLang="tr-TR" b="1" dirty="0"/>
              <a:t>Uzunluk</a:t>
            </a:r>
          </a:p>
          <a:p>
            <a:pPr lvl="1" eaLnBrk="1" hangingPunct="1"/>
            <a:r>
              <a:rPr lang="tr-TR" altLang="tr-TR" b="1" dirty="0"/>
              <a:t>Şekil</a:t>
            </a:r>
          </a:p>
          <a:p>
            <a:pPr lvl="1" eaLnBrk="1" hangingPunct="1"/>
            <a:r>
              <a:rPr lang="tr-TR" altLang="tr-TR" b="1" dirty="0" smtClean="0"/>
              <a:t>Kıvam</a:t>
            </a:r>
          </a:p>
          <a:p>
            <a:pPr lvl="1" eaLnBrk="1" hangingPunct="1"/>
            <a:endParaRPr lang="tr-TR" altLang="tr-TR" b="1" dirty="0"/>
          </a:p>
          <a:p>
            <a:pPr eaLnBrk="1" hangingPunct="1">
              <a:buClr>
                <a:srgbClr val="C00000"/>
              </a:buClr>
              <a:buSzPct val="120000"/>
            </a:pPr>
            <a:r>
              <a:rPr lang="tr-TR" altLang="tr-TR" sz="2400" b="1" dirty="0"/>
              <a:t>Kemik ve kıkırdak</a:t>
            </a:r>
          </a:p>
          <a:p>
            <a:pPr lvl="1" eaLnBrk="1" hangingPunct="1"/>
            <a:r>
              <a:rPr lang="tr-TR" altLang="tr-TR" b="1" dirty="0"/>
              <a:t>Yapısal protein – </a:t>
            </a:r>
            <a:r>
              <a:rPr lang="tr-TR" altLang="tr-TR" b="1" dirty="0" err="1"/>
              <a:t>Kollagen</a:t>
            </a:r>
            <a:endParaRPr lang="tr-TR" altLang="tr-TR" b="1" dirty="0"/>
          </a:p>
          <a:p>
            <a:pPr lvl="1" eaLnBrk="1" hangingPunct="1"/>
            <a:r>
              <a:rPr lang="tr-TR" altLang="tr-TR" b="1" dirty="0" err="1"/>
              <a:t>Osteoblast</a:t>
            </a:r>
            <a:r>
              <a:rPr lang="tr-TR" altLang="tr-TR" b="1" dirty="0"/>
              <a:t>, </a:t>
            </a:r>
            <a:r>
              <a:rPr lang="tr-TR" altLang="tr-TR" b="1" dirty="0" err="1"/>
              <a:t>Osteoklast</a:t>
            </a:r>
            <a:r>
              <a:rPr lang="tr-TR" altLang="tr-TR" b="1" dirty="0"/>
              <a:t> </a:t>
            </a:r>
            <a:r>
              <a:rPr lang="tr-TR" altLang="tr-TR" b="1" dirty="0" err="1"/>
              <a:t>Akt</a:t>
            </a:r>
            <a:r>
              <a:rPr lang="tr-TR" altLang="tr-TR" b="1" dirty="0"/>
              <a:t>/ Büyüme, </a:t>
            </a:r>
            <a:r>
              <a:rPr lang="tr-TR" altLang="tr-TR" b="1" dirty="0" err="1"/>
              <a:t>Morfogenetik</a:t>
            </a:r>
            <a:r>
              <a:rPr lang="tr-TR" altLang="tr-TR" b="1" dirty="0"/>
              <a:t> Fak</a:t>
            </a:r>
          </a:p>
          <a:p>
            <a:pPr lvl="1" eaLnBrk="1" hangingPunct="1">
              <a:buFont typeface="Monotype Sorts" pitchFamily="2" charset="2"/>
              <a:buChar char="è"/>
            </a:pPr>
            <a:r>
              <a:rPr lang="tr-TR" altLang="tr-TR" b="1" dirty="0">
                <a:sym typeface="Monotype Sorts" pitchFamily="2" charset="2"/>
              </a:rPr>
              <a:t>Gen Mutasyonları  </a:t>
            </a:r>
            <a:r>
              <a:rPr lang="tr-TR" altLang="tr-TR" b="1" dirty="0" err="1">
                <a:sym typeface="Monotype Sorts" pitchFamily="2" charset="2"/>
              </a:rPr>
              <a:t>Isk</a:t>
            </a:r>
            <a:r>
              <a:rPr lang="tr-TR" altLang="tr-TR" b="1" dirty="0">
                <a:sym typeface="Monotype Sorts" pitchFamily="2" charset="2"/>
              </a:rPr>
              <a:t> </a:t>
            </a:r>
            <a:r>
              <a:rPr lang="tr-TR" altLang="tr-TR" b="1" dirty="0" err="1" smtClean="0">
                <a:sym typeface="Monotype Sorts" pitchFamily="2" charset="2"/>
              </a:rPr>
              <a:t>Displazileri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421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23528" y="229101"/>
            <a:ext cx="3960440" cy="3888432"/>
          </a:xfrm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b="1" dirty="0">
                <a:latin typeface="Comic Sans MS" charset="0"/>
                <a:ea typeface="Comic Sans MS" charset="0"/>
                <a:cs typeface="Comic Sans MS" charset="0"/>
              </a:rPr>
              <a:t>RADYOLOJİ</a:t>
            </a:r>
          </a:p>
          <a:p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Toraks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 küçük, fıçı şeklinde</a:t>
            </a:r>
          </a:p>
          <a:p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kostalar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 kısa- </a:t>
            </a:r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fraktür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 yok</a:t>
            </a:r>
            <a:endParaRPr lang="en-GB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İliak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 kemikler karakteristik balta şeklinde, </a:t>
            </a:r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iskium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pubisde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 kalsifikasyon yok</a:t>
            </a:r>
            <a:endParaRPr lang="en-GB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Uzun  kemikler kısa, yay şeklinde, </a:t>
            </a:r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metafizler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-çanak şeklinde geniş</a:t>
            </a:r>
            <a:endParaRPr lang="en-GB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en-GB" dirty="0">
                <a:latin typeface="Comic Sans MS" charset="0"/>
                <a:ea typeface="Comic Sans MS" charset="0"/>
                <a:cs typeface="Comic Sans MS" charset="0"/>
              </a:rPr>
              <a:t>V</a:t>
            </a:r>
            <a:r>
              <a:rPr lang="en-US" dirty="0" err="1">
                <a:latin typeface="Comic Sans MS" charset="0"/>
                <a:ea typeface="Comic Sans MS" charset="0"/>
                <a:cs typeface="Comic Sans MS" charset="0"/>
              </a:rPr>
              <a:t>ertebralar</a:t>
            </a:r>
            <a:r>
              <a:rPr lang="en-US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dirty="0" err="1">
                <a:latin typeface="Comic Sans MS" charset="0"/>
                <a:ea typeface="Comic Sans MS" charset="0"/>
                <a:cs typeface="Comic Sans MS" charset="0"/>
              </a:rPr>
              <a:t>ossifiye</a:t>
            </a:r>
            <a:r>
              <a:rPr lang="en-US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dirty="0" err="1">
                <a:latin typeface="Comic Sans MS" charset="0"/>
                <a:ea typeface="Comic Sans MS" charset="0"/>
                <a:cs typeface="Comic Sans MS" charset="0"/>
              </a:rPr>
              <a:t>değil</a:t>
            </a:r>
            <a:endParaRPr lang="en-US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pic>
        <p:nvPicPr>
          <p:cNvPr id="4" name="1 Resim" descr="resim 569.jpg"/>
          <p:cNvPicPr>
            <a:picLocks noChangeAspect="1"/>
          </p:cNvPicPr>
          <p:nvPr/>
        </p:nvPicPr>
        <p:blipFill>
          <a:blip r:embed="rId2" cstate="print"/>
          <a:srcRect l="9911" t="1553" r="18520"/>
          <a:stretch>
            <a:fillRect/>
          </a:stretch>
        </p:blipFill>
        <p:spPr bwMode="auto">
          <a:xfrm>
            <a:off x="4702375" y="260648"/>
            <a:ext cx="3926759" cy="281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1 Resim" descr="resim 568.jpg"/>
          <p:cNvPicPr>
            <a:picLocks noChangeAspect="1"/>
          </p:cNvPicPr>
          <p:nvPr/>
        </p:nvPicPr>
        <p:blipFill>
          <a:blip r:embed="rId3" cstate="print"/>
          <a:srcRect l="37082" t="41823" r="21443" b="13251"/>
          <a:stretch>
            <a:fillRect/>
          </a:stretch>
        </p:blipFill>
        <p:spPr bwMode="auto">
          <a:xfrm>
            <a:off x="4711074" y="3501008"/>
            <a:ext cx="3926759" cy="2962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 Resim" descr="resim 568.jpg"/>
          <p:cNvPicPr>
            <a:picLocks noChangeAspect="1"/>
          </p:cNvPicPr>
          <p:nvPr/>
        </p:nvPicPr>
        <p:blipFill>
          <a:blip r:embed="rId3" cstate="print"/>
          <a:srcRect l="35825" t="6950" r="7475" b="13251"/>
          <a:stretch>
            <a:fillRect/>
          </a:stretch>
        </p:blipFill>
        <p:spPr bwMode="auto">
          <a:xfrm>
            <a:off x="784694" y="4232360"/>
            <a:ext cx="3168352" cy="237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933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620688"/>
            <a:ext cx="4176464" cy="3528392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b="1" dirty="0">
                <a:latin typeface="Comic Sans MS" charset="0"/>
                <a:ea typeface="Comic Sans MS" charset="0"/>
                <a:cs typeface="Comic Sans MS" charset="0"/>
              </a:rPr>
              <a:t>MİKROSKOPİ</a:t>
            </a:r>
          </a:p>
          <a:p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Büyüme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plağı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disorganize</a:t>
            </a:r>
          </a:p>
          <a:p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Transformasyon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zonu-hipertrofik-kondrositler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primer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ve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sekonder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trabeküllere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uzanır</a:t>
            </a:r>
            <a:endParaRPr lang="en-US" sz="22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Kemik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trabekülleri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kalın-düzensiz</a:t>
            </a:r>
            <a:endParaRPr lang="en-US" sz="22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Epifizyal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kondrositler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-dilate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lakünler-balon</a:t>
            </a:r>
            <a:r>
              <a:rPr lang="en-US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200" dirty="0" err="1">
                <a:latin typeface="Comic Sans MS" charset="0"/>
                <a:ea typeface="Comic Sans MS" charset="0"/>
                <a:cs typeface="Comic Sans MS" charset="0"/>
              </a:rPr>
              <a:t>hücreler</a:t>
            </a:r>
            <a:endParaRPr lang="en-US" sz="2200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332656"/>
            <a:ext cx="3935457" cy="2963168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47" y="3501008"/>
            <a:ext cx="3943513" cy="303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03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074895"/>
              </p:ext>
            </p:extLst>
          </p:nvPr>
        </p:nvGraphicFramePr>
        <p:xfrm>
          <a:off x="325080" y="1268760"/>
          <a:ext cx="8581565" cy="4907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44860"/>
                <a:gridCol w="3024336"/>
                <a:gridCol w="3312369"/>
              </a:tblGrid>
              <a:tr h="370840">
                <a:tc>
                  <a:txBody>
                    <a:bodyPr/>
                    <a:lstStyle/>
                    <a:p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Tip 1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Tip2</a:t>
                      </a:r>
                      <a:endParaRPr lang="tr-TR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Uzun Kemik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&lt;%30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Değişken</a:t>
                      </a:r>
                      <a:endParaRPr lang="tr-TR" sz="2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Kırık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Nadir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?</a:t>
                      </a:r>
                      <a:endParaRPr lang="tr-TR" sz="2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El ve Ayak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Kısa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err="1" smtClean="0"/>
                        <a:t>Toraks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Dar, kısa, kaburga kırık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?, Kaburga kırık yok</a:t>
                      </a:r>
                      <a:endParaRPr lang="tr-TR" sz="2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err="1" smtClean="0"/>
                        <a:t>Skull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err="1" smtClean="0"/>
                        <a:t>Makrocrania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Omurga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err="1" smtClean="0"/>
                        <a:t>Ossf</a:t>
                      </a:r>
                      <a:r>
                        <a:rPr lang="tr-TR" sz="2200" b="1" dirty="0" smtClean="0"/>
                        <a:t>.yok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err="1" smtClean="0"/>
                        <a:t>Ossf</a:t>
                      </a:r>
                      <a:r>
                        <a:rPr lang="tr-TR" sz="2200" b="1" dirty="0" smtClean="0"/>
                        <a:t>.yok</a:t>
                      </a:r>
                      <a:endParaRPr lang="tr-TR" sz="2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err="1" smtClean="0"/>
                        <a:t>Mineralizasyon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Kafa,</a:t>
                      </a:r>
                      <a:r>
                        <a:rPr lang="tr-TR" sz="2200" b="1" baseline="0" dirty="0" smtClean="0"/>
                        <a:t> omurga </a:t>
                      </a:r>
                      <a:r>
                        <a:rPr lang="tr-TR" sz="2200" b="1" baseline="0" dirty="0" err="1" smtClean="0"/>
                        <a:t>hipominera</a:t>
                      </a:r>
                      <a:r>
                        <a:rPr lang="tr-TR" sz="2200" b="1" baseline="0" dirty="0" smtClean="0"/>
                        <a:t>. 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Kafa normal, Omurga </a:t>
                      </a:r>
                      <a:r>
                        <a:rPr lang="tr-TR" sz="2200" b="1" dirty="0" err="1" smtClean="0"/>
                        <a:t>hipo</a:t>
                      </a:r>
                      <a:endParaRPr lang="tr-TR" sz="2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Gen Mutasyon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2200" b="1" kern="1200" baseline="0" dirty="0" smtClean="0"/>
                        <a:t>DTDST</a:t>
                      </a:r>
                      <a:r>
                        <a:rPr lang="tr-TR" sz="2200" b="1" baseline="0" dirty="0" smtClean="0"/>
                        <a:t> </a:t>
                      </a:r>
                    </a:p>
                    <a:p>
                      <a:r>
                        <a:rPr lang="tr-TR" sz="2200" b="1" baseline="0" dirty="0" smtClean="0"/>
                        <a:t>OR</a:t>
                      </a:r>
                      <a:endParaRPr lang="tr-TR" sz="22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COL2A1</a:t>
                      </a:r>
                    </a:p>
                    <a:p>
                      <a:r>
                        <a:rPr lang="tr-TR" sz="2200" b="1" dirty="0" smtClean="0"/>
                        <a:t>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Diğer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200" b="1" dirty="0" err="1" smtClean="0"/>
                        <a:t>Hidrops</a:t>
                      </a:r>
                      <a:r>
                        <a:rPr lang="tr-TR" sz="2200" b="1" dirty="0" smtClean="0"/>
                        <a:t>, </a:t>
                      </a:r>
                      <a:r>
                        <a:rPr lang="tr-TR" sz="2200" b="1" dirty="0" err="1" smtClean="0"/>
                        <a:t>Polihidramn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330154" y="325806"/>
            <a:ext cx="8229600" cy="504056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Comic Sans MS" charset="0"/>
                <a:ea typeface="Comic Sans MS" charset="0"/>
                <a:cs typeface="Comic Sans MS" charset="0"/>
              </a:rPr>
              <a:t>TANI:</a:t>
            </a:r>
            <a:r>
              <a:rPr lang="en-US" dirty="0" smtClean="0">
                <a:latin typeface="Comic Sans MS" charset="0"/>
                <a:ea typeface="Comic Sans MS" charset="0"/>
                <a:cs typeface="Comic Sans MS" charset="0"/>
              </a:rPr>
              <a:t>AKONDROGENEZİS TİP II</a:t>
            </a:r>
          </a:p>
        </p:txBody>
      </p:sp>
    </p:spTree>
    <p:extLst>
      <p:ext uri="{BB962C8B-B14F-4D97-AF65-F5344CB8AC3E}">
        <p14:creationId xmlns:p14="http://schemas.microsoft.com/office/powerpoint/2010/main" val="15567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İçerik Yer Tutucusu 2"/>
          <p:cNvSpPr txBox="1">
            <a:spLocks/>
          </p:cNvSpPr>
          <p:nvPr/>
        </p:nvSpPr>
        <p:spPr>
          <a:xfrm>
            <a:off x="2699792" y="177377"/>
            <a:ext cx="2736304" cy="16921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2200" b="1" dirty="0" smtClean="0">
                <a:latin typeface="Comic Sans MS" charset="0"/>
                <a:ea typeface="Comic Sans MS" charset="0"/>
                <a:cs typeface="Comic Sans MS" charset="0"/>
              </a:rPr>
              <a:t>USG</a:t>
            </a:r>
            <a:endParaRPr lang="en-US" sz="2200" b="1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Ağır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mikromeli</a:t>
            </a:r>
            <a:endParaRPr lang="en-GB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Femur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eğik</a:t>
            </a:r>
          </a:p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Kırık yok</a:t>
            </a:r>
            <a:endParaRPr lang="en-GB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5724128" y="242120"/>
            <a:ext cx="2987824" cy="14761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Dar kısa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thoraks</a:t>
            </a:r>
            <a:endParaRPr lang="tr-TR" sz="22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Frontal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bossing</a:t>
            </a:r>
            <a:endParaRPr lang="tr-TR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245347" y="344757"/>
            <a:ext cx="2304256" cy="84609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2200" b="1" dirty="0" smtClean="0">
                <a:latin typeface="Comic Sans MS" charset="0"/>
                <a:ea typeface="Comic Sans MS" charset="0"/>
                <a:cs typeface="Comic Sans MS" charset="0"/>
              </a:rPr>
              <a:t>Olgu 2</a:t>
            </a:r>
            <a:endParaRPr lang="en-US" sz="2200" b="1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25y, G2, 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19GH</a:t>
            </a:r>
            <a:endParaRPr lang="tr-TR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pic>
        <p:nvPicPr>
          <p:cNvPr id="56322" name="Picture 2" descr="F:\İSKELET FOTO\tugce nur dogan tanatoforik\IMG_20190514_2_1_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7" r="26750" b="25784"/>
          <a:stretch/>
        </p:blipFill>
        <p:spPr bwMode="auto">
          <a:xfrm>
            <a:off x="3168103" y="1988840"/>
            <a:ext cx="2520280" cy="194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F:\İSKELET FOTO\tugce nur dogan tanatoforik\IMG_20190514_2_1_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9" t="10333" r="16512" b="28085"/>
          <a:stretch/>
        </p:blipFill>
        <p:spPr bwMode="auto">
          <a:xfrm>
            <a:off x="245346" y="1988840"/>
            <a:ext cx="2814485" cy="194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F:\İSKELET FOTO\tugce nur dogan tanatoforik\IMG_20190514_2_1_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66" r="37131" b="8056"/>
          <a:stretch/>
        </p:blipFill>
        <p:spPr bwMode="auto">
          <a:xfrm>
            <a:off x="5964340" y="4130917"/>
            <a:ext cx="2827490" cy="194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5" name="Picture 5" descr="F:\İSKELET FOTO\tugce nur dogan tanatoforik\IMG_20190514_2_1_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4" t="24703" r="11679" b="17109"/>
          <a:stretch/>
        </p:blipFill>
        <p:spPr bwMode="auto">
          <a:xfrm>
            <a:off x="5968234" y="1988840"/>
            <a:ext cx="277180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6" name="Picture 6" descr="F:\İSKELET FOTO\tugce nur dogan tanatoforik\IMG_20190514_2_1_1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5" t="28491" r="16358" b="30090"/>
          <a:stretch/>
        </p:blipFill>
        <p:spPr bwMode="auto">
          <a:xfrm>
            <a:off x="245346" y="4130917"/>
            <a:ext cx="2632392" cy="194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7" name="Picture 7" descr="F:\İSKELET FOTO\tugce nur dogan tanatoforik\IMG_20190514_2_2_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3" t="34133" r="14782" b="7657"/>
          <a:stretch/>
        </p:blipFill>
        <p:spPr bwMode="auto">
          <a:xfrm>
            <a:off x="3024913" y="4130916"/>
            <a:ext cx="2663470" cy="203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65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79512" y="332656"/>
            <a:ext cx="3168352" cy="280831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>
                <a:latin typeface="Comic Sans MS" charset="0"/>
                <a:ea typeface="Comic Sans MS" charset="0"/>
                <a:cs typeface="Comic Sans MS" charset="0"/>
              </a:rPr>
              <a:t>MAKROSKOPİ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Mikromeli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en-US" sz="2400" dirty="0" err="1" smtClean="0">
                <a:latin typeface="Comic Sans MS" charset="0"/>
                <a:ea typeface="Comic Sans MS" charset="0"/>
                <a:cs typeface="Comic Sans MS" charset="0"/>
              </a:rPr>
              <a:t>Mikrognati</a:t>
            </a:r>
            <a:r>
              <a:rPr lang="en-US" sz="2400" dirty="0" smtClean="0">
                <a:latin typeface="Comic Sans MS" charset="0"/>
                <a:ea typeface="Comic Sans MS" charset="0"/>
                <a:cs typeface="Comic Sans MS" charset="0"/>
              </a:rPr>
              <a:t>,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400" dirty="0" err="1" smtClean="0">
                <a:latin typeface="Comic Sans MS" charset="0"/>
                <a:ea typeface="Comic Sans MS" charset="0"/>
                <a:cs typeface="Comic Sans MS" charset="0"/>
              </a:rPr>
              <a:t>düşük</a:t>
            </a:r>
            <a:r>
              <a:rPr lang="en-US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kulak, </a:t>
            </a:r>
            <a:r>
              <a:rPr lang="en-US" sz="2400" dirty="0" err="1">
                <a:latin typeface="Comic Sans MS" charset="0"/>
                <a:ea typeface="Comic Sans MS" charset="0"/>
                <a:cs typeface="Comic Sans MS" charset="0"/>
              </a:rPr>
              <a:t>basık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400" dirty="0" err="1">
                <a:latin typeface="Comic Sans MS" charset="0"/>
                <a:ea typeface="Comic Sans MS" charset="0"/>
                <a:cs typeface="Comic Sans MS" charset="0"/>
              </a:rPr>
              <a:t>burun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, 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en-US" sz="2400" dirty="0" err="1" smtClean="0">
                <a:latin typeface="Comic Sans MS" charset="0"/>
                <a:ea typeface="Comic Sans MS" charset="0"/>
                <a:cs typeface="Comic Sans MS" charset="0"/>
              </a:rPr>
              <a:t>toraks</a:t>
            </a:r>
            <a:r>
              <a:rPr lang="en-US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400" dirty="0" err="1">
                <a:latin typeface="Comic Sans MS" charset="0"/>
                <a:ea typeface="Comic Sans MS" charset="0"/>
                <a:cs typeface="Comic Sans MS" charset="0"/>
              </a:rPr>
              <a:t>dar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, 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en-US" sz="2400" dirty="0" err="1" smtClean="0">
                <a:latin typeface="Comic Sans MS" charset="0"/>
                <a:ea typeface="Comic Sans MS" charset="0"/>
                <a:cs typeface="Comic Sans MS" charset="0"/>
              </a:rPr>
              <a:t>karın</a:t>
            </a:r>
            <a:r>
              <a:rPr lang="en-US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2400" dirty="0" err="1">
                <a:latin typeface="Comic Sans MS" charset="0"/>
                <a:ea typeface="Comic Sans MS" charset="0"/>
                <a:cs typeface="Comic Sans MS" charset="0"/>
              </a:rPr>
              <a:t>şiş</a:t>
            </a:r>
            <a:r>
              <a:rPr lang="en-US" sz="2400" dirty="0">
                <a:latin typeface="Comic Sans MS" charset="0"/>
                <a:ea typeface="Comic Sans MS" charset="0"/>
                <a:cs typeface="Comic Sans MS" charset="0"/>
              </a:rPr>
              <a:t>, </a:t>
            </a:r>
            <a:endParaRPr lang="en-US" dirty="0"/>
          </a:p>
        </p:txBody>
      </p:sp>
      <p:pic>
        <p:nvPicPr>
          <p:cNvPr id="9" name="3 Resim" descr="resim 110.jpg"/>
          <p:cNvPicPr>
            <a:picLocks noChangeAspect="1"/>
          </p:cNvPicPr>
          <p:nvPr/>
        </p:nvPicPr>
        <p:blipFill>
          <a:blip r:embed="rId2" cstate="print"/>
          <a:srcRect t="5901" r="3401" b="4851"/>
          <a:stretch>
            <a:fillRect/>
          </a:stretch>
        </p:blipFill>
        <p:spPr bwMode="auto">
          <a:xfrm>
            <a:off x="4215804" y="260648"/>
            <a:ext cx="301664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1 Resim" descr="resim 11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3456384" cy="301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 Resim" descr="resim 119.jpg"/>
          <p:cNvPicPr>
            <a:picLocks noChangeAspect="1"/>
          </p:cNvPicPr>
          <p:nvPr/>
        </p:nvPicPr>
        <p:blipFill>
          <a:blip r:embed="rId4" cstate="print"/>
          <a:srcRect t="5704" b="4227"/>
          <a:stretch>
            <a:fillRect/>
          </a:stretch>
        </p:blipFill>
        <p:spPr bwMode="auto">
          <a:xfrm>
            <a:off x="5436096" y="3585788"/>
            <a:ext cx="2451249" cy="294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23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44634" y="260648"/>
            <a:ext cx="4248472" cy="3706082"/>
          </a:xfrm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100" b="1" dirty="0" smtClean="0">
                <a:latin typeface="Comic Sans MS" charset="0"/>
                <a:ea typeface="Comic Sans MS" charset="0"/>
                <a:cs typeface="Comic Sans MS" charset="0"/>
              </a:rPr>
              <a:t>RADYOLOJİ</a:t>
            </a:r>
          </a:p>
          <a:p>
            <a:r>
              <a:rPr lang="en-US" sz="3100" dirty="0" err="1" smtClean="0">
                <a:latin typeface="Comic Sans MS" charset="0"/>
                <a:ea typeface="Comic Sans MS" charset="0"/>
                <a:cs typeface="Comic Sans MS" charset="0"/>
              </a:rPr>
              <a:t>Ossifikasyon</a:t>
            </a:r>
            <a:r>
              <a:rPr lang="en-US" sz="31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3100" dirty="0" err="1" smtClean="0">
                <a:latin typeface="Comic Sans MS" charset="0"/>
                <a:ea typeface="Comic Sans MS" charset="0"/>
                <a:cs typeface="Comic Sans MS" charset="0"/>
              </a:rPr>
              <a:t>bütün</a:t>
            </a:r>
            <a:r>
              <a:rPr lang="en-US" sz="31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3100" dirty="0" err="1" smtClean="0">
                <a:latin typeface="Comic Sans MS" charset="0"/>
                <a:ea typeface="Comic Sans MS" charset="0"/>
                <a:cs typeface="Comic Sans MS" charset="0"/>
              </a:rPr>
              <a:t>kemiklerde</a:t>
            </a:r>
            <a:r>
              <a:rPr lang="en-US" sz="31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en-US" sz="3100" dirty="0" err="1" smtClean="0">
                <a:latin typeface="Comic Sans MS" charset="0"/>
                <a:ea typeface="Comic Sans MS" charset="0"/>
                <a:cs typeface="Comic Sans MS" charset="0"/>
              </a:rPr>
              <a:t>var</a:t>
            </a:r>
            <a:endParaRPr lang="en-US" sz="31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Vertebral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korpuslar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düz-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platispondili</a:t>
            </a:r>
            <a:endParaRPr lang="en-GB" sz="31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en-GB" sz="3100" dirty="0" smtClean="0">
                <a:latin typeface="Comic Sans MS" charset="0"/>
                <a:ea typeface="Comic Sans MS" charset="0"/>
                <a:cs typeface="Comic Sans MS" charset="0"/>
              </a:rPr>
              <a:t>T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oraks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dar, 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Kostalar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kısa</a:t>
            </a:r>
            <a:endParaRPr lang="en-GB" sz="31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İliak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kanatlar kısa, 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pubik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iskiak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kemikler kısa geniş,</a:t>
            </a:r>
          </a:p>
          <a:p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uzun 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tubuler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kemikler kısa-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metafizler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geniş, 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medial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3100" dirty="0" err="1" smtClean="0">
                <a:latin typeface="Comic Sans MS" charset="0"/>
                <a:ea typeface="Comic Sans MS" charset="0"/>
                <a:cs typeface="Comic Sans MS" charset="0"/>
              </a:rPr>
              <a:t>lateral</a:t>
            </a:r>
            <a:r>
              <a:rPr lang="tr-TR" sz="3100" dirty="0" smtClean="0">
                <a:latin typeface="Comic Sans MS" charset="0"/>
                <a:ea typeface="Comic Sans MS" charset="0"/>
                <a:cs typeface="Comic Sans MS" charset="0"/>
              </a:rPr>
              <a:t> çıkıntıları var-telefon ahizesi görünüm?</a:t>
            </a:r>
            <a:endParaRPr lang="en-US" sz="31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47650" t="20710" r="25902" b="18129"/>
          <a:stretch/>
        </p:blipFill>
        <p:spPr bwMode="auto">
          <a:xfrm>
            <a:off x="5334649" y="374152"/>
            <a:ext cx="2873755" cy="300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47508" t="20710" r="29229" b="19715"/>
          <a:stretch/>
        </p:blipFill>
        <p:spPr bwMode="auto">
          <a:xfrm>
            <a:off x="611560" y="4077072"/>
            <a:ext cx="356761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47119" t="20710" r="28968" b="21414"/>
          <a:stretch/>
        </p:blipFill>
        <p:spPr bwMode="auto">
          <a:xfrm>
            <a:off x="5241356" y="3789040"/>
            <a:ext cx="30603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4220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620688"/>
            <a:ext cx="4176464" cy="5184576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>
                <a:latin typeface="Comic Sans MS" charset="0"/>
                <a:ea typeface="Comic Sans MS" charset="0"/>
                <a:cs typeface="Comic Sans MS" charset="0"/>
              </a:rPr>
              <a:t>MİKROSKOPİ</a:t>
            </a:r>
          </a:p>
          <a:p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Resting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kıkırdak </a:t>
            </a:r>
            <a:endParaRPr lang="en-GB" sz="22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Majör değişiklikler büyüme plağında-uzun kemikler-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kostokondral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bileşkelerde</a:t>
            </a:r>
          </a:p>
          <a:p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Belirgin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enkondral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ossifikasyon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,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kondrositlerde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minimal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hipertrofi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,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proliferasyon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-zayıf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kartilaginöz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kolumlarda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azalma</a:t>
            </a:r>
            <a:endParaRPr lang="en-GB" sz="22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İrregüler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kemik formasyonu-kısa-geniş-düzensiz kemik </a:t>
            </a:r>
            <a:r>
              <a:rPr lang="tr-TR" sz="2200" dirty="0" err="1">
                <a:latin typeface="Comic Sans MS" charset="0"/>
                <a:ea typeface="Comic Sans MS" charset="0"/>
                <a:cs typeface="Comic Sans MS" charset="0"/>
              </a:rPr>
              <a:t>trabekülleri</a:t>
            </a:r>
            <a:endParaRPr lang="en-US" sz="2200" dirty="0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143" y="476672"/>
            <a:ext cx="3839822" cy="2891160"/>
          </a:xfrm>
          <a:prstGeom prst="rect">
            <a:avLst/>
          </a:prstGeom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143" y="3573016"/>
            <a:ext cx="383982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35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30154" y="325806"/>
            <a:ext cx="8229600" cy="504056"/>
          </a:xfrm>
          <a:prstGeom prst="rect">
            <a:avLst/>
          </a:prstGeom>
          <a:ln>
            <a:noFill/>
          </a:ln>
        </p:spPr>
        <p:txBody>
          <a:bodyPr>
            <a:normAutofit lnSpcReduction="100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Comic Sans MS" charset="0"/>
                <a:ea typeface="Comic Sans MS" charset="0"/>
                <a:cs typeface="Comic Sans MS" charset="0"/>
              </a:rPr>
              <a:t>TANI:</a:t>
            </a:r>
            <a:r>
              <a:rPr lang="tr-TR" sz="2800" b="1" dirty="0">
                <a:solidFill>
                  <a:schemeClr val="accent5">
                    <a:lumMod val="7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TANATOFORİK DİSPLAZİ</a:t>
            </a:r>
            <a:endParaRPr lang="en-US" dirty="0" smtClean="0">
              <a:latin typeface="Comic Sans MS" charset="0"/>
              <a:ea typeface="Comic Sans MS" charset="0"/>
              <a:cs typeface="Comic Sans MS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272043"/>
              </p:ext>
            </p:extLst>
          </p:nvPr>
        </p:nvGraphicFramePr>
        <p:xfrm>
          <a:off x="1331640" y="845368"/>
          <a:ext cx="4824536" cy="5461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9541"/>
                <a:gridCol w="2744995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Uzun Kemik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/>
                        <a:t>%30-80 /</a:t>
                      </a:r>
                      <a:r>
                        <a:rPr lang="tr-TR" sz="2000" b="1" dirty="0" err="1" smtClean="0"/>
                        <a:t>Rizomelik</a:t>
                      </a:r>
                      <a:r>
                        <a:rPr lang="tr-TR" sz="2000" b="1" dirty="0" smtClean="0"/>
                        <a:t> /</a:t>
                      </a:r>
                      <a:r>
                        <a:rPr lang="tr-TR" sz="2000" b="1" dirty="0" err="1" smtClean="0"/>
                        <a:t>Mikromelik</a:t>
                      </a:r>
                      <a:endParaRPr lang="tr-TR" sz="20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000" b="1" dirty="0" smtClean="0"/>
                        <a:t>Eğimli</a:t>
                      </a:r>
                      <a:r>
                        <a:rPr lang="tr-TR" altLang="tr-TR" sz="2000" b="1" baseline="0" dirty="0" smtClean="0"/>
                        <a:t> </a:t>
                      </a:r>
                      <a:r>
                        <a:rPr lang="tr-TR" altLang="tr-TR" sz="2000" b="1" dirty="0" smtClean="0"/>
                        <a:t> “ </a:t>
                      </a:r>
                      <a:r>
                        <a:rPr lang="tr-TR" altLang="tr-TR" sz="2000" b="1" dirty="0" err="1" smtClean="0"/>
                        <a:t>telephone</a:t>
                      </a:r>
                      <a:r>
                        <a:rPr lang="tr-TR" altLang="tr-TR" sz="2000" b="1" dirty="0" smtClean="0"/>
                        <a:t> </a:t>
                      </a:r>
                      <a:r>
                        <a:rPr lang="tr-TR" altLang="tr-TR" sz="2000" b="1" dirty="0" err="1" smtClean="0"/>
                        <a:t>receiver</a:t>
                      </a:r>
                      <a:r>
                        <a:rPr lang="tr-TR" altLang="tr-TR" sz="2000" b="1" dirty="0" smtClean="0"/>
                        <a:t>”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Kırık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Yok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El ve Ayak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Kısa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Toraks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Kısa </a:t>
                      </a:r>
                      <a:r>
                        <a:rPr lang="tr-TR" sz="2000" b="1" dirty="0" err="1" smtClean="0"/>
                        <a:t>rib</a:t>
                      </a:r>
                      <a:r>
                        <a:rPr lang="tr-TR" sz="2000" b="1" dirty="0" smtClean="0"/>
                        <a:t>, Dar değil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Skull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2000" b="1" dirty="0" err="1" smtClean="0"/>
                        <a:t>Cloverleaf</a:t>
                      </a:r>
                      <a:r>
                        <a:rPr lang="tr-TR" altLang="tr-TR" sz="2000" b="1" dirty="0" smtClean="0"/>
                        <a:t>  </a:t>
                      </a:r>
                      <a:r>
                        <a:rPr lang="tr-TR" altLang="tr-TR" sz="2000" b="1" dirty="0" err="1" smtClean="0"/>
                        <a:t>skull</a:t>
                      </a:r>
                      <a:r>
                        <a:rPr lang="tr-TR" altLang="tr-TR" sz="2000" b="1" dirty="0" smtClean="0"/>
                        <a:t>, </a:t>
                      </a:r>
                      <a:r>
                        <a:rPr lang="tr-TR" altLang="tr-TR" sz="2000" b="1" dirty="0" err="1" smtClean="0"/>
                        <a:t>frontal</a:t>
                      </a:r>
                      <a:r>
                        <a:rPr lang="tr-TR" altLang="tr-TR" sz="2000" b="1" dirty="0" smtClean="0"/>
                        <a:t> </a:t>
                      </a:r>
                      <a:r>
                        <a:rPr lang="tr-TR" altLang="tr-TR" sz="2000" b="1" dirty="0" err="1" smtClean="0"/>
                        <a:t>bossing</a:t>
                      </a:r>
                      <a:endParaRPr lang="tr-TR" altLang="tr-TR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Omurga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2000" b="1" dirty="0" err="1" smtClean="0"/>
                        <a:t>Platyspondly</a:t>
                      </a:r>
                      <a:endParaRPr lang="tr-TR" altLang="tr-TR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Mineralizasyon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Omurga azalmış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Gen Mutasyon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FGFR3</a:t>
                      </a:r>
                    </a:p>
                    <a:p>
                      <a:r>
                        <a:rPr kumimoji="0" lang="tr-TR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Diğer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Polihidramnios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1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C:\Users\dr.rıza\Desktop\İSKELET FOTO\selaha jeune sendromu\IMG_20190514_1_4_3.jpg"/>
          <p:cNvPicPr>
            <a:picLocks noChangeAspect="1" noChangeArrowheads="1"/>
          </p:cNvPicPr>
          <p:nvPr/>
        </p:nvPicPr>
        <p:blipFill>
          <a:blip r:embed="rId2" cstate="print"/>
          <a:srcRect t="32593" r="15556"/>
          <a:stretch>
            <a:fillRect/>
          </a:stretch>
        </p:blipFill>
        <p:spPr bwMode="auto">
          <a:xfrm>
            <a:off x="251520" y="1700808"/>
            <a:ext cx="3024336" cy="1800200"/>
          </a:xfrm>
          <a:prstGeom prst="rect">
            <a:avLst/>
          </a:prstGeom>
          <a:noFill/>
        </p:spPr>
      </p:pic>
      <p:pic>
        <p:nvPicPr>
          <p:cNvPr id="118787" name="Picture 3" descr="C:\Users\dr.rıza\Desktop\İSKELET FOTO\selaha jeune sendromu\IMG_20190514_1_2_14.jpg"/>
          <p:cNvPicPr>
            <a:picLocks noChangeAspect="1" noChangeArrowheads="1"/>
          </p:cNvPicPr>
          <p:nvPr/>
        </p:nvPicPr>
        <p:blipFill>
          <a:blip r:embed="rId3" cstate="print"/>
          <a:srcRect l="27740" t="21192" r="18240" b="17881"/>
          <a:stretch>
            <a:fillRect/>
          </a:stretch>
        </p:blipFill>
        <p:spPr bwMode="auto">
          <a:xfrm>
            <a:off x="3419872" y="1700808"/>
            <a:ext cx="2808312" cy="1800200"/>
          </a:xfrm>
          <a:prstGeom prst="rect">
            <a:avLst/>
          </a:prstGeom>
          <a:noFill/>
        </p:spPr>
      </p:pic>
      <p:pic>
        <p:nvPicPr>
          <p:cNvPr id="118788" name="Picture 4" descr="C:\Users\dr.rıza\Desktop\İSKELET FOTO\selaha jeune sendromu\IMG_20190514_1_2_11.jpg"/>
          <p:cNvPicPr>
            <a:picLocks noChangeAspect="1" noChangeArrowheads="1"/>
          </p:cNvPicPr>
          <p:nvPr/>
        </p:nvPicPr>
        <p:blipFill>
          <a:blip r:embed="rId4" cstate="print"/>
          <a:srcRect r="11905"/>
          <a:stretch>
            <a:fillRect/>
          </a:stretch>
        </p:blipFill>
        <p:spPr bwMode="auto">
          <a:xfrm>
            <a:off x="179512" y="3861048"/>
            <a:ext cx="2664295" cy="2492896"/>
          </a:xfrm>
          <a:prstGeom prst="rect">
            <a:avLst/>
          </a:prstGeom>
          <a:noFill/>
        </p:spPr>
      </p:pic>
      <p:pic>
        <p:nvPicPr>
          <p:cNvPr id="118789" name="Picture 5" descr="C:\Users\dr.rıza\Desktop\İSKELET FOTO\selaha jeune sendromu\IMG_20190514_1_2_2.jpg"/>
          <p:cNvPicPr>
            <a:picLocks noChangeAspect="1" noChangeArrowheads="1"/>
          </p:cNvPicPr>
          <p:nvPr/>
        </p:nvPicPr>
        <p:blipFill>
          <a:blip r:embed="rId5" cstate="print"/>
          <a:srcRect l="20186" t="11347" r="28431" b="25196"/>
          <a:stretch>
            <a:fillRect/>
          </a:stretch>
        </p:blipFill>
        <p:spPr bwMode="auto">
          <a:xfrm>
            <a:off x="4716016" y="3933056"/>
            <a:ext cx="2016224" cy="1800200"/>
          </a:xfrm>
          <a:prstGeom prst="rect">
            <a:avLst/>
          </a:prstGeom>
          <a:noFill/>
        </p:spPr>
      </p:pic>
      <p:pic>
        <p:nvPicPr>
          <p:cNvPr id="118790" name="Picture 6" descr="C:\Users\dr.rıza\Desktop\İSKELET FOTO\selaha jeune sendromu\IMG_20190514_1_2_1.jpg"/>
          <p:cNvPicPr>
            <a:picLocks noChangeAspect="1" noChangeArrowheads="1"/>
          </p:cNvPicPr>
          <p:nvPr/>
        </p:nvPicPr>
        <p:blipFill>
          <a:blip r:embed="rId6" cstate="print"/>
          <a:srcRect l="20693" t="27591" r="21826" b="22068"/>
          <a:stretch>
            <a:fillRect/>
          </a:stretch>
        </p:blipFill>
        <p:spPr bwMode="auto">
          <a:xfrm>
            <a:off x="6948264" y="3933056"/>
            <a:ext cx="1800200" cy="1800200"/>
          </a:xfrm>
          <a:prstGeom prst="rect">
            <a:avLst/>
          </a:prstGeom>
          <a:noFill/>
        </p:spPr>
      </p:pic>
      <p:pic>
        <p:nvPicPr>
          <p:cNvPr id="118791" name="Picture 7" descr="C:\Users\dr.rıza\Desktop\İSKELET FOTO\selaha jeune sendromu\IMG_20190514_1_1_11.jpg"/>
          <p:cNvPicPr>
            <a:picLocks noChangeAspect="1" noChangeArrowheads="1"/>
          </p:cNvPicPr>
          <p:nvPr/>
        </p:nvPicPr>
        <p:blipFill>
          <a:blip r:embed="rId7" cstate="print"/>
          <a:srcRect l="34787" t="32468" r="16511" b="14193"/>
          <a:stretch>
            <a:fillRect/>
          </a:stretch>
        </p:blipFill>
        <p:spPr bwMode="auto">
          <a:xfrm>
            <a:off x="6516216" y="1700808"/>
            <a:ext cx="2016224" cy="1800200"/>
          </a:xfrm>
          <a:prstGeom prst="rect">
            <a:avLst/>
          </a:prstGeom>
          <a:noFill/>
        </p:spPr>
      </p:pic>
      <p:pic>
        <p:nvPicPr>
          <p:cNvPr id="118792" name="Picture 8" descr="C:\Users\dr.rıza\Desktop\İSKELET FOTO\selaha jeune sendromu\IMG_20190514_1_4_4.jpg"/>
          <p:cNvPicPr>
            <a:picLocks noChangeAspect="1" noChangeArrowheads="1"/>
          </p:cNvPicPr>
          <p:nvPr/>
        </p:nvPicPr>
        <p:blipFill>
          <a:blip r:embed="rId8" cstate="print"/>
          <a:srcRect l="45806" t="37663" r="20602" b="11441"/>
          <a:stretch>
            <a:fillRect/>
          </a:stretch>
        </p:blipFill>
        <p:spPr bwMode="auto">
          <a:xfrm>
            <a:off x="2987824" y="3933056"/>
            <a:ext cx="1584176" cy="1800200"/>
          </a:xfrm>
          <a:prstGeom prst="rect">
            <a:avLst/>
          </a:prstGeom>
          <a:noFill/>
        </p:spPr>
      </p:pic>
      <p:sp>
        <p:nvSpPr>
          <p:cNvPr id="9" name="İçerik Yer Tutucusu 2"/>
          <p:cNvSpPr txBox="1">
            <a:spLocks/>
          </p:cNvSpPr>
          <p:nvPr/>
        </p:nvSpPr>
        <p:spPr>
          <a:xfrm>
            <a:off x="251520" y="332656"/>
            <a:ext cx="2448272" cy="10801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horz">
            <a:normAutofit fontScale="55000" lnSpcReduction="200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2900" b="1" dirty="0" smtClean="0">
                <a:latin typeface="Comic Sans MS" charset="0"/>
                <a:ea typeface="Comic Sans MS" charset="0"/>
                <a:cs typeface="Comic Sans MS" charset="0"/>
              </a:rPr>
              <a:t>Olgu 3</a:t>
            </a:r>
            <a:endParaRPr lang="en-US" sz="2900" b="1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900" dirty="0" smtClean="0">
                <a:latin typeface="Comic Sans MS" charset="0"/>
                <a:ea typeface="Comic Sans MS" charset="0"/>
                <a:cs typeface="Comic Sans MS" charset="0"/>
              </a:rPr>
              <a:t>24y, G1, 18GH</a:t>
            </a:r>
          </a:p>
          <a:p>
            <a:r>
              <a:rPr lang="tr-TR" sz="2900" dirty="0" err="1" smtClean="0">
                <a:latin typeface="Comic Sans MS" charset="0"/>
                <a:ea typeface="Comic Sans MS" charset="0"/>
                <a:cs typeface="Comic Sans MS" charset="0"/>
              </a:rPr>
              <a:t>Jeune</a:t>
            </a:r>
            <a:r>
              <a:rPr lang="tr-TR" sz="29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900" dirty="0" err="1" smtClean="0">
                <a:latin typeface="Comic Sans MS" charset="0"/>
                <a:ea typeface="Comic Sans MS" charset="0"/>
                <a:cs typeface="Comic Sans MS" charset="0"/>
              </a:rPr>
              <a:t>send</a:t>
            </a:r>
            <a:r>
              <a:rPr lang="tr-TR" sz="2900" dirty="0" smtClean="0">
                <a:latin typeface="Comic Sans MS" charset="0"/>
                <a:ea typeface="Comic Sans MS" charset="0"/>
                <a:cs typeface="Comic Sans MS" charset="0"/>
              </a:rPr>
              <a:t> bebek öykü</a:t>
            </a:r>
          </a:p>
          <a:p>
            <a:endParaRPr lang="en-US" dirty="0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2843808" y="116632"/>
            <a:ext cx="2736304" cy="151216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 fontScale="85000" lnSpcReduction="100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1900" b="1" dirty="0" smtClean="0">
                <a:latin typeface="Comic Sans MS" charset="0"/>
                <a:ea typeface="Comic Sans MS" charset="0"/>
                <a:cs typeface="Comic Sans MS" charset="0"/>
              </a:rPr>
              <a:t>USG</a:t>
            </a:r>
            <a:endParaRPr lang="en-US" sz="1900" b="1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1900" dirty="0" smtClean="0">
                <a:latin typeface="Comic Sans MS" charset="0"/>
                <a:ea typeface="Comic Sans MS" charset="0"/>
                <a:cs typeface="Comic Sans MS" charset="0"/>
              </a:rPr>
              <a:t>Uzun kemik kısalık</a:t>
            </a:r>
            <a:endParaRPr lang="en-GB" sz="19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1900" dirty="0" smtClean="0">
                <a:latin typeface="Comic Sans MS" charset="0"/>
                <a:ea typeface="Comic Sans MS" charset="0"/>
                <a:cs typeface="Comic Sans MS" charset="0"/>
              </a:rPr>
              <a:t>Dar uzun </a:t>
            </a:r>
            <a:r>
              <a:rPr lang="tr-TR" sz="1900" dirty="0" err="1" smtClean="0">
                <a:latin typeface="Comic Sans MS" charset="0"/>
                <a:ea typeface="Comic Sans MS" charset="0"/>
                <a:cs typeface="Comic Sans MS" charset="0"/>
              </a:rPr>
              <a:t>toraks</a:t>
            </a:r>
            <a:endParaRPr lang="tr-TR" sz="19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1900" dirty="0" smtClean="0">
                <a:latin typeface="Comic Sans MS" charset="0"/>
                <a:ea typeface="Comic Sans MS" charset="0"/>
                <a:cs typeface="Comic Sans MS" charset="0"/>
              </a:rPr>
              <a:t>Kırık yok</a:t>
            </a:r>
            <a:endParaRPr lang="en-GB" sz="19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1900" dirty="0" err="1" smtClean="0">
                <a:latin typeface="Comic Sans MS" charset="0"/>
                <a:ea typeface="Comic Sans MS" charset="0"/>
                <a:cs typeface="Comic Sans MS" charset="0"/>
              </a:rPr>
              <a:t>Minerilizasyon</a:t>
            </a:r>
            <a:r>
              <a:rPr lang="tr-TR" sz="1900" dirty="0" smtClean="0">
                <a:latin typeface="Comic Sans MS" charset="0"/>
                <a:ea typeface="Comic Sans MS" charset="0"/>
                <a:cs typeface="Comic Sans MS" charset="0"/>
              </a:rPr>
              <a:t> normal</a:t>
            </a:r>
          </a:p>
          <a:p>
            <a:endParaRPr lang="en-US" dirty="0"/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5652120" y="404664"/>
            <a:ext cx="2987824" cy="8826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err="1" smtClean="0">
                <a:latin typeface="Comic Sans MS" charset="0"/>
                <a:ea typeface="Comic Sans MS" charset="0"/>
                <a:cs typeface="Comic Sans MS" charset="0"/>
              </a:rPr>
              <a:t>Vertebra</a:t>
            </a:r>
            <a:r>
              <a:rPr lang="tr-TR" sz="1800" dirty="0" smtClean="0">
                <a:latin typeface="Comic Sans MS" charset="0"/>
                <a:ea typeface="Comic Sans MS" charset="0"/>
                <a:cs typeface="Comic Sans MS" charset="0"/>
              </a:rPr>
              <a:t> normal</a:t>
            </a:r>
          </a:p>
          <a:p>
            <a:r>
              <a:rPr lang="tr-TR" sz="1800" dirty="0" smtClean="0">
                <a:latin typeface="Comic Sans MS" charset="0"/>
                <a:ea typeface="Comic Sans MS" charset="0"/>
                <a:cs typeface="Comic Sans MS" charset="0"/>
              </a:rPr>
              <a:t>Kafa şekli normal</a:t>
            </a:r>
            <a:endParaRPr lang="en-US" sz="18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79512" y="332656"/>
            <a:ext cx="3168352" cy="1440160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200" b="1" dirty="0">
                <a:latin typeface="Comic Sans MS" charset="0"/>
                <a:ea typeface="Comic Sans MS" charset="0"/>
                <a:cs typeface="Comic Sans MS" charset="0"/>
              </a:rPr>
              <a:t>MAKROSKOPİ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Rizomelik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Kemikler kısalık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Uzun dar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toraks</a:t>
            </a:r>
            <a:endParaRPr lang="en-US" dirty="0"/>
          </a:p>
        </p:txBody>
      </p:sp>
      <p:pic>
        <p:nvPicPr>
          <p:cNvPr id="119810" name="Picture 2" descr="C:\Users\dr.rıza\Desktop\İSKELET FOTO\Selaha Nişancı, Dar Toraks Jeune\PHOTO-2018-10-31-10-08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60648"/>
            <a:ext cx="2895786" cy="2880320"/>
          </a:xfrm>
          <a:prstGeom prst="rect">
            <a:avLst/>
          </a:prstGeom>
          <a:noFill/>
        </p:spPr>
      </p:pic>
      <p:pic>
        <p:nvPicPr>
          <p:cNvPr id="119811" name="Picture 3" descr="C:\Users\dr.rıza\Desktop\İSKELET FOTO\Selaha Nişancı, Dar Toraks Jeune\PHOTO-2018-10-31-10-50-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60648"/>
            <a:ext cx="2371724" cy="2880320"/>
          </a:xfrm>
          <a:prstGeom prst="rect">
            <a:avLst/>
          </a:prstGeom>
          <a:noFill/>
        </p:spPr>
      </p:pic>
      <p:sp>
        <p:nvSpPr>
          <p:cNvPr id="8" name="İçerik Yer Tutucusu 2"/>
          <p:cNvSpPr txBox="1">
            <a:spLocks/>
          </p:cNvSpPr>
          <p:nvPr/>
        </p:nvSpPr>
        <p:spPr>
          <a:xfrm>
            <a:off x="395536" y="4005064"/>
            <a:ext cx="3528392" cy="16561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RADYOLOJİ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Ossifikasyon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bütün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kemiklerde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var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Comic Sans MS" charset="0"/>
              <a:cs typeface="Comic Sans MS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T</a:t>
            </a:r>
            <a:r>
              <a:rPr kumimoji="0" 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oraks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 dar, </a:t>
            </a:r>
            <a:r>
              <a:rPr kumimoji="0" 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Kostalar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Comic Sans MS" charset="0"/>
                <a:cs typeface="Comic Sans MS" charset="0"/>
              </a:rPr>
              <a:t> kısa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Comic Sans MS" charset="0"/>
              <a:cs typeface="Comic Sans MS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9812" name="Picture 4" descr="C:\Users\dr.rıza\Desktop\İSKELET FOTO\Selaha Nişancı, Dar Toraks Jeune\PHOTO-2018-10-31-10-53-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5024"/>
            <a:ext cx="2808312" cy="27089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23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8640960" cy="2160240"/>
          </a:xfrm>
        </p:spPr>
        <p:txBody>
          <a:bodyPr>
            <a:normAutofit/>
          </a:bodyPr>
          <a:lstStyle/>
          <a:p>
            <a:r>
              <a:rPr lang="tr-TR" altLang="tr-TR" sz="2800" b="1" dirty="0"/>
              <a:t>Genetik </a:t>
            </a:r>
            <a:r>
              <a:rPr lang="tr-TR" altLang="tr-TR" sz="2800" b="1" dirty="0" smtClean="0"/>
              <a:t>Hastalıklardır</a:t>
            </a:r>
            <a:endParaRPr lang="tr-TR" altLang="tr-TR" sz="2800" b="1" dirty="0"/>
          </a:p>
          <a:p>
            <a:pPr lvl="1"/>
            <a:r>
              <a:rPr lang="tr-TR" altLang="tr-TR" b="1" dirty="0" smtClean="0"/>
              <a:t>436 genetik İ.D.– 364 gen belirlenmiş, 42 grup </a:t>
            </a:r>
            <a:r>
              <a:rPr lang="tr-TR" altLang="tr-TR" sz="1800" b="1" dirty="0" smtClean="0"/>
              <a:t>(</a:t>
            </a:r>
            <a:r>
              <a:rPr lang="en-GB" sz="1800" dirty="0"/>
              <a:t>Nosology </a:t>
            </a:r>
            <a:r>
              <a:rPr lang="en-GB" sz="1800" dirty="0" smtClean="0"/>
              <a:t>and</a:t>
            </a:r>
            <a:r>
              <a:rPr lang="tr-TR" sz="1800" dirty="0" smtClean="0"/>
              <a:t> </a:t>
            </a:r>
            <a:r>
              <a:rPr lang="en-GB" sz="1800" dirty="0" smtClean="0"/>
              <a:t>classification </a:t>
            </a:r>
            <a:r>
              <a:rPr lang="en-GB" sz="1800" dirty="0"/>
              <a:t>of genetic skeletal </a:t>
            </a:r>
            <a:r>
              <a:rPr lang="en-GB" sz="1800" dirty="0" smtClean="0"/>
              <a:t>disorders:</a:t>
            </a:r>
            <a:r>
              <a:rPr lang="tr-TR" sz="1800" dirty="0" smtClean="0"/>
              <a:t> </a:t>
            </a:r>
            <a:r>
              <a:rPr lang="en-GB" sz="1800" dirty="0" smtClean="0"/>
              <a:t>2015 revision.</a:t>
            </a:r>
            <a:r>
              <a:rPr lang="tr-TR" sz="1800" dirty="0" smtClean="0"/>
              <a:t> </a:t>
            </a:r>
            <a:r>
              <a:rPr lang="en-GB" sz="1800" dirty="0" smtClean="0"/>
              <a:t>Am </a:t>
            </a:r>
            <a:r>
              <a:rPr lang="en-GB" sz="1800" dirty="0"/>
              <a:t>J Med Genet </a:t>
            </a:r>
            <a:r>
              <a:rPr lang="en-GB" sz="1800" dirty="0" smtClean="0"/>
              <a:t>Part</a:t>
            </a:r>
            <a:r>
              <a:rPr lang="tr-TR" sz="1800" dirty="0" smtClean="0"/>
              <a:t> </a:t>
            </a:r>
            <a:r>
              <a:rPr lang="en-GB" sz="1800" dirty="0" smtClean="0"/>
              <a:t>A</a:t>
            </a:r>
            <a:r>
              <a:rPr lang="tr-TR" sz="1800" dirty="0" smtClean="0"/>
              <a:t> </a:t>
            </a:r>
            <a:r>
              <a:rPr lang="en-GB" sz="1800" dirty="0" smtClean="0"/>
              <a:t>167A:2869–2892</a:t>
            </a:r>
            <a:r>
              <a:rPr lang="tr-TR" altLang="tr-TR" sz="1800" b="1" dirty="0" smtClean="0"/>
              <a:t>)   </a:t>
            </a:r>
            <a:r>
              <a:rPr lang="tr-TR" altLang="tr-TR" sz="1800" b="1" dirty="0" err="1" smtClean="0"/>
              <a:t>Otozomal</a:t>
            </a:r>
            <a:r>
              <a:rPr lang="tr-TR" altLang="tr-TR" sz="1800" b="1" dirty="0" smtClean="0"/>
              <a:t> dominant, resesif,  X-</a:t>
            </a:r>
            <a:r>
              <a:rPr lang="tr-TR" altLang="tr-TR" sz="1800" b="1" dirty="0" err="1" smtClean="0"/>
              <a:t>linked</a:t>
            </a:r>
            <a:r>
              <a:rPr lang="tr-TR" altLang="tr-TR" sz="1800" b="1" dirty="0" smtClean="0"/>
              <a:t> resesif, dominant</a:t>
            </a:r>
            <a:endParaRPr lang="tr-TR" altLang="tr-TR" sz="18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69127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352839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716016" y="3645024"/>
            <a:ext cx="3312368" cy="242845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altLang="tr-TR" sz="2400" b="1" dirty="0" smtClean="0"/>
              <a:t>En sık</a:t>
            </a:r>
          </a:p>
          <a:p>
            <a:pPr lvl="1"/>
            <a:r>
              <a:rPr lang="tr-TR" altLang="tr-TR" b="1" dirty="0" err="1" smtClean="0"/>
              <a:t>Heterozigoz</a:t>
            </a:r>
            <a:r>
              <a:rPr lang="tr-TR" altLang="tr-TR" b="1" dirty="0" smtClean="0"/>
              <a:t> </a:t>
            </a:r>
            <a:r>
              <a:rPr lang="tr-TR" altLang="tr-TR" b="1" dirty="0" err="1" smtClean="0"/>
              <a:t>Akondroplasia</a:t>
            </a:r>
            <a:endParaRPr lang="tr-TR" altLang="tr-TR" b="1" dirty="0" smtClean="0"/>
          </a:p>
          <a:p>
            <a:pPr lvl="1"/>
            <a:r>
              <a:rPr lang="tr-TR" altLang="tr-TR" b="1" dirty="0" err="1"/>
              <a:t>Tanatotrofik</a:t>
            </a:r>
            <a:r>
              <a:rPr lang="tr-TR" altLang="tr-TR" b="1" dirty="0"/>
              <a:t> </a:t>
            </a:r>
            <a:r>
              <a:rPr lang="tr-TR" altLang="tr-TR" b="1" dirty="0" err="1"/>
              <a:t>displasi</a:t>
            </a:r>
            <a:endParaRPr lang="tr-TR" altLang="tr-TR" b="1" dirty="0"/>
          </a:p>
          <a:p>
            <a:pPr lvl="1"/>
            <a:r>
              <a:rPr lang="tr-TR" altLang="tr-TR" b="1" dirty="0" err="1" smtClean="0"/>
              <a:t>Osteogenesis</a:t>
            </a:r>
            <a:r>
              <a:rPr lang="tr-TR" altLang="tr-TR" b="1" dirty="0" smtClean="0"/>
              <a:t> </a:t>
            </a:r>
            <a:r>
              <a:rPr lang="tr-TR" altLang="tr-TR" b="1" dirty="0" err="1" smtClean="0"/>
              <a:t>Imperfekta</a:t>
            </a:r>
            <a:endParaRPr lang="tr-TR" altLang="tr-TR" b="1" dirty="0" smtClean="0"/>
          </a:p>
          <a:p>
            <a:pPr lvl="1"/>
            <a:r>
              <a:rPr lang="tr-TR" altLang="tr-TR" b="1" dirty="0" err="1" smtClean="0"/>
              <a:t>Akondrogenesis</a:t>
            </a:r>
            <a:endParaRPr lang="tr-TR" altLang="tr-TR" b="1" dirty="0" smtClean="0"/>
          </a:p>
          <a:p>
            <a:endParaRPr lang="tr-TR" altLang="tr-TR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169621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30154" y="325806"/>
            <a:ext cx="8229600" cy="504056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Comic Sans MS" charset="0"/>
                <a:ea typeface="Comic Sans MS" charset="0"/>
                <a:cs typeface="Comic Sans MS" charset="0"/>
              </a:rPr>
              <a:t>TANI: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Jeune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sendromu (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Asfiktik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torasik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displazi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)</a:t>
            </a:r>
            <a:endParaRPr lang="en-US" dirty="0" smtClean="0">
              <a:latin typeface="Comic Sans MS" charset="0"/>
              <a:ea typeface="Comic Sans MS" charset="0"/>
              <a:cs typeface="Comic Sans MS" charset="0"/>
            </a:endParaRPr>
          </a:p>
        </p:txBody>
      </p:sp>
      <p:graphicFrame>
        <p:nvGraphicFramePr>
          <p:cNvPr id="5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454759"/>
              </p:ext>
            </p:extLst>
          </p:nvPr>
        </p:nvGraphicFramePr>
        <p:xfrm>
          <a:off x="1403648" y="1196752"/>
          <a:ext cx="5832648" cy="4267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14072"/>
                <a:gridCol w="3318576"/>
              </a:tblGrid>
              <a:tr h="370840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Uzun Kemik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/>
                        <a:t>%30-80 /</a:t>
                      </a:r>
                      <a:r>
                        <a:rPr lang="tr-TR" sz="2000" b="1" dirty="0" err="1" smtClean="0"/>
                        <a:t>Mikromelik</a:t>
                      </a:r>
                      <a:endParaRPr lang="tr-TR" sz="20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Kırık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Yok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El ve Ayak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Polidaktili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Toraks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Dar, Uzun, Kısa </a:t>
                      </a:r>
                      <a:r>
                        <a:rPr lang="tr-TR" sz="2000" b="1" dirty="0" err="1" smtClean="0"/>
                        <a:t>rib</a:t>
                      </a:r>
                      <a:endParaRPr lang="tr-TR" sz="20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Skull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2000" b="1" dirty="0" smtClean="0"/>
                        <a:t>Yarık dudak</a:t>
                      </a:r>
                      <a:endParaRPr lang="tr-TR" altLang="tr-TR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Omurga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2000" b="1" dirty="0" smtClean="0"/>
                        <a:t>Normal</a:t>
                      </a:r>
                      <a:endParaRPr lang="tr-TR" altLang="tr-TR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Mineralizasyon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Normal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Gen Mutasyon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DYNC2H1</a:t>
                      </a:r>
                      <a:endParaRPr kumimoji="0" lang="tr-TR" sz="20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tr-TR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GB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Diğer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err="1" smtClean="0"/>
                        <a:t>Uriner</a:t>
                      </a:r>
                      <a:r>
                        <a:rPr lang="tr-TR" sz="2000" b="1" dirty="0" smtClean="0"/>
                        <a:t> </a:t>
                      </a:r>
                      <a:r>
                        <a:rPr lang="tr-TR" sz="2000" b="1" dirty="0" err="1" smtClean="0"/>
                        <a:t>sist</a:t>
                      </a:r>
                      <a:r>
                        <a:rPr lang="tr-TR" sz="2000" b="1" dirty="0" smtClean="0"/>
                        <a:t> anomali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7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6"/>
          <p:cNvSpPr>
            <a:spLocks noChangeArrowheads="1"/>
          </p:cNvSpPr>
          <p:nvPr/>
        </p:nvSpPr>
        <p:spPr bwMode="auto">
          <a:xfrm>
            <a:off x="323528" y="2564904"/>
            <a:ext cx="3814763" cy="1079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>
            <a:lvl1pPr marL="342900" indent="-342900">
              <a:buClr>
                <a:schemeClr val="accent1"/>
              </a:buClr>
              <a:buSzPct val="6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marL="742950" indent="-285750">
              <a:buClr>
                <a:schemeClr val="tx1"/>
              </a:buClr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marL="1143000" indent="-228600">
              <a:buClr>
                <a:schemeClr val="accent1"/>
              </a:buClr>
              <a:buSzPct val="65000"/>
              <a:buFont typeface="Monotype Sorts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buClr>
                <a:schemeClr val="tx1"/>
              </a:buClr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buClr>
                <a:schemeClr val="accent1"/>
              </a:buClr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tr-TR" altLang="tr-TR" sz="2400" dirty="0" smtClean="0">
                <a:effectLst/>
                <a:latin typeface="+mn-lt"/>
              </a:rPr>
              <a:t>Mikromelia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tr-TR" altLang="tr-TR" sz="2400" dirty="0" smtClean="0">
                <a:effectLst/>
                <a:latin typeface="+mn-lt"/>
              </a:rPr>
              <a:t>Dar thoraks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tr-TR" altLang="tr-TR" sz="2400" dirty="0" smtClean="0">
                <a:effectLst/>
                <a:latin typeface="+mn-lt"/>
              </a:rPr>
              <a:t>Güveyeniği görünümü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tr-TR" altLang="tr-TR" sz="2200" dirty="0" smtClean="0"/>
          </a:p>
        </p:txBody>
      </p:sp>
      <p:pic>
        <p:nvPicPr>
          <p:cNvPr id="31747" name="Picture 39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2227" y="1161257"/>
            <a:ext cx="2160588" cy="2468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8" name="Picture 40" descr="FA 004"/>
          <p:cNvPicPr>
            <a:picLocks noChangeAspect="1" noChangeArrowheads="1"/>
          </p:cNvPicPr>
          <p:nvPr/>
        </p:nvPicPr>
        <p:blipFill>
          <a:blip r:embed="rId3" cstate="print"/>
          <a:srcRect l="2766" t="10634" r="2734" b="22440"/>
          <a:stretch>
            <a:fillRect/>
          </a:stretch>
        </p:blipFill>
        <p:spPr bwMode="auto">
          <a:xfrm>
            <a:off x="6521824" y="4146699"/>
            <a:ext cx="2293190" cy="23080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9" name="Picture 41"/>
          <p:cNvPicPr>
            <a:picLocks noChangeAspect="1" noChangeArrowheads="1"/>
          </p:cNvPicPr>
          <p:nvPr/>
        </p:nvPicPr>
        <p:blipFill>
          <a:blip r:embed="rId4" cstate="print"/>
          <a:srcRect t="17123"/>
          <a:stretch>
            <a:fillRect/>
          </a:stretch>
        </p:blipFill>
        <p:spPr bwMode="auto">
          <a:xfrm>
            <a:off x="330200" y="4177581"/>
            <a:ext cx="3130550" cy="2277194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1750" name="Picture 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7896" y="4146699"/>
            <a:ext cx="2808287" cy="2308076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9512" y="332656"/>
            <a:ext cx="5184775" cy="51593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sz="3200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Greenberg Dysplasia</a:t>
            </a:r>
            <a:endParaRPr lang="tr-TR" altLang="tr-TR" sz="3200" u="sng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5758"/>
            <a:ext cx="5960108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672" y="1020763"/>
            <a:ext cx="2162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24-11-2004 014"/>
          <p:cNvPicPr>
            <a:picLocks noChangeAspect="1" noChangeArrowheads="1"/>
          </p:cNvPicPr>
          <p:nvPr/>
        </p:nvPicPr>
        <p:blipFill>
          <a:blip r:embed="rId8" cstate="print">
            <a:lum contrast="1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l="2766" t="8636" r="4231" b="10634"/>
          <a:stretch>
            <a:fillRect/>
          </a:stretch>
        </p:blipFill>
        <p:spPr bwMode="auto">
          <a:xfrm>
            <a:off x="4283968" y="1988840"/>
            <a:ext cx="1979712" cy="165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893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906680"/>
              </p:ext>
            </p:extLst>
          </p:nvPr>
        </p:nvGraphicFramePr>
        <p:xfrm>
          <a:off x="250825" y="908720"/>
          <a:ext cx="4176464" cy="50647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0200"/>
                <a:gridCol w="2376264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Kemik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%30-80 /</a:t>
                      </a:r>
                      <a:r>
                        <a:rPr lang="tr-TR" b="1" dirty="0" err="1" smtClean="0"/>
                        <a:t>Rizomelik</a:t>
                      </a:r>
                      <a:r>
                        <a:rPr lang="tr-TR" b="1" dirty="0" smtClean="0"/>
                        <a:t> /</a:t>
                      </a:r>
                      <a:r>
                        <a:rPr lang="tr-TR" b="1" dirty="0" err="1" smtClean="0"/>
                        <a:t>Mikromelik</a:t>
                      </a:r>
                      <a:endParaRPr lang="tr-TR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1800" b="1" dirty="0" smtClean="0">
                          <a:effectLst/>
                          <a:latin typeface="+mn-lt"/>
                        </a:rPr>
                        <a:t>Eğimli (</a:t>
                      </a:r>
                      <a:r>
                        <a:rPr lang="tr-TR" altLang="tr-TR" sz="1800" b="1" dirty="0" err="1" smtClean="0">
                          <a:effectLst/>
                          <a:latin typeface="+mn-lt"/>
                        </a:rPr>
                        <a:t>bowed</a:t>
                      </a:r>
                      <a:r>
                        <a:rPr lang="tr-TR" altLang="tr-TR" sz="1800" b="1" dirty="0" smtClean="0">
                          <a:effectLst/>
                          <a:latin typeface="+mn-lt"/>
                        </a:rPr>
                        <a:t>) uzun kemikler</a:t>
                      </a:r>
                      <a:endParaRPr lang="tr-TR" altLang="tr-TR" sz="1800" b="1" dirty="0"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Kırık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Yok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El ve Ayak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Talipes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Toraks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Hipoplastik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skapula</a:t>
                      </a:r>
                      <a:endParaRPr lang="tr-TR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Skull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1800" b="1" dirty="0" err="1" smtClean="0"/>
                        <a:t>Mikrognati</a:t>
                      </a:r>
                      <a:endParaRPr lang="tr-TR" altLang="tr-TR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Omurga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1800" b="1" dirty="0" smtClean="0"/>
                        <a:t>Normal</a:t>
                      </a:r>
                      <a:endParaRPr lang="tr-TR" altLang="tr-TR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Mineralizasyon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Gen Mutasyon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SOX9</a:t>
                      </a:r>
                    </a:p>
                    <a:p>
                      <a:r>
                        <a:rPr kumimoji="0" lang="tr-TR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 sistem anomali</a:t>
                      </a:r>
                    </a:p>
                    <a:p>
                      <a:r>
                        <a:rPr lang="tr-TR" b="1" dirty="0" err="1" smtClean="0"/>
                        <a:t>Polihidramnios</a:t>
                      </a:r>
                      <a:endParaRPr lang="en-GB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50825" y="206375"/>
            <a:ext cx="4105151" cy="51593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Campomelic Displasia</a:t>
            </a:r>
            <a:endParaRPr lang="tr-TR" altLang="tr-TR" u="sng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2292" y="2996952"/>
            <a:ext cx="2269186" cy="1988220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074673"/>
              </p:ext>
            </p:extLst>
          </p:nvPr>
        </p:nvGraphicFramePr>
        <p:xfrm>
          <a:off x="4499992" y="246348"/>
          <a:ext cx="1976934" cy="260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4" name="Photo Editor Photo" r:id="rId4" imgW="4571429" imgH="6095238" progId="">
                  <p:embed/>
                </p:oleObj>
              </mc:Choice>
              <mc:Fallback>
                <p:oleObj name="Photo Editor Photo" r:id="rId4" imgW="4571429" imgH="6095238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0000" t="8723"/>
                      <a:stretch>
                        <a:fillRect/>
                      </a:stretch>
                    </p:blipFill>
                    <p:spPr bwMode="auto">
                      <a:xfrm>
                        <a:off x="4499992" y="246348"/>
                        <a:ext cx="1976934" cy="26065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12" descr="MICROGNATHIA"/>
          <p:cNvPicPr>
            <a:picLocks noChangeAspect="1" noChangeArrowheads="1"/>
          </p:cNvPicPr>
          <p:nvPr/>
        </p:nvPicPr>
        <p:blipFill>
          <a:blip r:embed="rId6" cstate="print"/>
          <a:srcRect b="13072"/>
          <a:stretch>
            <a:fillRect/>
          </a:stretch>
        </p:blipFill>
        <p:spPr bwMode="auto">
          <a:xfrm>
            <a:off x="6913659" y="2999971"/>
            <a:ext cx="1976934" cy="1988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25" descr="DSCN256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464344"/>
            <a:ext cx="2206625" cy="23165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340" y="5157192"/>
            <a:ext cx="2386076" cy="150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34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79512" y="188640"/>
            <a:ext cx="4537075" cy="51593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sz="3200" u="sng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Osteogenesis Imperfecta</a:t>
            </a:r>
          </a:p>
        </p:txBody>
      </p:sp>
      <p:graphicFrame>
        <p:nvGraphicFramePr>
          <p:cNvPr id="4" name="3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09652"/>
              </p:ext>
            </p:extLst>
          </p:nvPr>
        </p:nvGraphicFramePr>
        <p:xfrm>
          <a:off x="179512" y="783332"/>
          <a:ext cx="4536504" cy="5598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24136"/>
                <a:gridCol w="1008112"/>
                <a:gridCol w="1224136"/>
                <a:gridCol w="1080120"/>
              </a:tblGrid>
              <a:tr h="370840"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Tip 1</a:t>
                      </a:r>
                    </a:p>
                    <a:p>
                      <a:r>
                        <a:rPr lang="tr-TR" b="1" dirty="0" smtClean="0"/>
                        <a:t>(Hafif)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Tip2</a:t>
                      </a:r>
                    </a:p>
                    <a:p>
                      <a:r>
                        <a:rPr lang="tr-TR" b="1" dirty="0" smtClean="0"/>
                        <a:t>(</a:t>
                      </a:r>
                      <a:r>
                        <a:rPr lang="tr-TR" b="1" dirty="0" err="1" smtClean="0"/>
                        <a:t>Letal</a:t>
                      </a:r>
                      <a:r>
                        <a:rPr lang="tr-TR" b="1" dirty="0" smtClean="0"/>
                        <a:t>)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Tip 3</a:t>
                      </a:r>
                    </a:p>
                    <a:p>
                      <a:r>
                        <a:rPr lang="tr-TR" b="1" dirty="0" smtClean="0"/>
                        <a:t>(Ağır)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Kemik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%30-80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%80-100, </a:t>
                      </a:r>
                      <a:r>
                        <a:rPr lang="tr-TR" b="1" dirty="0" err="1" smtClean="0"/>
                        <a:t>Progresif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Kırık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Nadir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Multiple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Multiple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El ve Ayak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Kısa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Kısa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Kısa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Toraks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?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Dar,kısa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Dar,kısa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Skull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Hipomi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nerilaz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err="1" smtClean="0"/>
                        <a:t>Hipomi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nerilaz</a:t>
                      </a:r>
                      <a:endParaRPr lang="tr-TR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Omurga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Platyspod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Minerali </a:t>
                      </a:r>
                      <a:r>
                        <a:rPr lang="tr-TR" b="1" dirty="0" err="1" smtClean="0"/>
                        <a:t>zasyon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Kafa</a:t>
                      </a:r>
                      <a:r>
                        <a:rPr lang="tr-TR" b="1" baseline="0" dirty="0" smtClean="0"/>
                        <a:t> 3.</a:t>
                      </a:r>
                      <a:r>
                        <a:rPr lang="tr-TR" b="1" baseline="0" dirty="0" err="1" smtClean="0"/>
                        <a:t>trm</a:t>
                      </a:r>
                      <a:r>
                        <a:rPr lang="tr-TR" b="1" baseline="0" dirty="0" smtClean="0"/>
                        <a:t> 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Kafa </a:t>
                      </a:r>
                      <a:r>
                        <a:rPr lang="tr-TR" b="1" dirty="0" err="1" smtClean="0"/>
                        <a:t>hipo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Kafa </a:t>
                      </a:r>
                      <a:r>
                        <a:rPr lang="tr-TR" b="1" dirty="0" err="1" smtClean="0"/>
                        <a:t>hipo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Gen Mutasyon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1800" b="1" kern="1200" baseline="0" dirty="0" smtClean="0"/>
                        <a:t>COL1A1</a:t>
                      </a:r>
                      <a:r>
                        <a:rPr lang="tr-TR" b="1" baseline="0" dirty="0" smtClean="0"/>
                        <a:t> </a:t>
                      </a:r>
                    </a:p>
                    <a:p>
                      <a:r>
                        <a:rPr lang="tr-TR" b="1" baseline="0" dirty="0" smtClean="0"/>
                        <a:t>COL1A2</a:t>
                      </a:r>
                    </a:p>
                    <a:p>
                      <a:r>
                        <a:rPr lang="tr-TR" b="1" baseline="0" dirty="0" smtClean="0"/>
                        <a:t>OD</a:t>
                      </a:r>
                      <a:endParaRPr lang="tr-TR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COL1A1</a:t>
                      </a:r>
                    </a:p>
                    <a:p>
                      <a:r>
                        <a:rPr lang="tr-TR" b="1" dirty="0" smtClean="0"/>
                        <a:t>COL1A2</a:t>
                      </a:r>
                    </a:p>
                    <a:p>
                      <a:r>
                        <a:rPr lang="tr-TR" b="1" dirty="0" smtClean="0"/>
                        <a:t>OD, 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COL1A1</a:t>
                      </a:r>
                    </a:p>
                    <a:p>
                      <a:r>
                        <a:rPr lang="tr-TR" b="1" dirty="0" smtClean="0"/>
                        <a:t>COL1A2</a:t>
                      </a:r>
                    </a:p>
                    <a:p>
                      <a:r>
                        <a:rPr lang="tr-TR" b="1" dirty="0" smtClean="0"/>
                        <a:t>OD,OR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Mavi </a:t>
                      </a:r>
                      <a:r>
                        <a:rPr lang="tr-TR" b="1" dirty="0" err="1" smtClean="0"/>
                        <a:t>sklera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Mavi </a:t>
                      </a:r>
                      <a:r>
                        <a:rPr lang="tr-TR" b="1" dirty="0" err="1" smtClean="0"/>
                        <a:t>sklera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Mavi </a:t>
                      </a:r>
                      <a:r>
                        <a:rPr lang="tr-TR" b="1" dirty="0" err="1" smtClean="0"/>
                        <a:t>sklera</a:t>
                      </a:r>
                      <a:endParaRPr lang="tr-TR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14" descr="8907-01-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4860032" y="332656"/>
            <a:ext cx="1564026" cy="1656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15" descr="8907-01-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0197" y="304879"/>
            <a:ext cx="1732500" cy="1656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9882" y="2420888"/>
            <a:ext cx="1584176" cy="1656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39" y="2420888"/>
            <a:ext cx="179045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581128"/>
            <a:ext cx="1778513" cy="17281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" name="Picture 7" descr="image001"/>
          <p:cNvPicPr>
            <a:picLocks noChangeAspect="1" noChangeArrowheads="1"/>
          </p:cNvPicPr>
          <p:nvPr/>
        </p:nvPicPr>
        <p:blipFill>
          <a:blip r:embed="rId7" cstate="print"/>
          <a:srcRect b="12836"/>
          <a:stretch>
            <a:fillRect/>
          </a:stretch>
        </p:blipFill>
        <p:spPr bwMode="auto">
          <a:xfrm>
            <a:off x="6732239" y="4581128"/>
            <a:ext cx="1902095" cy="17281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93580" y="260648"/>
            <a:ext cx="6336258" cy="51593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sz="3200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Short Rib </a:t>
            </a:r>
            <a:r>
              <a:rPr lang="tr-TR" altLang="tr-TR" sz="3200" u="sng" dirty="0" err="1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Polidaktili</a:t>
            </a:r>
            <a:r>
              <a:rPr lang="tr-TR" altLang="tr-TR" sz="3200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Sendromu</a:t>
            </a:r>
            <a:endParaRPr lang="tr-TR" altLang="tr-TR" sz="3200" u="sng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293189"/>
              </p:ext>
            </p:extLst>
          </p:nvPr>
        </p:nvGraphicFramePr>
        <p:xfrm>
          <a:off x="200083" y="1196752"/>
          <a:ext cx="3744416" cy="4246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72208"/>
                <a:gridCol w="1872208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Kemik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&lt;%30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Kırık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Yok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El ve Ayak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Polidaktili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Toraks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Dar, kısa </a:t>
                      </a:r>
                      <a:r>
                        <a:rPr lang="tr-TR" b="1" dirty="0" err="1" smtClean="0"/>
                        <a:t>rib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Skull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Omurga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Normal</a:t>
                      </a:r>
                      <a:endParaRPr lang="en-GB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Mineralizasyon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Gen Mutasyon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DYNC2H1</a:t>
                      </a:r>
                      <a:endParaRPr kumimoji="0" lang="tr-TR" sz="18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tr-TR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Kardiak</a:t>
                      </a:r>
                      <a:r>
                        <a:rPr lang="tr-TR" b="1" dirty="0" smtClean="0"/>
                        <a:t>, GU anomali</a:t>
                      </a:r>
                      <a:endParaRPr lang="en-GB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14" descr="12-11-2004 007"/>
          <p:cNvPicPr>
            <a:picLocks noChangeAspect="1" noChangeArrowheads="1"/>
          </p:cNvPicPr>
          <p:nvPr/>
        </p:nvPicPr>
        <p:blipFill>
          <a:blip r:embed="rId2" cstate="print"/>
          <a:srcRect l="30295" t="10124" b="4231"/>
          <a:stretch>
            <a:fillRect/>
          </a:stretch>
        </p:blipFill>
        <p:spPr bwMode="auto">
          <a:xfrm>
            <a:off x="6732240" y="257037"/>
            <a:ext cx="1800225" cy="18038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7" descr="756413-9"/>
          <p:cNvPicPr>
            <a:picLocks noChangeAspect="1" noChangeArrowheads="1"/>
          </p:cNvPicPr>
          <p:nvPr/>
        </p:nvPicPr>
        <p:blipFill>
          <a:blip r:embed="rId3" cstate="print"/>
          <a:srcRect b="11076"/>
          <a:stretch>
            <a:fillRect/>
          </a:stretch>
        </p:blipFill>
        <p:spPr bwMode="auto">
          <a:xfrm>
            <a:off x="4108494" y="2852936"/>
            <a:ext cx="2421344" cy="177952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6" name="Picture 13" descr="12-11-2004 005"/>
          <p:cNvPicPr>
            <a:picLocks noChangeAspect="1" noChangeArrowheads="1"/>
          </p:cNvPicPr>
          <p:nvPr/>
        </p:nvPicPr>
        <p:blipFill>
          <a:blip r:embed="rId4" cstate="print"/>
          <a:srcRect l="11382" t="40631" r="25836" b="13440"/>
          <a:stretch>
            <a:fillRect/>
          </a:stretch>
        </p:blipFill>
        <p:spPr bwMode="auto">
          <a:xfrm>
            <a:off x="4572000" y="805077"/>
            <a:ext cx="1542634" cy="1776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2852936"/>
            <a:ext cx="2088232" cy="1779521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97152"/>
            <a:ext cx="2421344" cy="172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17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65229"/>
              </p:ext>
            </p:extLst>
          </p:nvPr>
        </p:nvGraphicFramePr>
        <p:xfrm>
          <a:off x="251520" y="1412776"/>
          <a:ext cx="3816424" cy="4246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84176"/>
                <a:gridCol w="2232248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Kemik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&lt;%30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Kırık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Nadir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El ve Ayak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Kısa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Toraks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Dar, kısa </a:t>
                      </a:r>
                      <a:r>
                        <a:rPr lang="tr-TR" b="1" dirty="0" err="1" smtClean="0"/>
                        <a:t>rib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Skull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Hipomineralizasyon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Omurga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err="1" smtClean="0"/>
                        <a:t>Hipomineralizasyon</a:t>
                      </a:r>
                      <a:endParaRPr lang="en-GB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Mineralizas</a:t>
                      </a:r>
                      <a:r>
                        <a:rPr lang="tr-TR" b="1" dirty="0" smtClean="0"/>
                        <a:t> 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Kafa,omurga</a:t>
                      </a:r>
                      <a:r>
                        <a:rPr lang="tr-TR" b="1" dirty="0" smtClean="0"/>
                        <a:t>, yamalı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Gen Mutasyon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ALPL</a:t>
                      </a:r>
                      <a:endParaRPr kumimoji="0" lang="tr-TR" sz="18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tr-TR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Polihidramnios</a:t>
                      </a:r>
                      <a:endParaRPr lang="en-GB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353616" y="489388"/>
            <a:ext cx="3570312" cy="576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marL="0" lvl="1" algn="l">
              <a:lnSpc>
                <a:spcPct val="90000"/>
              </a:lnSpc>
              <a:defRPr/>
            </a:pPr>
            <a:r>
              <a:rPr lang="tr-TR" altLang="tr-TR" sz="3200" u="sng" dirty="0" err="1" smtClean="0">
                <a:solidFill>
                  <a:schemeClr val="tx1"/>
                </a:solidFill>
                <a:effectLst/>
                <a:latin typeface="+mj-lt"/>
              </a:rPr>
              <a:t>Hypophosphatasia</a:t>
            </a:r>
            <a:endParaRPr lang="tr-TR" altLang="tr-TR" sz="3200" u="sng" dirty="0"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4" name="Picture 26" descr="13- 2- 04 otopsi 004"/>
          <p:cNvPicPr>
            <a:picLocks noChangeAspect="1" noChangeArrowheads="1"/>
          </p:cNvPicPr>
          <p:nvPr/>
        </p:nvPicPr>
        <p:blipFill>
          <a:blip r:embed="rId3" cstate="print"/>
          <a:srcRect l="12642" t="3749" r="10962" b="5417"/>
          <a:stretch>
            <a:fillRect/>
          </a:stretch>
        </p:blipFill>
        <p:spPr bwMode="auto">
          <a:xfrm>
            <a:off x="4644009" y="260648"/>
            <a:ext cx="1512168" cy="1670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3689" y="2132856"/>
            <a:ext cx="1883089" cy="18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9135" y="4013249"/>
            <a:ext cx="1872208" cy="179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433090"/>
              </p:ext>
            </p:extLst>
          </p:nvPr>
        </p:nvGraphicFramePr>
        <p:xfrm>
          <a:off x="6790331" y="260648"/>
          <a:ext cx="1786989" cy="1632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0" name="Photo Editor Photo" r:id="rId6" imgW="6095238" imgH="4571429" progId="">
                  <p:embed/>
                </p:oleObj>
              </mc:Choice>
              <mc:Fallback>
                <p:oleObj name="Photo Editor Photo" r:id="rId6" imgW="6095238" imgH="457142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0331" y="260648"/>
                        <a:ext cx="1786989" cy="163291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90" y="2125985"/>
            <a:ext cx="2033057" cy="1807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669" y="4013249"/>
            <a:ext cx="19431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414049"/>
              </p:ext>
            </p:extLst>
          </p:nvPr>
        </p:nvGraphicFramePr>
        <p:xfrm>
          <a:off x="179512" y="980728"/>
          <a:ext cx="3673103" cy="5237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0200"/>
                <a:gridCol w="1872903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Uzun Kemik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1" dirty="0" smtClean="0"/>
                        <a:t>%30-80 /</a:t>
                      </a:r>
                      <a:r>
                        <a:rPr lang="tr-TR" sz="1600" b="1" dirty="0" err="1" smtClean="0"/>
                        <a:t>Rizomelik</a:t>
                      </a:r>
                      <a:endParaRPr lang="tr-TR" sz="16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1" dirty="0" err="1" smtClean="0"/>
                        <a:t>Epifizel</a:t>
                      </a:r>
                      <a:r>
                        <a:rPr lang="tr-TR" sz="1600" b="1" dirty="0" smtClean="0"/>
                        <a:t> </a:t>
                      </a:r>
                      <a:r>
                        <a:rPr lang="tr-TR" sz="1600" b="1" dirty="0" err="1" smtClean="0"/>
                        <a:t>ossifikasyon</a:t>
                      </a:r>
                      <a:endParaRPr lang="tr-TR" sz="16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Kırık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Yok</a:t>
                      </a:r>
                      <a:endParaRPr lang="en-GB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El ve Ayak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Normal</a:t>
                      </a:r>
                      <a:endParaRPr lang="en-GB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 smtClean="0"/>
                        <a:t>Toraks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Normal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 smtClean="0"/>
                        <a:t>Skull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1600" b="1" dirty="0" err="1" smtClean="0"/>
                        <a:t>Mikrognati</a:t>
                      </a:r>
                      <a:r>
                        <a:rPr lang="tr-TR" altLang="tr-TR" sz="1600" b="1" dirty="0" smtClean="0"/>
                        <a:t>, mikrosefali</a:t>
                      </a:r>
                      <a:endParaRPr lang="tr-TR" altLang="tr-TR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Omurga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1600" b="1" dirty="0" err="1" smtClean="0"/>
                        <a:t>Kifo-skolyoz</a:t>
                      </a:r>
                      <a:r>
                        <a:rPr lang="tr-TR" altLang="tr-TR" sz="1600" b="1" dirty="0" smtClean="0"/>
                        <a:t>, </a:t>
                      </a:r>
                      <a:r>
                        <a:rPr lang="tr-TR" altLang="tr-TR" sz="1600" b="1" dirty="0" err="1" smtClean="0"/>
                        <a:t>perivertebral</a:t>
                      </a:r>
                      <a:r>
                        <a:rPr lang="tr-TR" altLang="tr-TR" sz="1600" b="1" dirty="0" smtClean="0"/>
                        <a:t> </a:t>
                      </a:r>
                      <a:r>
                        <a:rPr lang="tr-TR" altLang="tr-TR" sz="1600" b="1" dirty="0" err="1" smtClean="0"/>
                        <a:t>ossifikasyon</a:t>
                      </a:r>
                      <a:endParaRPr lang="tr-TR" altLang="tr-TR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 smtClean="0"/>
                        <a:t>Mineralizasyon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Normal</a:t>
                      </a:r>
                      <a:endParaRPr lang="en-GB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Gen Mutasyon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PEX7</a:t>
                      </a:r>
                    </a:p>
                    <a:p>
                      <a:r>
                        <a:rPr kumimoji="0" lang="tr-TR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GB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Diğer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 smtClean="0"/>
                        <a:t>Mental</a:t>
                      </a:r>
                      <a:r>
                        <a:rPr lang="tr-TR" sz="1600" b="1" dirty="0" smtClean="0"/>
                        <a:t> </a:t>
                      </a:r>
                      <a:r>
                        <a:rPr lang="tr-TR" sz="1600" b="1" dirty="0" err="1" smtClean="0"/>
                        <a:t>retardasyon</a:t>
                      </a:r>
                      <a:endParaRPr lang="tr-TR" sz="1600" b="1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08920"/>
            <a:ext cx="2016224" cy="155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581128"/>
            <a:ext cx="2021771" cy="154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79512" y="188640"/>
            <a:ext cx="5184775" cy="5159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u="sng" dirty="0" err="1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Chondrodysplasia</a:t>
            </a:r>
            <a:r>
              <a:rPr lang="tr-TR" altLang="tr-TR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tr-TR" altLang="tr-TR" u="sng" dirty="0" err="1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Punctata</a:t>
            </a:r>
            <a:endParaRPr lang="tr-TR" altLang="tr-TR" u="sng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8" name="Picture 5" descr="resim 49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" t="12384" b="11497"/>
          <a:stretch>
            <a:fillRect/>
          </a:stretch>
        </p:blipFill>
        <p:spPr>
          <a:xfrm>
            <a:off x="4644008" y="188640"/>
            <a:ext cx="1768197" cy="21602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9" name="Picture 5" descr="resim 494"/>
          <p:cNvPicPr>
            <a:picLocks noChangeAspect="1" noChangeArrowheads="1"/>
          </p:cNvPicPr>
          <p:nvPr/>
        </p:nvPicPr>
        <p:blipFill>
          <a:blip r:embed="rId5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4" t="19223" b="32825"/>
          <a:stretch>
            <a:fillRect/>
          </a:stretch>
        </p:blipFill>
        <p:spPr>
          <a:xfrm>
            <a:off x="6516216" y="188640"/>
            <a:ext cx="2008317" cy="208823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5" descr="resim 5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0" b="5370"/>
          <a:stretch>
            <a:fillRect/>
          </a:stretch>
        </p:blipFill>
        <p:spPr>
          <a:xfrm>
            <a:off x="6588224" y="2492896"/>
            <a:ext cx="2151400" cy="21602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Picture 4" descr="10X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4869160"/>
            <a:ext cx="2088232" cy="1566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59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279727" y="188640"/>
            <a:ext cx="5184775" cy="51593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sz="3200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Atelosteogenesis</a:t>
            </a:r>
            <a:endParaRPr lang="tr-TR" altLang="tr-TR" sz="3200" u="sng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834055"/>
              </p:ext>
            </p:extLst>
          </p:nvPr>
        </p:nvGraphicFramePr>
        <p:xfrm>
          <a:off x="200083" y="1196752"/>
          <a:ext cx="3744416" cy="3977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72208"/>
                <a:gridCol w="1872208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Kemik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&lt;%30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Kırık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Belirgin</a:t>
                      </a:r>
                      <a:r>
                        <a:rPr lang="tr-TR" b="1" baseline="0" dirty="0" smtClean="0"/>
                        <a:t> değil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El ve Ayak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Kısa </a:t>
                      </a:r>
                      <a:r>
                        <a:rPr lang="tr-TR" b="1" dirty="0" err="1" smtClean="0"/>
                        <a:t>deformite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Toraks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Dar, kısa </a:t>
                      </a:r>
                      <a:r>
                        <a:rPr lang="tr-TR" b="1" dirty="0" err="1" smtClean="0"/>
                        <a:t>rib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Skull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Düz, </a:t>
                      </a:r>
                      <a:r>
                        <a:rPr lang="tr-TR" b="1" dirty="0" err="1" smtClean="0"/>
                        <a:t>Fasial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cleft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Omurga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Normal</a:t>
                      </a:r>
                      <a:endParaRPr lang="en-GB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Mineralizasyon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Azalmış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Gen Mutasyon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FLNB</a:t>
                      </a:r>
                      <a:endParaRPr kumimoji="0" lang="tr-TR" sz="18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tr-TR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1" descr="9-3-2004 0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68985"/>
            <a:ext cx="1964926" cy="23870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2" descr="9-3-2004 0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80107"/>
            <a:ext cx="1996747" cy="23758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4" descr="case0067-2"/>
          <p:cNvPicPr>
            <a:picLocks noChangeAspect="1" noChangeArrowheads="1"/>
          </p:cNvPicPr>
          <p:nvPr/>
        </p:nvPicPr>
        <p:blipFill>
          <a:blip r:embed="rId4" cstate="print"/>
          <a:srcRect t="-664" b="12125"/>
          <a:stretch>
            <a:fillRect/>
          </a:stretch>
        </p:blipFill>
        <p:spPr bwMode="auto">
          <a:xfrm>
            <a:off x="4572000" y="2996952"/>
            <a:ext cx="3742023" cy="18445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136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903782"/>
              </p:ext>
            </p:extLst>
          </p:nvPr>
        </p:nvGraphicFramePr>
        <p:xfrm>
          <a:off x="243680" y="1268760"/>
          <a:ext cx="4176464" cy="3977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0200"/>
                <a:gridCol w="2376264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Kemik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%30-80 /</a:t>
                      </a:r>
                      <a:r>
                        <a:rPr lang="tr-TR" b="1" dirty="0" err="1" smtClean="0"/>
                        <a:t>Rizomelik</a:t>
                      </a:r>
                      <a:endParaRPr lang="tr-TR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Kırık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Yok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El ve Ayak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Talipes</a:t>
                      </a:r>
                      <a:r>
                        <a:rPr lang="tr-TR" b="1" dirty="0" smtClean="0"/>
                        <a:t>, </a:t>
                      </a:r>
                      <a:r>
                        <a:rPr lang="tr-TR" b="1" dirty="0" err="1" smtClean="0"/>
                        <a:t>deformiteler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Toraks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Skull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1800" b="1" dirty="0" err="1" smtClean="0"/>
                        <a:t>Mikrognati</a:t>
                      </a:r>
                      <a:r>
                        <a:rPr lang="tr-TR" altLang="tr-TR" sz="1800" b="1" dirty="0" smtClean="0"/>
                        <a:t>, YD</a:t>
                      </a:r>
                      <a:endParaRPr lang="tr-TR" altLang="tr-TR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Omurga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sz="1800" b="1" dirty="0" err="1" smtClean="0"/>
                        <a:t>Kifo-skolyoz</a:t>
                      </a:r>
                      <a:endParaRPr lang="tr-TR" altLang="tr-TR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Mineralizasyon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Azalmış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Gen Mutasyon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DTDS1</a:t>
                      </a:r>
                    </a:p>
                    <a:p>
                      <a:r>
                        <a:rPr kumimoji="0" lang="tr-TR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Uriner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sist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anaomali</a:t>
                      </a:r>
                      <a:endParaRPr lang="tr-TR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50825" y="160338"/>
            <a:ext cx="5184775" cy="5159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Diastrophic Dysplasia</a:t>
            </a:r>
            <a:endParaRPr lang="tr-TR" altLang="tr-TR" u="sng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1" descr="patoocak 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0210" y="364430"/>
            <a:ext cx="2088232" cy="21694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32" descr="GÖ  2 037"/>
          <p:cNvPicPr>
            <a:picLocks noChangeAspect="1" noChangeArrowheads="1"/>
          </p:cNvPicPr>
          <p:nvPr/>
        </p:nvPicPr>
        <p:blipFill>
          <a:blip r:embed="rId3" cstate="print"/>
          <a:srcRect l="16536" t="5696" b="4231"/>
          <a:stretch>
            <a:fillRect/>
          </a:stretch>
        </p:blipFill>
        <p:spPr bwMode="auto">
          <a:xfrm>
            <a:off x="7092280" y="364430"/>
            <a:ext cx="1550377" cy="22724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6444" y="2924944"/>
            <a:ext cx="2259812" cy="197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881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056575"/>
              </p:ext>
            </p:extLst>
          </p:nvPr>
        </p:nvGraphicFramePr>
        <p:xfrm>
          <a:off x="179513" y="764704"/>
          <a:ext cx="4536503" cy="571296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68151"/>
                <a:gridCol w="1584176"/>
                <a:gridCol w="1584176"/>
              </a:tblGrid>
              <a:tr h="370840"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Heterozigot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Homozigot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Kemik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eaLnBrk="1" fontAlgn="auto" hangingPunct="1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r-TR" altLang="tr-TR" b="1" dirty="0" err="1" smtClean="0"/>
                        <a:t>Rizomelik</a:t>
                      </a:r>
                      <a:r>
                        <a:rPr lang="tr-TR" altLang="tr-TR" b="1" baseline="0" dirty="0" smtClean="0"/>
                        <a:t> </a:t>
                      </a:r>
                      <a:r>
                        <a:rPr lang="tr-TR" altLang="tr-TR" b="1" dirty="0" smtClean="0"/>
                        <a:t>(&gt;24 </a:t>
                      </a:r>
                      <a:r>
                        <a:rPr lang="tr-TR" altLang="tr-TR" b="1" dirty="0" err="1" smtClean="0"/>
                        <a:t>gh</a:t>
                      </a:r>
                      <a:r>
                        <a:rPr lang="tr-TR" altLang="tr-TR" b="1" dirty="0" smtClean="0"/>
                        <a:t> / alt </a:t>
                      </a:r>
                      <a:r>
                        <a:rPr lang="tr-TR" altLang="tr-TR" b="1" dirty="0" err="1" smtClean="0"/>
                        <a:t>ekst</a:t>
                      </a:r>
                      <a:r>
                        <a:rPr lang="tr-TR" altLang="tr-TR" b="1" dirty="0" smtClean="0"/>
                        <a:t>. önce)</a:t>
                      </a:r>
                      <a:endParaRPr lang="tr-TR" alt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Ağır </a:t>
                      </a:r>
                      <a:r>
                        <a:rPr lang="tr-TR" b="1" dirty="0" err="1" smtClean="0"/>
                        <a:t>Rizo-mikromeli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Kırık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Yok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Yok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El ve Ayak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Parmaklar eşit uzunluk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Kısa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Toraks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Dar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Skull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Frontal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bossing</a:t>
                      </a:r>
                      <a:r>
                        <a:rPr lang="tr-TR" b="1" dirty="0" smtClean="0"/>
                        <a:t>, burun kökü basık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err="1" smtClean="0"/>
                        <a:t>Frontal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bossing</a:t>
                      </a:r>
                      <a:r>
                        <a:rPr lang="tr-TR" b="1" dirty="0" smtClean="0"/>
                        <a:t>, burun kökü basık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Omurga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Minerali </a:t>
                      </a:r>
                      <a:r>
                        <a:rPr lang="tr-TR" b="1" dirty="0" err="1" smtClean="0"/>
                        <a:t>zasyon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Normal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Gen Mutasyon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1800" b="1" kern="1200" baseline="0" dirty="0" smtClean="0"/>
                        <a:t>FGFR3</a:t>
                      </a:r>
                      <a:r>
                        <a:rPr lang="tr-TR" b="1" baseline="0" dirty="0" smtClean="0"/>
                        <a:t> </a:t>
                      </a:r>
                    </a:p>
                    <a:p>
                      <a:r>
                        <a:rPr lang="tr-TR" b="1" dirty="0" smtClean="0"/>
                        <a:t>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FGFR3</a:t>
                      </a:r>
                    </a:p>
                    <a:p>
                      <a:r>
                        <a:rPr lang="tr-TR" b="1" dirty="0" smtClean="0"/>
                        <a:t>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Diğer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Polihidramn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Polihidramn</a:t>
                      </a:r>
                      <a:endParaRPr lang="tr-T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50825" y="160338"/>
            <a:ext cx="5184775" cy="51593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altLang="tr-TR" u="sng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Achondroplasia</a:t>
            </a:r>
            <a:endParaRPr lang="tr-TR" altLang="tr-TR" u="sng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5" name="Picture 8" descr="image003"/>
          <p:cNvPicPr>
            <a:picLocks noChangeAspect="1" noChangeArrowheads="1"/>
          </p:cNvPicPr>
          <p:nvPr/>
        </p:nvPicPr>
        <p:blipFill>
          <a:blip r:embed="rId2" cstate="print"/>
          <a:srcRect b="6699"/>
          <a:stretch>
            <a:fillRect/>
          </a:stretch>
        </p:blipFill>
        <p:spPr bwMode="auto">
          <a:xfrm>
            <a:off x="4816480" y="2780928"/>
            <a:ext cx="2284396" cy="18283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7" descr="Father and son, both with achondroplasia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63004"/>
            <a:ext cx="2588022" cy="2130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image001"/>
          <p:cNvPicPr>
            <a:picLocks noChangeAspect="1" noChangeArrowheads="1"/>
          </p:cNvPicPr>
          <p:nvPr/>
        </p:nvPicPr>
        <p:blipFill>
          <a:blip r:embed="rId4" cstate="print"/>
          <a:srcRect t="6396"/>
          <a:stretch>
            <a:fillRect/>
          </a:stretch>
        </p:blipFill>
        <p:spPr bwMode="auto">
          <a:xfrm>
            <a:off x="7313670" y="2780928"/>
            <a:ext cx="1690434" cy="18283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4619" y="4851510"/>
            <a:ext cx="20208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023" y="4756100"/>
            <a:ext cx="1493588" cy="175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78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83003" y="817540"/>
            <a:ext cx="3263574" cy="3327775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Rizomeli / Proksimal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Mesomeli / Orta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Akromeli / Distal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Mikromeli / Ekstremite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tr-TR" altLang="tr-TR" sz="2200" b="1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Polidaktili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Sindaktili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Clinodaktili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tr-TR" altLang="tr-TR" sz="2200" b="1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Talipes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altLang="tr-TR" sz="2200" b="1" dirty="0"/>
              <a:t>Rocker - Bottom foot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tr-TR" altLang="tr-TR" sz="1800" b="1" dirty="0"/>
          </a:p>
        </p:txBody>
      </p:sp>
      <p:sp>
        <p:nvSpPr>
          <p:cNvPr id="7171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357148" y="2924944"/>
            <a:ext cx="3391167" cy="3206874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eaLnBrk="1" hangingPunct="1">
              <a:lnSpc>
                <a:spcPct val="160000"/>
              </a:lnSpc>
            </a:pPr>
            <a:r>
              <a:rPr lang="tr-TR" altLang="tr-TR" sz="1800" b="1" dirty="0" err="1" smtClean="0"/>
              <a:t>Diastrophic</a:t>
            </a:r>
            <a:r>
              <a:rPr lang="tr-TR" altLang="tr-TR" sz="1800" b="1" dirty="0" smtClean="0"/>
              <a:t> / Dönmüş</a:t>
            </a:r>
          </a:p>
          <a:p>
            <a:pPr eaLnBrk="1" hangingPunct="1">
              <a:lnSpc>
                <a:spcPct val="160000"/>
              </a:lnSpc>
            </a:pPr>
            <a:r>
              <a:rPr lang="tr-TR" altLang="tr-TR" sz="1800" b="1" dirty="0" err="1" smtClean="0"/>
              <a:t>Campomelic</a:t>
            </a:r>
            <a:r>
              <a:rPr lang="tr-TR" altLang="tr-TR" sz="1800" b="1" dirty="0" smtClean="0"/>
              <a:t> / Eğilmiş </a:t>
            </a:r>
          </a:p>
          <a:p>
            <a:pPr eaLnBrk="1" hangingPunct="1">
              <a:lnSpc>
                <a:spcPct val="160000"/>
              </a:lnSpc>
            </a:pPr>
            <a:r>
              <a:rPr lang="tr-TR" altLang="tr-TR" sz="1800" b="1" dirty="0" err="1" smtClean="0"/>
              <a:t>Metatropic</a:t>
            </a:r>
            <a:r>
              <a:rPr lang="tr-TR" altLang="tr-TR" sz="1800" b="1" dirty="0" smtClean="0"/>
              <a:t> / Değişen</a:t>
            </a:r>
          </a:p>
          <a:p>
            <a:pPr eaLnBrk="1" hangingPunct="1">
              <a:lnSpc>
                <a:spcPct val="160000"/>
              </a:lnSpc>
            </a:pPr>
            <a:r>
              <a:rPr lang="tr-TR" altLang="tr-TR" sz="1800" b="1" dirty="0" err="1" smtClean="0"/>
              <a:t>Kyphomelic</a:t>
            </a:r>
            <a:r>
              <a:rPr lang="tr-TR" altLang="tr-TR" sz="1800" b="1" dirty="0" smtClean="0"/>
              <a:t> / Öne eğilmiş </a:t>
            </a:r>
          </a:p>
          <a:p>
            <a:pPr eaLnBrk="1" hangingPunct="1">
              <a:lnSpc>
                <a:spcPct val="160000"/>
              </a:lnSpc>
            </a:pPr>
            <a:r>
              <a:rPr lang="tr-TR" altLang="tr-TR" sz="1800" b="1" dirty="0" err="1" smtClean="0"/>
              <a:t>Thanotropic</a:t>
            </a:r>
            <a:r>
              <a:rPr lang="tr-TR" altLang="tr-TR" sz="1800" b="1" dirty="0" smtClean="0"/>
              <a:t> / Ölüm getiren</a:t>
            </a:r>
          </a:p>
          <a:p>
            <a:pPr eaLnBrk="1" hangingPunct="1">
              <a:lnSpc>
                <a:spcPct val="160000"/>
              </a:lnSpc>
            </a:pPr>
            <a:r>
              <a:rPr lang="tr-TR" altLang="tr-TR" sz="1800" b="1" dirty="0" err="1" smtClean="0"/>
              <a:t>Spondylo</a:t>
            </a:r>
            <a:r>
              <a:rPr lang="tr-TR" altLang="tr-TR" sz="1800" b="1" dirty="0" smtClean="0"/>
              <a:t>- / </a:t>
            </a:r>
            <a:r>
              <a:rPr lang="tr-TR" altLang="tr-TR" sz="1800" b="1" dirty="0" err="1" smtClean="0"/>
              <a:t>Spine</a:t>
            </a:r>
            <a:endParaRPr lang="tr-TR" altLang="tr-TR" sz="1800" b="1" dirty="0" smtClean="0"/>
          </a:p>
        </p:txBody>
      </p:sp>
      <p:pic>
        <p:nvPicPr>
          <p:cNvPr id="7174" name="Picture 7" descr="club_foot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346" y="4509120"/>
            <a:ext cx="1439862" cy="1617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4925" y="4585320"/>
            <a:ext cx="21590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72"/>
          <p:cNvSpPr>
            <a:spLocks noChangeArrowheads="1"/>
          </p:cNvSpPr>
          <p:nvPr/>
        </p:nvSpPr>
        <p:spPr bwMode="auto">
          <a:xfrm>
            <a:off x="293917" y="174625"/>
            <a:ext cx="2305050" cy="552450"/>
          </a:xfrm>
          <a:prstGeom prst="rect">
            <a:avLst/>
          </a:prstGeom>
          <a:solidFill>
            <a:srgbClr val="00206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tr-TR" altLang="tr-TR" sz="3200" dirty="0" smtClean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Tanımlar</a:t>
            </a:r>
            <a:endParaRPr lang="tr-TR" altLang="tr-TR" sz="3200" dirty="0">
              <a:solidFill>
                <a:schemeClr val="bg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388" y="325264"/>
            <a:ext cx="509216" cy="169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5264"/>
            <a:ext cx="497116" cy="169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3435"/>
            <a:ext cx="483097" cy="166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81" y="396830"/>
            <a:ext cx="549645" cy="162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96830"/>
            <a:ext cx="538762" cy="162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88233" y="2542679"/>
            <a:ext cx="1446894" cy="160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Metin kutusu 1"/>
          <p:cNvSpPr txBox="1"/>
          <p:nvPr/>
        </p:nvSpPr>
        <p:spPr>
          <a:xfrm>
            <a:off x="3980572" y="2104392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Rizo</a:t>
            </a:r>
            <a:endParaRPr lang="en-GB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4853610" y="2104392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Meso</a:t>
            </a:r>
            <a:endParaRPr lang="en-GB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7198730" y="2137441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Mikro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2708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ayatta en hakiki yol gösterici ilimdir fendir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25" y="263004"/>
            <a:ext cx="856895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60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89237" y="1089866"/>
            <a:ext cx="3532923" cy="4188708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eaLnBrk="1" hangingPunct="1"/>
            <a:r>
              <a:rPr lang="tr-TR" altLang="tr-TR" sz="3200" b="1" dirty="0" smtClean="0"/>
              <a:t>Zor / “Puzzle”</a:t>
            </a:r>
          </a:p>
          <a:p>
            <a:r>
              <a:rPr lang="tr-TR" altLang="tr-TR" sz="3400" b="1" dirty="0" smtClean="0"/>
              <a:t>Tecrübe</a:t>
            </a:r>
          </a:p>
          <a:p>
            <a:r>
              <a:rPr lang="tr-TR" altLang="tr-TR" sz="3400" b="1" dirty="0" smtClean="0"/>
              <a:t>Ekip</a:t>
            </a:r>
          </a:p>
          <a:p>
            <a:pPr lvl="1"/>
            <a:r>
              <a:rPr lang="tr-TR" altLang="tr-TR" sz="3200" b="1" dirty="0" err="1" smtClean="0"/>
              <a:t>Perinatalog</a:t>
            </a:r>
            <a:endParaRPr lang="tr-TR" altLang="tr-TR" sz="3200" b="1" dirty="0" smtClean="0"/>
          </a:p>
          <a:p>
            <a:pPr lvl="1"/>
            <a:r>
              <a:rPr lang="tr-TR" altLang="tr-TR" sz="3200" b="1" dirty="0" smtClean="0"/>
              <a:t>Genetik</a:t>
            </a:r>
          </a:p>
          <a:p>
            <a:pPr lvl="1"/>
            <a:r>
              <a:rPr lang="tr-TR" altLang="tr-TR" sz="3200" b="1" dirty="0" smtClean="0"/>
              <a:t>Radyolog</a:t>
            </a:r>
          </a:p>
          <a:p>
            <a:pPr lvl="1"/>
            <a:r>
              <a:rPr lang="tr-TR" altLang="tr-TR" sz="3200" b="1" dirty="0" smtClean="0"/>
              <a:t>Patolog </a:t>
            </a:r>
          </a:p>
          <a:p>
            <a:pPr marL="0" indent="0" eaLnBrk="1" hangingPunct="1">
              <a:buNone/>
            </a:pPr>
            <a:endParaRPr lang="tr-TR" altLang="tr-TR" sz="2400" b="1" dirty="0" smtClean="0"/>
          </a:p>
        </p:txBody>
      </p:sp>
      <p:sp>
        <p:nvSpPr>
          <p:cNvPr id="8" name="Rectangle 172"/>
          <p:cNvSpPr>
            <a:spLocks noChangeArrowheads="1"/>
          </p:cNvSpPr>
          <p:nvPr/>
        </p:nvSpPr>
        <p:spPr bwMode="auto">
          <a:xfrm>
            <a:off x="284163" y="150813"/>
            <a:ext cx="3063701" cy="576262"/>
          </a:xfrm>
          <a:prstGeom prst="rect">
            <a:avLst/>
          </a:prstGeom>
          <a:solidFill>
            <a:srgbClr val="00206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tr-TR" altLang="tr-TR" sz="3200" dirty="0" smtClean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Prenatal Tanı</a:t>
            </a:r>
            <a:endParaRPr lang="tr-TR" altLang="tr-TR" sz="3200" dirty="0">
              <a:solidFill>
                <a:schemeClr val="bg1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4355976" y="347153"/>
            <a:ext cx="4295774" cy="567413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altLang="tr-TR" sz="2800" b="1" dirty="0"/>
              <a:t>%50-60 Antenatal belirti verir</a:t>
            </a:r>
          </a:p>
          <a:p>
            <a:endParaRPr lang="tr-TR" altLang="tr-TR" sz="2800" b="1" dirty="0" smtClean="0"/>
          </a:p>
          <a:p>
            <a:r>
              <a:rPr lang="tr-TR" altLang="tr-TR" sz="2800" b="1" dirty="0" smtClean="0"/>
              <a:t>USG </a:t>
            </a:r>
            <a:endParaRPr lang="tr-TR" altLang="tr-TR" sz="2800" b="1" dirty="0"/>
          </a:p>
          <a:p>
            <a:pPr lvl="1"/>
            <a:r>
              <a:rPr lang="tr-TR" altLang="tr-TR" sz="2800" b="1" dirty="0"/>
              <a:t>belirleme %85-95</a:t>
            </a:r>
          </a:p>
          <a:p>
            <a:pPr lvl="1"/>
            <a:r>
              <a:rPr lang="tr-TR" altLang="tr-TR" sz="2800" b="1" dirty="0"/>
              <a:t>Kesin Tanı (Adının belirlenmesi) - %40-55</a:t>
            </a:r>
          </a:p>
          <a:p>
            <a:pPr>
              <a:lnSpc>
                <a:spcPct val="150000"/>
              </a:lnSpc>
            </a:pPr>
            <a:r>
              <a:rPr lang="tr-TR" altLang="tr-TR" sz="2800" b="1" dirty="0" smtClean="0"/>
              <a:t>3D-4D USG</a:t>
            </a:r>
          </a:p>
          <a:p>
            <a:pPr>
              <a:lnSpc>
                <a:spcPct val="150000"/>
              </a:lnSpc>
            </a:pPr>
            <a:r>
              <a:rPr lang="tr-TR" altLang="tr-TR" sz="2800" b="1" dirty="0" err="1" smtClean="0"/>
              <a:t>fMRI</a:t>
            </a:r>
            <a:endParaRPr lang="tr-TR" altLang="tr-TR" sz="2800" b="1" dirty="0" smtClean="0"/>
          </a:p>
          <a:p>
            <a:pPr>
              <a:lnSpc>
                <a:spcPct val="150000"/>
              </a:lnSpc>
            </a:pPr>
            <a:r>
              <a:rPr lang="tr-TR" altLang="tr-TR" sz="2800" b="1" dirty="0" err="1" smtClean="0"/>
              <a:t>Maternal</a:t>
            </a:r>
            <a:r>
              <a:rPr lang="tr-TR" altLang="tr-TR" sz="2800" b="1" dirty="0" smtClean="0"/>
              <a:t> kanda </a:t>
            </a:r>
            <a:r>
              <a:rPr lang="tr-TR" altLang="tr-TR" sz="2800" b="1" dirty="0" err="1" smtClean="0"/>
              <a:t>cffDNA</a:t>
            </a:r>
            <a:endParaRPr lang="tr-TR" altLang="tr-TR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12969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99592" y="1052736"/>
            <a:ext cx="6733256" cy="3888432"/>
          </a:xfrm>
          <a:prstGeom prst="rect">
            <a:avLst/>
          </a:prstGeom>
          <a:noFill/>
          <a:ln w="12700">
            <a:noFill/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tr-TR" altLang="tr-TR" sz="2800" b="1" dirty="0" smtClean="0"/>
              <a:t>Aile Hikayesi</a:t>
            </a:r>
          </a:p>
          <a:p>
            <a:pPr lvl="1">
              <a:lnSpc>
                <a:spcPct val="80000"/>
              </a:lnSpc>
            </a:pPr>
            <a:r>
              <a:rPr lang="tr-TR" altLang="tr-TR" sz="2800" b="1" dirty="0" smtClean="0"/>
              <a:t>Ailede var</a:t>
            </a:r>
          </a:p>
          <a:p>
            <a:pPr lvl="1">
              <a:lnSpc>
                <a:spcPct val="80000"/>
              </a:lnSpc>
            </a:pPr>
            <a:r>
              <a:rPr lang="tr-TR" altLang="tr-TR" sz="2800" b="1" dirty="0" smtClean="0"/>
              <a:t>Kendi doğurmuş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tr-TR" altLang="tr-TR" sz="2800" b="1" dirty="0" smtClean="0"/>
              <a:t>  </a:t>
            </a:r>
            <a:r>
              <a:rPr lang="tr-TR" altLang="tr-TR" sz="2800" b="1" dirty="0" smtClean="0">
                <a:sym typeface="Monotype Sorts" pitchFamily="2" charset="2"/>
              </a:rPr>
              <a:t> </a:t>
            </a:r>
            <a:r>
              <a:rPr lang="tr-TR" altLang="tr-TR" sz="2800" b="1" dirty="0" err="1" smtClean="0">
                <a:sym typeface="Monotype Sorts" pitchFamily="2" charset="2"/>
              </a:rPr>
              <a:t>Indeks</a:t>
            </a:r>
            <a:r>
              <a:rPr lang="tr-TR" altLang="tr-TR" sz="2800" b="1" dirty="0" smtClean="0">
                <a:sym typeface="Monotype Sorts" pitchFamily="2" charset="2"/>
              </a:rPr>
              <a:t> vaka adı konmuş olmalı / Neyi aradığımızı biliyoruz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tr-TR" altLang="tr-TR" sz="2800" b="1" dirty="0" smtClean="0">
              <a:sym typeface="Monotype Sorts" pitchFamily="2" charset="2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tr-TR" altLang="tr-TR" sz="2800" b="1" dirty="0" smtClean="0">
              <a:sym typeface="Monotype Sorts" pitchFamily="2" charset="2"/>
            </a:endParaRPr>
          </a:p>
          <a:p>
            <a:pPr>
              <a:lnSpc>
                <a:spcPct val="80000"/>
              </a:lnSpc>
            </a:pPr>
            <a:r>
              <a:rPr lang="tr-TR" altLang="tr-TR" sz="2800" b="1" dirty="0" smtClean="0">
                <a:sym typeface="Monotype Sorts" pitchFamily="2" charset="2"/>
              </a:rPr>
              <a:t>Mevcut gebelikte İskelet sorunu</a:t>
            </a:r>
          </a:p>
        </p:txBody>
      </p:sp>
    </p:spTree>
    <p:extLst>
      <p:ext uri="{BB962C8B-B14F-4D97-AF65-F5344CB8AC3E}">
        <p14:creationId xmlns:p14="http://schemas.microsoft.com/office/powerpoint/2010/main" val="80016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47674" y="1665288"/>
            <a:ext cx="4268341" cy="3995960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rtlCol="0">
            <a:normAutofit fontScale="85000" lnSpcReduction="20000"/>
          </a:bodyPr>
          <a:lstStyle/>
          <a:p>
            <a:pPr marL="381000" indent="-3810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/>
              </a:buClr>
              <a:buSzPct val="95000"/>
              <a:buFont typeface="Monotype Sorts" pitchFamily="2" charset="2"/>
              <a:buAutoNum type="arabicPeriod"/>
              <a:defRPr/>
            </a:pPr>
            <a:r>
              <a:rPr lang="tr-TR" altLang="tr-TR" sz="3300" b="1" dirty="0"/>
              <a:t>Uzun kemiklerin değerlendirilmesi </a:t>
            </a:r>
          </a:p>
          <a:p>
            <a:pPr marL="381000" indent="-3810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/>
              </a:buClr>
              <a:buSzPct val="95000"/>
              <a:buFont typeface="Monotype Sorts" pitchFamily="2" charset="2"/>
              <a:buAutoNum type="arabicPeriod"/>
              <a:defRPr/>
            </a:pPr>
            <a:endParaRPr lang="tr-TR" altLang="tr-TR" sz="3300" b="1" dirty="0"/>
          </a:p>
          <a:p>
            <a:pPr marL="381000" indent="-3810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/>
              </a:buClr>
              <a:buSzPct val="95000"/>
              <a:buFont typeface="Monotype Sorts" pitchFamily="2" charset="2"/>
              <a:buAutoNum type="arabicPeriod"/>
              <a:defRPr/>
            </a:pPr>
            <a:r>
              <a:rPr lang="tr-TR" altLang="tr-TR" sz="3300" b="1" dirty="0"/>
              <a:t>Eller ve ayaklar</a:t>
            </a:r>
          </a:p>
          <a:p>
            <a:pPr marL="381000" indent="-3810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/>
              </a:buClr>
              <a:buSzPct val="95000"/>
              <a:buFont typeface="Monotype Sorts" pitchFamily="2" charset="2"/>
              <a:buAutoNum type="arabicPeriod"/>
              <a:defRPr/>
            </a:pPr>
            <a:endParaRPr lang="tr-TR" altLang="tr-TR" sz="3300" b="1" dirty="0"/>
          </a:p>
          <a:p>
            <a:pPr marL="381000" indent="-3810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/>
              </a:buClr>
              <a:buSzPct val="95000"/>
              <a:buFont typeface="Monotype Sorts" pitchFamily="2" charset="2"/>
              <a:buAutoNum type="arabicPeriod"/>
              <a:defRPr/>
            </a:pPr>
            <a:r>
              <a:rPr lang="tr-TR" altLang="tr-TR" sz="3300" b="1" dirty="0"/>
              <a:t>Baş ve yüz</a:t>
            </a:r>
          </a:p>
          <a:p>
            <a:pPr marL="381000" indent="-3810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/>
              </a:buClr>
              <a:buSzPct val="95000"/>
              <a:buFont typeface="Monotype Sorts" pitchFamily="2" charset="2"/>
              <a:buAutoNum type="arabicPeriod"/>
              <a:defRPr/>
            </a:pPr>
            <a:endParaRPr lang="tr-TR" altLang="tr-TR" sz="3300" b="1" dirty="0"/>
          </a:p>
          <a:p>
            <a:pPr marL="381000" indent="-3810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/>
              </a:buClr>
              <a:buSzPct val="95000"/>
              <a:buFont typeface="Monotype Sorts" pitchFamily="2" charset="2"/>
              <a:buAutoNum type="arabicPeriod"/>
              <a:defRPr/>
            </a:pPr>
            <a:r>
              <a:rPr lang="tr-TR" altLang="tr-TR" sz="3300" b="1" dirty="0"/>
              <a:t>Göğüs </a:t>
            </a:r>
            <a:r>
              <a:rPr lang="tr-TR" altLang="tr-TR" sz="3300" b="1" dirty="0" smtClean="0"/>
              <a:t>kafesi</a:t>
            </a:r>
            <a:endParaRPr lang="tr-TR" altLang="tr-TR" sz="2000" dirty="0"/>
          </a:p>
          <a:p>
            <a:pPr marL="381000" indent="-3810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tr-TR" altLang="tr-TR" sz="1800" dirty="0"/>
          </a:p>
        </p:txBody>
      </p:sp>
      <p:sp>
        <p:nvSpPr>
          <p:cNvPr id="146438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427984" y="1556792"/>
            <a:ext cx="4104456" cy="3888432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rtlCol="0">
            <a:noAutofit/>
          </a:bodyPr>
          <a:lstStyle/>
          <a:p>
            <a:pPr marL="381000" indent="-381000" eaLnBrk="1" fontAlgn="auto" hangingPunct="1">
              <a:spcAft>
                <a:spcPts val="0"/>
              </a:spcAft>
              <a:buClr>
                <a:schemeClr val="tx1"/>
              </a:buClr>
              <a:buFont typeface="Monotype Sorts" pitchFamily="2" charset="2"/>
              <a:buAutoNum type="arabicPeriod" startAt="5"/>
              <a:defRPr/>
            </a:pPr>
            <a:r>
              <a:rPr lang="tr-TR" altLang="tr-TR" sz="2800" b="1" dirty="0"/>
              <a:t>Omurga</a:t>
            </a:r>
          </a:p>
          <a:p>
            <a:pPr marL="381000" indent="-381000" eaLnBrk="1" fontAlgn="auto" hangingPunct="1">
              <a:spcAft>
                <a:spcPts val="0"/>
              </a:spcAft>
              <a:buClr>
                <a:schemeClr val="tx1"/>
              </a:buClr>
              <a:buFont typeface="Monotype Sorts" pitchFamily="2" charset="2"/>
              <a:buAutoNum type="arabicPeriod" startAt="5"/>
              <a:defRPr/>
            </a:pPr>
            <a:endParaRPr lang="tr-TR" altLang="tr-TR" sz="2800" b="1" dirty="0"/>
          </a:p>
          <a:p>
            <a:pPr marL="381000" indent="-381000" eaLnBrk="1" fontAlgn="auto" hangingPunct="1">
              <a:spcAft>
                <a:spcPts val="0"/>
              </a:spcAft>
              <a:buClr>
                <a:schemeClr val="tx1"/>
              </a:buClr>
              <a:buFont typeface="Monotype Sorts" pitchFamily="2" charset="2"/>
              <a:buAutoNum type="arabicPeriod" startAt="5"/>
              <a:defRPr/>
            </a:pPr>
            <a:r>
              <a:rPr lang="tr-TR" altLang="tr-TR" sz="2800" b="1" dirty="0"/>
              <a:t>Diğer kemikler</a:t>
            </a:r>
          </a:p>
          <a:p>
            <a:pPr marL="381000" indent="-381000" eaLnBrk="1" fontAlgn="auto" hangingPunct="1">
              <a:spcAft>
                <a:spcPts val="0"/>
              </a:spcAft>
              <a:buClr>
                <a:schemeClr val="tx1"/>
              </a:buClr>
              <a:buFont typeface="Monotype Sorts" pitchFamily="2" charset="2"/>
              <a:buAutoNum type="arabicPeriod" startAt="5"/>
              <a:defRPr/>
            </a:pPr>
            <a:endParaRPr lang="tr-TR" altLang="tr-TR" sz="2800" b="1" dirty="0"/>
          </a:p>
          <a:p>
            <a:pPr marL="381000" indent="-381000" eaLnBrk="1" fontAlgn="auto" hangingPunct="1">
              <a:spcAft>
                <a:spcPts val="0"/>
              </a:spcAft>
              <a:buClr>
                <a:schemeClr val="tx1"/>
              </a:buClr>
              <a:buFont typeface="Monotype Sorts" pitchFamily="2" charset="2"/>
              <a:buAutoNum type="arabicPeriod" startAt="5"/>
              <a:defRPr/>
            </a:pPr>
            <a:r>
              <a:rPr lang="tr-TR" altLang="tr-TR" sz="2800" b="1" dirty="0"/>
              <a:t>Polihidramnios, </a:t>
            </a:r>
            <a:r>
              <a:rPr lang="tr-TR" altLang="tr-TR" sz="2800" b="1" dirty="0" smtClean="0"/>
              <a:t> NIHF</a:t>
            </a:r>
            <a:endParaRPr lang="tr-TR" altLang="tr-TR" sz="2800" b="1" dirty="0"/>
          </a:p>
          <a:p>
            <a:pPr marL="381000" indent="-381000" eaLnBrk="1" fontAlgn="auto" hangingPunct="1">
              <a:spcAft>
                <a:spcPts val="0"/>
              </a:spcAft>
              <a:buClr>
                <a:schemeClr val="tx1"/>
              </a:buClr>
              <a:buFont typeface="Monotype Sorts" pitchFamily="2" charset="2"/>
              <a:buAutoNum type="arabicPeriod" startAt="5"/>
              <a:defRPr/>
            </a:pPr>
            <a:endParaRPr lang="tr-TR" altLang="tr-TR" sz="2800" b="1" dirty="0"/>
          </a:p>
          <a:p>
            <a:pPr marL="381000" indent="-381000" eaLnBrk="1" fontAlgn="auto" hangingPunct="1">
              <a:spcAft>
                <a:spcPts val="0"/>
              </a:spcAft>
              <a:buClr>
                <a:schemeClr val="tx1"/>
              </a:buClr>
              <a:buFont typeface="Monotype Sorts" pitchFamily="2" charset="2"/>
              <a:buAutoNum type="arabicPeriod" startAt="5"/>
              <a:defRPr/>
            </a:pPr>
            <a:r>
              <a:rPr lang="tr-TR" altLang="tr-TR" sz="2800" b="1" dirty="0"/>
              <a:t>Diğer sistem anomalileri</a:t>
            </a:r>
          </a:p>
        </p:txBody>
      </p:sp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395288" y="476250"/>
            <a:ext cx="2305050" cy="576263"/>
          </a:xfrm>
          <a:prstGeom prst="rect">
            <a:avLst/>
          </a:prstGeom>
          <a:solidFill>
            <a:srgbClr val="00206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>
            <a:lvl1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0"/>
              </a:spcBef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tr-TR" altLang="tr-TR" sz="3200" dirty="0" smtClean="0">
                <a:solidFill>
                  <a:schemeClr val="bg1"/>
                </a:solidFill>
                <a:latin typeface="+mj-lt"/>
              </a:rPr>
              <a:t>Yaklaşım</a:t>
            </a:r>
          </a:p>
        </p:txBody>
      </p:sp>
    </p:spTree>
    <p:extLst>
      <p:ext uri="{BB962C8B-B14F-4D97-AF65-F5344CB8AC3E}">
        <p14:creationId xmlns:p14="http://schemas.microsoft.com/office/powerpoint/2010/main" val="36511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201613" y="258763"/>
            <a:ext cx="5976937" cy="504825"/>
          </a:xfrm>
          <a:solidFill>
            <a:srgbClr val="027237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533400" indent="-533400" eaLnBrk="1" hangingPunct="1">
              <a:buFontTx/>
              <a:buAutoNum type="arabicPeriod"/>
            </a:pPr>
            <a:r>
              <a:rPr lang="tr-TR" altLang="tr-TR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Ekstremiteler</a:t>
            </a:r>
            <a:r>
              <a:rPr lang="tr-TR" altLang="tr-T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Uzun Kemikler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71488" y="922338"/>
            <a:ext cx="3810000" cy="1138237"/>
          </a:xfr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altLang="tr-TR" sz="2200" b="1" smtClean="0"/>
              <a:t>Uzun kemikler bakılmalı 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smtClean="0"/>
              <a:t>3 kemik / Üst ekstremite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2200" b="1" smtClean="0"/>
              <a:t>3 kemik / Alt ekstremite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tr-TR" altLang="tr-TR" sz="1600" smtClean="0"/>
          </a:p>
        </p:txBody>
      </p:sp>
      <p:pic>
        <p:nvPicPr>
          <p:cNvPr id="10244" name="Picture 9" descr="image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836613"/>
            <a:ext cx="266223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70" name="Text Box 14"/>
          <p:cNvSpPr txBox="1">
            <a:spLocks noChangeArrowheads="1"/>
          </p:cNvSpPr>
          <p:nvPr/>
        </p:nvSpPr>
        <p:spPr bwMode="auto">
          <a:xfrm>
            <a:off x="1385888" y="2873375"/>
            <a:ext cx="287337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8000C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 altLang="tr-TR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6271" name="Text Box 15"/>
          <p:cNvSpPr txBox="1">
            <a:spLocks noChangeArrowheads="1"/>
          </p:cNvSpPr>
          <p:nvPr/>
        </p:nvSpPr>
        <p:spPr bwMode="auto">
          <a:xfrm>
            <a:off x="1457325" y="2801938"/>
            <a:ext cx="287338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8000C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 altLang="tr-TR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12" name="Group 7"/>
          <p:cNvGraphicFramePr>
            <a:graphicFrameLocks noGrp="1"/>
          </p:cNvGraphicFramePr>
          <p:nvPr/>
        </p:nvGraphicFramePr>
        <p:xfrm>
          <a:off x="251520" y="2060848"/>
          <a:ext cx="4319587" cy="4536504"/>
        </p:xfrm>
        <a:graphic>
          <a:graphicData uri="http://schemas.openxmlformats.org/drawingml/2006/table">
            <a:tbl>
              <a:tblPr/>
              <a:tblGrid>
                <a:gridCol w="1438275"/>
                <a:gridCol w="2881312"/>
              </a:tblGrid>
              <a:tr h="431838"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Kısalık Tip</a:t>
                      </a:r>
                    </a:p>
                  </a:txBody>
                  <a:tcPr marL="90488" marR="90488" marT="44454" marB="4445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Ayırıcı Tanı</a:t>
                      </a:r>
                    </a:p>
                  </a:txBody>
                  <a:tcPr marL="90488" marR="90488" marT="44454" marB="444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511708"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Rizomeli</a:t>
                      </a:r>
                    </a:p>
                  </a:txBody>
                  <a:tcPr marL="90488" marR="90488" marT="44454" marB="4445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Achodroplasia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Chondrodysplasia punctata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Diastrophic dysplasia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Thanatophoric dysplasia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Kısa femur</a:t>
                      </a:r>
                    </a:p>
                  </a:txBody>
                  <a:tcPr marL="90488" marR="90488" marT="44454" marB="444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Mesomelia</a:t>
                      </a:r>
                    </a:p>
                  </a:txBody>
                  <a:tcPr marL="90488" marR="90488" marT="44454" marB="4445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Ellis-van Creveld syndrome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Mesomelic dysplasia</a:t>
                      </a:r>
                    </a:p>
                  </a:txBody>
                  <a:tcPr marL="90488" marR="90488" marT="44454" marB="444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44886"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Mikromelia</a:t>
                      </a:r>
                    </a:p>
                  </a:txBody>
                  <a:tcPr marL="90488" marR="90488" marT="44454" marB="4445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buClr>
                          <a:schemeClr val="tx1"/>
                        </a:buCl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buClr>
                          <a:schemeClr val="accent1"/>
                        </a:buClr>
                        <a:buSzPct val="65000"/>
                        <a:buFont typeface="Monotype Sorts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buClr>
                          <a:schemeClr val="accent1"/>
                        </a:buClr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Achondrogenesis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Atelosteogenesis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Diastrophic dysplasia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Fibrochondrogenesis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Kniest dysplasia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SRPD (I, III)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tr-TR" alt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Osteogensis imperfecta (II)</a:t>
                      </a:r>
                    </a:p>
                  </a:txBody>
                  <a:tcPr marL="90488" marR="90488" marT="44454" marB="444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4859338" y="3110994"/>
            <a:ext cx="4105150" cy="334164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" name="Rectangle 24"/>
          <p:cNvSpPr>
            <a:spLocks noGrp="1" noChangeArrowheads="1"/>
          </p:cNvSpPr>
          <p:nvPr>
            <p:ph sz="half" idx="1"/>
          </p:nvPr>
        </p:nvSpPr>
        <p:spPr>
          <a:xfrm>
            <a:off x="8028384" y="3861048"/>
            <a:ext cx="865187" cy="295808"/>
          </a:xfr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 eaLnBrk="1" hangingPunct="1">
              <a:buFont typeface="Monotype Sorts" pitchFamily="2" charset="2"/>
              <a:buNone/>
            </a:pPr>
            <a:r>
              <a:rPr lang="tr-TR" altLang="tr-TR" sz="1800" b="1" smtClean="0"/>
              <a:t>Rhizo</a:t>
            </a:r>
          </a:p>
        </p:txBody>
      </p:sp>
      <p:pic>
        <p:nvPicPr>
          <p:cNvPr id="15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068960"/>
            <a:ext cx="2946400" cy="345680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</p:pic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8028384" y="4437112"/>
            <a:ext cx="865187" cy="2958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0000"/>
              <a:buFont typeface="Monotype Sorts" pitchFamily="2" charset="2"/>
              <a:buNone/>
            </a:pPr>
            <a:r>
              <a:rPr lang="tr-TR" altLang="tr-TR" sz="1800" b="1" dirty="0" err="1"/>
              <a:t>Meso</a:t>
            </a:r>
            <a:endParaRPr lang="tr-TR" altLang="tr-TR" sz="1800" b="1" dirty="0"/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8028384" y="4869160"/>
            <a:ext cx="865187" cy="29580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0000"/>
              <a:buFont typeface="Monotype Sorts" pitchFamily="2" charset="2"/>
              <a:buNone/>
            </a:pPr>
            <a:r>
              <a:rPr lang="tr-TR" altLang="tr-TR" sz="1800" b="1" dirty="0" err="1"/>
              <a:t>Acro</a:t>
            </a:r>
            <a:endParaRPr lang="tr-TR" altLang="tr-TR" sz="1800" b="1" dirty="0"/>
          </a:p>
        </p:txBody>
      </p:sp>
      <p:sp>
        <p:nvSpPr>
          <p:cNvPr id="18" name="Line 29"/>
          <p:cNvSpPr>
            <a:spLocks noChangeShapeType="1"/>
          </p:cNvSpPr>
          <p:nvPr/>
        </p:nvSpPr>
        <p:spPr bwMode="auto">
          <a:xfrm>
            <a:off x="7308850" y="2852738"/>
            <a:ext cx="358775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9" name="Line 30"/>
          <p:cNvSpPr>
            <a:spLocks noChangeShapeType="1"/>
          </p:cNvSpPr>
          <p:nvPr/>
        </p:nvSpPr>
        <p:spPr bwMode="auto">
          <a:xfrm>
            <a:off x="7667625" y="3104212"/>
            <a:ext cx="0" cy="540688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0" name="Line 31"/>
          <p:cNvSpPr>
            <a:spLocks noChangeShapeType="1"/>
          </p:cNvSpPr>
          <p:nvPr/>
        </p:nvSpPr>
        <p:spPr bwMode="auto">
          <a:xfrm>
            <a:off x="7451725" y="3573463"/>
            <a:ext cx="2159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1" name="Line 32"/>
          <p:cNvSpPr>
            <a:spLocks noChangeShapeType="1"/>
          </p:cNvSpPr>
          <p:nvPr/>
        </p:nvSpPr>
        <p:spPr bwMode="auto">
          <a:xfrm>
            <a:off x="7524328" y="4077072"/>
            <a:ext cx="433388" cy="0"/>
          </a:xfrm>
          <a:prstGeom prst="line">
            <a:avLst/>
          </a:prstGeom>
          <a:noFill/>
          <a:ln w="38100">
            <a:solidFill>
              <a:srgbClr val="54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>
            <a:off x="7667625" y="3824937"/>
            <a:ext cx="0" cy="540688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" name="Line 34"/>
          <p:cNvSpPr>
            <a:spLocks noChangeShapeType="1"/>
          </p:cNvSpPr>
          <p:nvPr/>
        </p:nvSpPr>
        <p:spPr bwMode="auto">
          <a:xfrm flipH="1" flipV="1">
            <a:off x="7380287" y="4292600"/>
            <a:ext cx="287337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4" name="Line 35"/>
          <p:cNvSpPr>
            <a:spLocks noChangeShapeType="1"/>
          </p:cNvSpPr>
          <p:nvPr/>
        </p:nvSpPr>
        <p:spPr bwMode="auto">
          <a:xfrm>
            <a:off x="7667625" y="4361138"/>
            <a:ext cx="0" cy="147362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5" name="Line 36"/>
          <p:cNvSpPr>
            <a:spLocks noChangeShapeType="1"/>
          </p:cNvSpPr>
          <p:nvPr/>
        </p:nvSpPr>
        <p:spPr bwMode="auto">
          <a:xfrm flipH="1">
            <a:off x="7164387" y="4508500"/>
            <a:ext cx="503237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6" name="Line 37"/>
          <p:cNvSpPr>
            <a:spLocks noChangeShapeType="1"/>
          </p:cNvSpPr>
          <p:nvPr/>
        </p:nvSpPr>
        <p:spPr bwMode="auto">
          <a:xfrm>
            <a:off x="7524328" y="4581128"/>
            <a:ext cx="433388" cy="0"/>
          </a:xfrm>
          <a:prstGeom prst="line">
            <a:avLst/>
          </a:prstGeom>
          <a:noFill/>
          <a:ln w="28575">
            <a:solidFill>
              <a:srgbClr val="54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7" name="Line 38"/>
          <p:cNvSpPr>
            <a:spLocks noChangeShapeType="1"/>
          </p:cNvSpPr>
          <p:nvPr/>
        </p:nvSpPr>
        <p:spPr bwMode="auto">
          <a:xfrm>
            <a:off x="7524328" y="5013176"/>
            <a:ext cx="433388" cy="0"/>
          </a:xfrm>
          <a:prstGeom prst="line">
            <a:avLst/>
          </a:prstGeom>
          <a:noFill/>
          <a:ln w="28575">
            <a:solidFill>
              <a:srgbClr val="54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buFontTx/>
              <a:buChar char="•"/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29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95536" y="3501008"/>
            <a:ext cx="3240360" cy="2016224"/>
          </a:xfrm>
          <a:solidFill>
            <a:schemeClr val="bg1"/>
          </a:solidFill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tr-TR" altLang="tr-TR" sz="1800" b="1" dirty="0" err="1" smtClean="0"/>
              <a:t>Hipominerilizasyon</a:t>
            </a:r>
            <a:endParaRPr lang="tr-TR" altLang="tr-TR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800" b="1" dirty="0" err="1" smtClean="0"/>
              <a:t>Achondrogenesis</a:t>
            </a:r>
            <a:endParaRPr lang="tr-TR" altLang="tr-TR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800" b="1" dirty="0" err="1" smtClean="0"/>
              <a:t>Hypophosphatasia</a:t>
            </a:r>
            <a:endParaRPr lang="tr-TR" altLang="tr-TR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800" b="1" dirty="0" err="1" smtClean="0"/>
              <a:t>Osteogenesis</a:t>
            </a:r>
            <a:r>
              <a:rPr lang="tr-TR" altLang="tr-TR" sz="1800" b="1" dirty="0" smtClean="0"/>
              <a:t> </a:t>
            </a:r>
            <a:r>
              <a:rPr lang="tr-TR" altLang="tr-TR" sz="1800" b="1" dirty="0" err="1" smtClean="0"/>
              <a:t>imperfecta</a:t>
            </a:r>
            <a:r>
              <a:rPr lang="tr-TR" altLang="tr-TR" sz="1800" b="1" dirty="0" smtClean="0"/>
              <a:t/>
            </a:r>
            <a:br>
              <a:rPr lang="tr-TR" altLang="tr-TR" sz="1800" b="1" dirty="0" smtClean="0"/>
            </a:br>
            <a:endParaRPr lang="tr-TR" altLang="tr-TR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1800" b="1" dirty="0" err="1" smtClean="0"/>
              <a:t>Hiperminerilizasyon</a:t>
            </a:r>
            <a:endParaRPr lang="tr-TR" altLang="tr-TR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tr-TR" altLang="tr-TR" sz="1800" b="1" dirty="0" err="1" smtClean="0"/>
              <a:t>Osteopetrosis</a:t>
            </a:r>
            <a:endParaRPr lang="tr-TR" altLang="tr-TR" sz="1800" b="1" dirty="0" smtClean="0"/>
          </a:p>
        </p:txBody>
      </p:sp>
      <p:pic>
        <p:nvPicPr>
          <p:cNvPr id="12292" name="Picture 8" descr="MG16F27g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2552700" cy="1912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79512" y="836712"/>
            <a:ext cx="3724482" cy="459100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defRPr/>
            </a:pPr>
            <a:r>
              <a:rPr lang="tr-TR" altLang="tr-TR" sz="2400" b="1" dirty="0" err="1" smtClean="0">
                <a:solidFill>
                  <a:schemeClr val="bg1"/>
                </a:solidFill>
                <a:latin typeface="+mn-lt"/>
              </a:rPr>
              <a:t>Mineralizasyon</a:t>
            </a:r>
            <a:r>
              <a:rPr lang="tr-TR" altLang="tr-TR" sz="2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tr-TR" altLang="tr-TR" sz="2400" b="1" dirty="0">
                <a:solidFill>
                  <a:schemeClr val="bg1"/>
                </a:solidFill>
                <a:latin typeface="+mn-lt"/>
              </a:rPr>
              <a:t>(Ekojenite)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292080" y="332656"/>
            <a:ext cx="1389805" cy="520655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defRPr/>
            </a:pPr>
            <a:r>
              <a:rPr lang="tr-TR" altLang="tr-TR" sz="2800" b="1" dirty="0">
                <a:solidFill>
                  <a:schemeClr val="bg1"/>
                </a:solidFill>
                <a:latin typeface="+mn-lt"/>
              </a:rPr>
              <a:t>Kırıklar</a:t>
            </a: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 bwMode="auto">
          <a:xfrm>
            <a:off x="5220072" y="2852936"/>
            <a:ext cx="30241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eaLnBrk="1" hangingPunct="1">
              <a:lnSpc>
                <a:spcPct val="80000"/>
              </a:lnSpc>
              <a:spcBef>
                <a:spcPts val="1000"/>
              </a:spcBef>
              <a:buFont typeface="Monotype Sorts" pitchFamily="2" charset="2"/>
              <a:buNone/>
            </a:pPr>
            <a:r>
              <a:rPr lang="tr-TR" altLang="tr-TR" b="1" dirty="0" err="1"/>
              <a:t>Osteogenesis</a:t>
            </a:r>
            <a:r>
              <a:rPr lang="tr-TR" altLang="tr-TR" b="1" dirty="0"/>
              <a:t> </a:t>
            </a:r>
            <a:r>
              <a:rPr lang="tr-TR" altLang="tr-TR" b="1" dirty="0" err="1"/>
              <a:t>İmperfecta</a:t>
            </a:r>
            <a:endParaRPr lang="tr-TR" altLang="tr-TR" b="1" dirty="0"/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756" y="908721"/>
            <a:ext cx="2918651" cy="18722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077072"/>
            <a:ext cx="2094434" cy="1534894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4716016" y="5733256"/>
            <a:ext cx="4033838" cy="849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tr-TR" altLang="tr-TR" sz="1800" b="1" dirty="0" smtClean="0">
                <a:latin typeface="+mn-lt"/>
              </a:rPr>
              <a:t>Thanatophoric dysplasia 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tr-TR" altLang="tr-TR" sz="1800" b="1" dirty="0" smtClean="0">
                <a:latin typeface="+mn-lt"/>
              </a:rPr>
              <a:t>Campomelic dysplasia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tr-TR" altLang="tr-TR" sz="1800" b="1" dirty="0" err="1" smtClean="0">
                <a:latin typeface="+mn-lt"/>
              </a:rPr>
              <a:t>Osteogenesis</a:t>
            </a:r>
            <a:r>
              <a:rPr lang="tr-TR" altLang="tr-TR" sz="1800" b="1" dirty="0" smtClean="0">
                <a:latin typeface="+mn-lt"/>
              </a:rPr>
              <a:t> </a:t>
            </a:r>
            <a:r>
              <a:rPr lang="tr-TR" altLang="tr-TR" sz="1800" b="1" dirty="0" err="1" smtClean="0">
                <a:latin typeface="+mn-lt"/>
              </a:rPr>
              <a:t>imperfecta</a:t>
            </a:r>
            <a:endParaRPr lang="tr-TR" altLang="tr-TR" sz="1800" b="1" dirty="0" smtClean="0">
              <a:latin typeface="+mn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364088" y="3501008"/>
            <a:ext cx="2446696" cy="520655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  <a:buSzPct val="100000"/>
              <a:defRPr/>
            </a:pPr>
            <a:r>
              <a:rPr lang="tr-TR" altLang="tr-TR" sz="2800" b="1" dirty="0">
                <a:solidFill>
                  <a:schemeClr val="bg1"/>
                </a:solidFill>
                <a:latin typeface="+mn-lt"/>
              </a:rPr>
              <a:t>Eğim (Bowing)</a:t>
            </a:r>
          </a:p>
        </p:txBody>
      </p:sp>
    </p:spTree>
    <p:extLst>
      <p:ext uri="{BB962C8B-B14F-4D97-AF65-F5344CB8AC3E}">
        <p14:creationId xmlns:p14="http://schemas.microsoft.com/office/powerpoint/2010/main" val="88636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ntrikolomegli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ventrikolomegli</Template>
  <TotalTime>0</TotalTime>
  <Words>1241</Words>
  <Application>Microsoft Office PowerPoint</Application>
  <PresentationFormat>Ekran Gösterisi (4:3)</PresentationFormat>
  <Paragraphs>581</Paragraphs>
  <Slides>40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2" baseType="lpstr">
      <vt:lpstr>ventrikolomegli</vt:lpstr>
      <vt:lpstr>Photo Editor Photo</vt:lpstr>
      <vt:lpstr>İskelet Displazileri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Ekstremiteler – Uzun Kemikler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2017-09-20T17:56:00Z</dcterms:created>
  <dcterms:modified xsi:type="dcterms:W3CDTF">2019-05-18T13:40:20Z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